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media/image15.jpg" ContentType="image/gif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1" r:id="rId2"/>
    <p:sldMasterId id="2147483675" r:id="rId3"/>
  </p:sldMasterIdLst>
  <p:notesMasterIdLst>
    <p:notesMasterId r:id="rId70"/>
  </p:notesMasterIdLst>
  <p:handoutMasterIdLst>
    <p:handoutMasterId r:id="rId71"/>
  </p:handoutMasterIdLst>
  <p:sldIdLst>
    <p:sldId id="511" r:id="rId4"/>
    <p:sldId id="797" r:id="rId5"/>
    <p:sldId id="613" r:id="rId6"/>
    <p:sldId id="678" r:id="rId7"/>
    <p:sldId id="722" r:id="rId8"/>
    <p:sldId id="723" r:id="rId9"/>
    <p:sldId id="688" r:id="rId10"/>
    <p:sldId id="724" r:id="rId11"/>
    <p:sldId id="725" r:id="rId12"/>
    <p:sldId id="801" r:id="rId13"/>
    <p:sldId id="695" r:id="rId14"/>
    <p:sldId id="696" r:id="rId15"/>
    <p:sldId id="802" r:id="rId16"/>
    <p:sldId id="803" r:id="rId17"/>
    <p:sldId id="804" r:id="rId18"/>
    <p:sldId id="805" r:id="rId19"/>
    <p:sldId id="806" r:id="rId20"/>
    <p:sldId id="807" r:id="rId21"/>
    <p:sldId id="808" r:id="rId22"/>
    <p:sldId id="809" r:id="rId23"/>
    <p:sldId id="727" r:id="rId24"/>
    <p:sldId id="726" r:id="rId25"/>
    <p:sldId id="741" r:id="rId26"/>
    <p:sldId id="703" r:id="rId27"/>
    <p:sldId id="763" r:id="rId28"/>
    <p:sldId id="810" r:id="rId29"/>
    <p:sldId id="753" r:id="rId30"/>
    <p:sldId id="758" r:id="rId31"/>
    <p:sldId id="759" r:id="rId32"/>
    <p:sldId id="760" r:id="rId33"/>
    <p:sldId id="761" r:id="rId34"/>
    <p:sldId id="762" r:id="rId35"/>
    <p:sldId id="731" r:id="rId36"/>
    <p:sldId id="799" r:id="rId37"/>
    <p:sldId id="764" r:id="rId38"/>
    <p:sldId id="773" r:id="rId39"/>
    <p:sldId id="767" r:id="rId40"/>
    <p:sldId id="768" r:id="rId41"/>
    <p:sldId id="771" r:id="rId42"/>
    <p:sldId id="772" r:id="rId43"/>
    <p:sldId id="776" r:id="rId44"/>
    <p:sldId id="778" r:id="rId45"/>
    <p:sldId id="779" r:id="rId46"/>
    <p:sldId id="787" r:id="rId47"/>
    <p:sldId id="798" r:id="rId48"/>
    <p:sldId id="677" r:id="rId49"/>
    <p:sldId id="719" r:id="rId50"/>
    <p:sldId id="630" r:id="rId51"/>
    <p:sldId id="669" r:id="rId52"/>
    <p:sldId id="606" r:id="rId53"/>
    <p:sldId id="621" r:id="rId54"/>
    <p:sldId id="715" r:id="rId55"/>
    <p:sldId id="720" r:id="rId56"/>
    <p:sldId id="462" r:id="rId57"/>
    <p:sldId id="789" r:id="rId58"/>
    <p:sldId id="790" r:id="rId59"/>
    <p:sldId id="791" r:id="rId60"/>
    <p:sldId id="792" r:id="rId61"/>
    <p:sldId id="793" r:id="rId62"/>
    <p:sldId id="794" r:id="rId63"/>
    <p:sldId id="795" r:id="rId64"/>
    <p:sldId id="796" r:id="rId65"/>
    <p:sldId id="800" r:id="rId66"/>
    <p:sldId id="704" r:id="rId67"/>
    <p:sldId id="705" r:id="rId68"/>
    <p:sldId id="706" r:id="rId69"/>
  </p:sldIdLst>
  <p:sldSz cx="9144000" cy="6858000" type="screen4x3"/>
  <p:notesSz cx="6991350" cy="9282113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urier" pitchFamily="49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urier" pitchFamily="49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urier" pitchFamily="49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urier" pitchFamily="49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urier" pitchFamily="49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urier" pitchFamily="49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urier" pitchFamily="49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urier" pitchFamily="49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urier" pitchFamily="49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3">
          <p15:clr>
            <a:srgbClr val="A4A3A4"/>
          </p15:clr>
        </p15:guide>
        <p15:guide id="2" pos="220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3399"/>
    <a:srgbClr val="3333CC"/>
    <a:srgbClr val="FF9900"/>
    <a:srgbClr val="FF3300"/>
    <a:srgbClr val="FFFF66"/>
    <a:srgbClr val="FFE9FF"/>
    <a:srgbClr val="CCFFFF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08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-1752" y="-90"/>
      </p:cViewPr>
      <p:guideLst>
        <p:guide orient="horz" pos="2923"/>
        <p:guide pos="220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theme" Target="theme/theme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71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6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372" tIns="0" rIns="19372" bIns="0" numCol="1" anchor="t" anchorCtr="0" compatLnSpc="1">
            <a:prstTxWarp prst="textNoShape">
              <a:avLst/>
            </a:prstTxWarp>
          </a:bodyPr>
          <a:lstStyle>
            <a:lvl1pPr algn="l" defTabSz="930275">
              <a:defRPr sz="1000" i="1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2400" y="0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372" tIns="0" rIns="19372" bIns="0" numCol="1" anchor="t" anchorCtr="0" compatLnSpc="1">
            <a:prstTxWarp prst="textNoShape">
              <a:avLst/>
            </a:prstTxWarp>
          </a:bodyPr>
          <a:lstStyle>
            <a:lvl1pPr algn="r" defTabSz="930275">
              <a:defRPr sz="1000" i="1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372" tIns="0" rIns="19372" bIns="0" numCol="1" anchor="b" anchorCtr="0" compatLnSpc="1">
            <a:prstTxWarp prst="textNoShape">
              <a:avLst/>
            </a:prstTxWarp>
          </a:bodyPr>
          <a:lstStyle>
            <a:lvl1pPr algn="l" defTabSz="930275">
              <a:defRPr sz="1000" i="1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2400" y="8818563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372" tIns="0" rIns="19372" bIns="0" numCol="1" anchor="b" anchorCtr="0" compatLnSpc="1">
            <a:prstTxWarp prst="textNoShape">
              <a:avLst/>
            </a:prstTxWarp>
          </a:bodyPr>
          <a:lstStyle>
            <a:lvl1pPr algn="r" defTabSz="930275">
              <a:defRPr sz="1000" i="1">
                <a:latin typeface="Times New Roman" pitchFamily="18" charset="0"/>
              </a:defRPr>
            </a:lvl1pPr>
          </a:lstStyle>
          <a:p>
            <a:fld id="{20C2BF03-23C9-41DE-9BAC-9B88E6FB2F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7034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372" tIns="0" rIns="19372" bIns="0" numCol="1" anchor="t" anchorCtr="0" compatLnSpc="1">
            <a:prstTxWarp prst="textNoShape">
              <a:avLst/>
            </a:prstTxWarp>
          </a:bodyPr>
          <a:lstStyle>
            <a:lvl1pPr algn="l" defTabSz="930275">
              <a:defRPr sz="1000" i="1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372" tIns="0" rIns="19372" bIns="0" numCol="1" anchor="t" anchorCtr="0" compatLnSpc="1">
            <a:prstTxWarp prst="textNoShape">
              <a:avLst/>
            </a:prstTxWarp>
          </a:bodyPr>
          <a:lstStyle>
            <a:lvl1pPr algn="r" defTabSz="930275">
              <a:defRPr sz="1000" i="1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372" tIns="0" rIns="19372" bIns="0" numCol="1" anchor="b" anchorCtr="0" compatLnSpc="1">
            <a:prstTxWarp prst="textNoShape">
              <a:avLst/>
            </a:prstTxWarp>
          </a:bodyPr>
          <a:lstStyle>
            <a:lvl1pPr algn="l" defTabSz="930275">
              <a:defRPr sz="1000" i="1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18563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372" tIns="0" rIns="19372" bIns="0" numCol="1" anchor="b" anchorCtr="0" compatLnSpc="1">
            <a:prstTxWarp prst="textNoShape">
              <a:avLst/>
            </a:prstTxWarp>
          </a:bodyPr>
          <a:lstStyle>
            <a:lvl1pPr algn="r" defTabSz="930275">
              <a:defRPr sz="1000" i="1">
                <a:latin typeface="Times New Roman" pitchFamily="18" charset="0"/>
              </a:defRPr>
            </a:lvl1pPr>
          </a:lstStyle>
          <a:p>
            <a:fld id="{E5B0C00A-BDDA-47D9-BF5C-AC6D9866ED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7251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67ACAC-2746-4455-BB5B-8C6DFD9E8D7C}" type="slidenum">
              <a:rPr lang="en-US"/>
              <a:pPr/>
              <a:t>1</a:t>
            </a:fld>
            <a:endParaRPr lang="en-US"/>
          </a:p>
        </p:txBody>
      </p:sp>
      <p:sp>
        <p:nvSpPr>
          <p:cNvPr id="68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6338" y="696913"/>
            <a:ext cx="4638675" cy="3479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8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4408488"/>
            <a:ext cx="5594350" cy="4176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7166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538790-E55D-43B5-9E5B-0F0715FAB25D}" type="slidenum">
              <a:rPr lang="en-US"/>
              <a:pPr/>
              <a:t>10</a:t>
            </a:fld>
            <a:endParaRPr lang="en-US"/>
          </a:p>
        </p:txBody>
      </p:sp>
      <p:sp>
        <p:nvSpPr>
          <p:cNvPr id="812034" name="Rectangle 2"/>
          <p:cNvSpPr>
            <a:spLocks noChangeArrowheads="1"/>
          </p:cNvSpPr>
          <p:nvPr/>
        </p:nvSpPr>
        <p:spPr bwMode="auto">
          <a:xfrm>
            <a:off x="3962400" y="0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2035" name="Rectangle 3"/>
          <p:cNvSpPr>
            <a:spLocks noChangeArrowheads="1"/>
          </p:cNvSpPr>
          <p:nvPr/>
        </p:nvSpPr>
        <p:spPr bwMode="auto">
          <a:xfrm>
            <a:off x="3962400" y="8818563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372" tIns="0" rIns="19372" bIns="0" anchor="b"/>
          <a:lstStyle/>
          <a:p>
            <a:pPr algn="r" defTabSz="930275"/>
            <a:r>
              <a:rPr lang="en-US" sz="1000" i="1">
                <a:latin typeface="Times New Roman" pitchFamily="18" charset="0"/>
              </a:rPr>
              <a:t>52</a:t>
            </a:r>
          </a:p>
        </p:txBody>
      </p:sp>
      <p:sp>
        <p:nvSpPr>
          <p:cNvPr id="812036" name="Rectangle 4"/>
          <p:cNvSpPr>
            <a:spLocks noChangeArrowheads="1"/>
          </p:cNvSpPr>
          <p:nvPr/>
        </p:nvSpPr>
        <p:spPr bwMode="auto">
          <a:xfrm>
            <a:off x="0" y="8818563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2037" name="Rectangle 5"/>
          <p:cNvSpPr>
            <a:spLocks noChangeArrowheads="1"/>
          </p:cNvSpPr>
          <p:nvPr/>
        </p:nvSpPr>
        <p:spPr bwMode="auto">
          <a:xfrm>
            <a:off x="0" y="0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2038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0300" y="685800"/>
            <a:ext cx="4673600" cy="35052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203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9600"/>
            <a:ext cx="5181600" cy="419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17" tIns="45201" rIns="92017" bIns="45201"/>
          <a:lstStyle/>
          <a:p>
            <a:pPr>
              <a:lnSpc>
                <a:spcPct val="89000"/>
              </a:lnSpc>
              <a:spcBef>
                <a:spcPct val="0"/>
              </a:spcBef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6723633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FBFF37-AA98-458B-BF66-5DE3947C2B58}" type="slidenum">
              <a:rPr lang="en-US"/>
              <a:pPr/>
              <a:t>11</a:t>
            </a:fld>
            <a:endParaRPr lang="en-US"/>
          </a:p>
        </p:txBody>
      </p:sp>
      <p:sp>
        <p:nvSpPr>
          <p:cNvPr id="74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6338" y="696913"/>
            <a:ext cx="4638675" cy="3479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43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4408488"/>
            <a:ext cx="5594350" cy="4176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2896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D08231-D343-4F8A-B326-A2E4DEEABF99}" type="slidenum">
              <a:rPr lang="en-US"/>
              <a:pPr/>
              <a:t>12</a:t>
            </a:fld>
            <a:endParaRPr lang="en-US"/>
          </a:p>
        </p:txBody>
      </p:sp>
      <p:sp>
        <p:nvSpPr>
          <p:cNvPr id="74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6338" y="696913"/>
            <a:ext cx="4638675" cy="3479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45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4408488"/>
            <a:ext cx="5594350" cy="4176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8612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19D861-C1EE-4A7C-A125-22D5A4C3B01F}" type="slidenum">
              <a:rPr lang="en-US"/>
              <a:pPr/>
              <a:t>13</a:t>
            </a:fld>
            <a:endParaRPr lang="en-US"/>
          </a:p>
        </p:txBody>
      </p:sp>
      <p:sp>
        <p:nvSpPr>
          <p:cNvPr id="81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703263"/>
            <a:ext cx="4622800" cy="34671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6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863" y="4408488"/>
            <a:ext cx="5127625" cy="4176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31" tIns="46816" rIns="93631" bIns="4681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9117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19D861-C1EE-4A7C-A125-22D5A4C3B01F}" type="slidenum">
              <a:rPr lang="en-US"/>
              <a:pPr/>
              <a:t>14</a:t>
            </a:fld>
            <a:endParaRPr lang="en-US"/>
          </a:p>
        </p:txBody>
      </p:sp>
      <p:sp>
        <p:nvSpPr>
          <p:cNvPr id="81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703263"/>
            <a:ext cx="4622800" cy="34671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6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863" y="4408488"/>
            <a:ext cx="5127625" cy="4176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31" tIns="46816" rIns="93631" bIns="4681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0856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19D861-C1EE-4A7C-A125-22D5A4C3B01F}" type="slidenum">
              <a:rPr lang="en-US"/>
              <a:pPr/>
              <a:t>15</a:t>
            </a:fld>
            <a:endParaRPr lang="en-US"/>
          </a:p>
        </p:txBody>
      </p:sp>
      <p:sp>
        <p:nvSpPr>
          <p:cNvPr id="81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703263"/>
            <a:ext cx="4622800" cy="34671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6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863" y="4408488"/>
            <a:ext cx="5127625" cy="4176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31" tIns="46816" rIns="93631" bIns="4681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0205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19D861-C1EE-4A7C-A125-22D5A4C3B01F}" type="slidenum">
              <a:rPr lang="en-US"/>
              <a:pPr/>
              <a:t>16</a:t>
            </a:fld>
            <a:endParaRPr lang="en-US"/>
          </a:p>
        </p:txBody>
      </p:sp>
      <p:sp>
        <p:nvSpPr>
          <p:cNvPr id="81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703263"/>
            <a:ext cx="4622800" cy="34671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6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863" y="4408488"/>
            <a:ext cx="5127625" cy="4176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31" tIns="46816" rIns="93631" bIns="4681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7110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19D861-C1EE-4A7C-A125-22D5A4C3B01F}" type="slidenum">
              <a:rPr lang="en-US"/>
              <a:pPr/>
              <a:t>17</a:t>
            </a:fld>
            <a:endParaRPr lang="en-US"/>
          </a:p>
        </p:txBody>
      </p:sp>
      <p:sp>
        <p:nvSpPr>
          <p:cNvPr id="81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703263"/>
            <a:ext cx="4622800" cy="34671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6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863" y="4408488"/>
            <a:ext cx="5127625" cy="4176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31" tIns="46816" rIns="93631" bIns="4681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0641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19D861-C1EE-4A7C-A125-22D5A4C3B01F}" type="slidenum">
              <a:rPr lang="en-US"/>
              <a:pPr/>
              <a:t>18</a:t>
            </a:fld>
            <a:endParaRPr lang="en-US"/>
          </a:p>
        </p:txBody>
      </p:sp>
      <p:sp>
        <p:nvSpPr>
          <p:cNvPr id="81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703263"/>
            <a:ext cx="4622800" cy="34671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6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863" y="4408488"/>
            <a:ext cx="5127625" cy="4176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31" tIns="46816" rIns="93631" bIns="4681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83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defTabSz="9302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defTabSz="9302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defTabSz="9302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defTabSz="9302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FDF50FD-68A5-4CA0-89E6-9C5B03C5AB84}" type="slidenum">
              <a:rPr lang="en-US" b="0" smtClean="0">
                <a:latin typeface="Times New Roman" pitchFamily="18" charset="0"/>
              </a:rPr>
              <a:pPr/>
              <a:t>19</a:t>
            </a:fld>
            <a:endParaRPr lang="en-US" b="0" dirty="0" smtClean="0">
              <a:latin typeface="Times New Roman" pitchFamily="18" charset="0"/>
            </a:endParaRPr>
          </a:p>
        </p:txBody>
      </p:sp>
      <p:sp>
        <p:nvSpPr>
          <p:cNvPr id="62467" name="Rectangle 2"/>
          <p:cNvSpPr>
            <a:spLocks noChangeArrowheads="1"/>
          </p:cNvSpPr>
          <p:nvPr/>
        </p:nvSpPr>
        <p:spPr bwMode="auto">
          <a:xfrm>
            <a:off x="3962400" y="0"/>
            <a:ext cx="30289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2468" name="Rectangle 3"/>
          <p:cNvSpPr>
            <a:spLocks noChangeArrowheads="1"/>
          </p:cNvSpPr>
          <p:nvPr/>
        </p:nvSpPr>
        <p:spPr bwMode="auto">
          <a:xfrm>
            <a:off x="3962400" y="8818563"/>
            <a:ext cx="30289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372" tIns="0" rIns="19372" bIns="0" anchor="b"/>
          <a:lstStyle/>
          <a:p>
            <a:pPr defTabSz="930275"/>
            <a:r>
              <a:rPr lang="en-US" b="0" i="1" dirty="0">
                <a:latin typeface="Times New Roman" pitchFamily="18" charset="0"/>
              </a:rPr>
              <a:t>52</a:t>
            </a:r>
          </a:p>
        </p:txBody>
      </p:sp>
      <p:sp>
        <p:nvSpPr>
          <p:cNvPr id="62469" name="Rectangle 4"/>
          <p:cNvSpPr>
            <a:spLocks noChangeArrowheads="1"/>
          </p:cNvSpPr>
          <p:nvPr/>
        </p:nvSpPr>
        <p:spPr bwMode="auto">
          <a:xfrm>
            <a:off x="0" y="8818563"/>
            <a:ext cx="30289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2470" name="Rectangle 5"/>
          <p:cNvSpPr>
            <a:spLocks noChangeArrowheads="1"/>
          </p:cNvSpPr>
          <p:nvPr/>
        </p:nvSpPr>
        <p:spPr bwMode="auto">
          <a:xfrm>
            <a:off x="0" y="0"/>
            <a:ext cx="30289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2471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0300" y="685800"/>
            <a:ext cx="4673600" cy="3505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7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9600"/>
            <a:ext cx="5181600" cy="419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17" tIns="45201" rIns="92017" bIns="45201"/>
          <a:lstStyle/>
          <a:p>
            <a:pPr>
              <a:lnSpc>
                <a:spcPct val="89000"/>
              </a:lnSpc>
              <a:spcBef>
                <a:spcPct val="0"/>
              </a:spcBef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679048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BB11E3-3FC1-4806-AA6F-7C704935B4C2}" type="slidenum">
              <a:rPr lang="en-US"/>
              <a:pPr/>
              <a:t>2</a:t>
            </a:fld>
            <a:endParaRPr lang="en-US"/>
          </a:p>
        </p:txBody>
      </p:sp>
      <p:sp>
        <p:nvSpPr>
          <p:cNvPr id="68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6338" y="696913"/>
            <a:ext cx="4638675" cy="3479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8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4408488"/>
            <a:ext cx="5594350" cy="4176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4978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defTabSz="9302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defTabSz="9302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defTabSz="9302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defTabSz="9302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FDF50FD-68A5-4CA0-89E6-9C5B03C5AB84}" type="slidenum">
              <a:rPr lang="en-US" b="0" smtClean="0">
                <a:latin typeface="Times New Roman" pitchFamily="18" charset="0"/>
              </a:rPr>
              <a:pPr/>
              <a:t>20</a:t>
            </a:fld>
            <a:endParaRPr lang="en-US" b="0" dirty="0" smtClean="0">
              <a:latin typeface="Times New Roman" pitchFamily="18" charset="0"/>
            </a:endParaRPr>
          </a:p>
        </p:txBody>
      </p:sp>
      <p:sp>
        <p:nvSpPr>
          <p:cNvPr id="62467" name="Rectangle 2"/>
          <p:cNvSpPr>
            <a:spLocks noChangeArrowheads="1"/>
          </p:cNvSpPr>
          <p:nvPr/>
        </p:nvSpPr>
        <p:spPr bwMode="auto">
          <a:xfrm>
            <a:off x="3962400" y="0"/>
            <a:ext cx="30289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2468" name="Rectangle 3"/>
          <p:cNvSpPr>
            <a:spLocks noChangeArrowheads="1"/>
          </p:cNvSpPr>
          <p:nvPr/>
        </p:nvSpPr>
        <p:spPr bwMode="auto">
          <a:xfrm>
            <a:off x="3962400" y="8818563"/>
            <a:ext cx="30289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372" tIns="0" rIns="19372" bIns="0" anchor="b"/>
          <a:lstStyle/>
          <a:p>
            <a:pPr defTabSz="930275"/>
            <a:r>
              <a:rPr lang="en-US" b="0" i="1" dirty="0">
                <a:latin typeface="Times New Roman" pitchFamily="18" charset="0"/>
              </a:rPr>
              <a:t>52</a:t>
            </a:r>
          </a:p>
        </p:txBody>
      </p:sp>
      <p:sp>
        <p:nvSpPr>
          <p:cNvPr id="62469" name="Rectangle 4"/>
          <p:cNvSpPr>
            <a:spLocks noChangeArrowheads="1"/>
          </p:cNvSpPr>
          <p:nvPr/>
        </p:nvSpPr>
        <p:spPr bwMode="auto">
          <a:xfrm>
            <a:off x="0" y="8818563"/>
            <a:ext cx="30289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2470" name="Rectangle 5"/>
          <p:cNvSpPr>
            <a:spLocks noChangeArrowheads="1"/>
          </p:cNvSpPr>
          <p:nvPr/>
        </p:nvSpPr>
        <p:spPr bwMode="auto">
          <a:xfrm>
            <a:off x="0" y="0"/>
            <a:ext cx="30289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2471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0300" y="685800"/>
            <a:ext cx="4673600" cy="3505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7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9600"/>
            <a:ext cx="5181600" cy="419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17" tIns="45201" rIns="92017" bIns="45201"/>
          <a:lstStyle/>
          <a:p>
            <a:pPr>
              <a:lnSpc>
                <a:spcPct val="89000"/>
              </a:lnSpc>
              <a:spcBef>
                <a:spcPct val="0"/>
              </a:spcBef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9527329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19D861-C1EE-4A7C-A125-22D5A4C3B01F}" type="slidenum">
              <a:rPr lang="en-US"/>
              <a:pPr/>
              <a:t>21</a:t>
            </a:fld>
            <a:endParaRPr lang="en-US"/>
          </a:p>
        </p:txBody>
      </p:sp>
      <p:sp>
        <p:nvSpPr>
          <p:cNvPr id="81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703263"/>
            <a:ext cx="4622800" cy="34671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6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863" y="4408488"/>
            <a:ext cx="5127625" cy="4176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31" tIns="46816" rIns="93631" bIns="4681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3147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7A2060-86E3-411C-B54E-30D0AD8E655D}" type="slidenum">
              <a:rPr lang="en-US"/>
              <a:pPr/>
              <a:t>22</a:t>
            </a:fld>
            <a:endParaRPr lang="en-US"/>
          </a:p>
        </p:txBody>
      </p:sp>
      <p:sp>
        <p:nvSpPr>
          <p:cNvPr id="814082" name="Rectangle 2"/>
          <p:cNvSpPr>
            <a:spLocks noChangeArrowheads="1"/>
          </p:cNvSpPr>
          <p:nvPr/>
        </p:nvSpPr>
        <p:spPr bwMode="auto">
          <a:xfrm>
            <a:off x="3962400" y="0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4083" name="Rectangle 3"/>
          <p:cNvSpPr>
            <a:spLocks noChangeArrowheads="1"/>
          </p:cNvSpPr>
          <p:nvPr/>
        </p:nvSpPr>
        <p:spPr bwMode="auto">
          <a:xfrm>
            <a:off x="3962400" y="8818563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372" tIns="0" rIns="19372" bIns="0" anchor="b"/>
          <a:lstStyle/>
          <a:p>
            <a:pPr algn="r" defTabSz="930275"/>
            <a:r>
              <a:rPr lang="en-US" sz="1000" i="1">
                <a:latin typeface="Times New Roman" pitchFamily="18" charset="0"/>
              </a:rPr>
              <a:t>52</a:t>
            </a:r>
          </a:p>
        </p:txBody>
      </p:sp>
      <p:sp>
        <p:nvSpPr>
          <p:cNvPr id="814084" name="Rectangle 4"/>
          <p:cNvSpPr>
            <a:spLocks noChangeArrowheads="1"/>
          </p:cNvSpPr>
          <p:nvPr/>
        </p:nvSpPr>
        <p:spPr bwMode="auto">
          <a:xfrm>
            <a:off x="0" y="8818563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4085" name="Rectangle 5"/>
          <p:cNvSpPr>
            <a:spLocks noChangeArrowheads="1"/>
          </p:cNvSpPr>
          <p:nvPr/>
        </p:nvSpPr>
        <p:spPr bwMode="auto">
          <a:xfrm>
            <a:off x="0" y="0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4086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0300" y="685800"/>
            <a:ext cx="4673600" cy="35052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408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9600"/>
            <a:ext cx="5181600" cy="419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17" tIns="45201" rIns="92017" bIns="45201"/>
          <a:lstStyle/>
          <a:p>
            <a:pPr>
              <a:lnSpc>
                <a:spcPct val="89000"/>
              </a:lnSpc>
              <a:spcBef>
                <a:spcPct val="0"/>
              </a:spcBef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1234789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696913"/>
            <a:ext cx="4638675" cy="3479800"/>
          </a:xfrm>
          <a:prstGeom prst="rect">
            <a:avLst/>
          </a:prstGeom>
          <a:ln/>
        </p:spPr>
      </p:sp>
      <p:sp>
        <p:nvSpPr>
          <p:cNvPr id="999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9453" y="4409004"/>
            <a:ext cx="5592446" cy="417695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8054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2FB445-B77B-4B1B-AE1A-8703D34B5BBD}" type="slidenum">
              <a:rPr lang="en-US"/>
              <a:pPr/>
              <a:t>24</a:t>
            </a:fld>
            <a:endParaRPr lang="en-US"/>
          </a:p>
        </p:txBody>
      </p:sp>
      <p:sp>
        <p:nvSpPr>
          <p:cNvPr id="76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23900"/>
            <a:ext cx="4627563" cy="3470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08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438" y="4411663"/>
            <a:ext cx="5133975" cy="41957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672" tIns="45336" rIns="90672" bIns="4533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8477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9E787E-1CD3-42D4-9B22-DFF7FB61E4E9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624642" name="Rectangle 2"/>
          <p:cNvSpPr>
            <a:spLocks noChangeArrowheads="1"/>
          </p:cNvSpPr>
          <p:nvPr/>
        </p:nvSpPr>
        <p:spPr bwMode="auto">
          <a:xfrm>
            <a:off x="3962400" y="0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24643" name="Rectangle 3"/>
          <p:cNvSpPr>
            <a:spLocks noChangeArrowheads="1"/>
          </p:cNvSpPr>
          <p:nvPr/>
        </p:nvSpPr>
        <p:spPr bwMode="auto">
          <a:xfrm>
            <a:off x="3962400" y="8818563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372" tIns="0" rIns="19372" bIns="0" anchor="b"/>
          <a:lstStyle/>
          <a:p>
            <a:pPr defTabSz="930275"/>
            <a:r>
              <a:rPr lang="en-US" b="0" i="1" dirty="0">
                <a:latin typeface="Times New Roman" pitchFamily="18" charset="0"/>
              </a:rPr>
              <a:t>52</a:t>
            </a:r>
          </a:p>
        </p:txBody>
      </p:sp>
      <p:sp>
        <p:nvSpPr>
          <p:cNvPr id="624644" name="Rectangle 4"/>
          <p:cNvSpPr>
            <a:spLocks noChangeArrowheads="1"/>
          </p:cNvSpPr>
          <p:nvPr/>
        </p:nvSpPr>
        <p:spPr bwMode="auto">
          <a:xfrm>
            <a:off x="0" y="8818563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24645" name="Rectangle 5"/>
          <p:cNvSpPr>
            <a:spLocks noChangeArrowheads="1"/>
          </p:cNvSpPr>
          <p:nvPr/>
        </p:nvSpPr>
        <p:spPr bwMode="auto">
          <a:xfrm>
            <a:off x="0" y="0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24646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0300" y="685800"/>
            <a:ext cx="4673600" cy="35052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4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9600"/>
            <a:ext cx="5181600" cy="419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17" tIns="45201" rIns="92017" bIns="45201"/>
          <a:lstStyle/>
          <a:p>
            <a:pPr>
              <a:lnSpc>
                <a:spcPct val="89000"/>
              </a:lnSpc>
              <a:spcBef>
                <a:spcPct val="0"/>
              </a:spcBef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849997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67ACAC-2746-4455-BB5B-8C6DFD9E8D7C}" type="slidenum">
              <a:rPr lang="en-US"/>
              <a:pPr/>
              <a:t>26</a:t>
            </a:fld>
            <a:endParaRPr lang="en-US"/>
          </a:p>
        </p:txBody>
      </p:sp>
      <p:sp>
        <p:nvSpPr>
          <p:cNvPr id="68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6338" y="696913"/>
            <a:ext cx="4638675" cy="3479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8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4408488"/>
            <a:ext cx="5594350" cy="4176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6920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defTabSz="9302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defTabSz="9302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defTabSz="9302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defTabSz="9302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BD4513E-30C6-498D-9B0B-24937CCC62D6}" type="slidenum">
              <a:rPr lang="en-US" b="0">
                <a:latin typeface="Times New Roman" pitchFamily="18" charset="0"/>
              </a:rPr>
              <a:pPr/>
              <a:t>27</a:t>
            </a:fld>
            <a:endParaRPr lang="en-US" b="0" dirty="0">
              <a:latin typeface="Times New Roman" pitchFamily="18" charset="0"/>
            </a:endParaRPr>
          </a:p>
        </p:txBody>
      </p:sp>
      <p:sp>
        <p:nvSpPr>
          <p:cNvPr id="98307" name="Rectangle 2"/>
          <p:cNvSpPr>
            <a:spLocks noChangeArrowheads="1"/>
          </p:cNvSpPr>
          <p:nvPr/>
        </p:nvSpPr>
        <p:spPr bwMode="auto">
          <a:xfrm>
            <a:off x="3962400" y="0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8308" name="Rectangle 3"/>
          <p:cNvSpPr>
            <a:spLocks noChangeArrowheads="1"/>
          </p:cNvSpPr>
          <p:nvPr/>
        </p:nvSpPr>
        <p:spPr bwMode="auto">
          <a:xfrm>
            <a:off x="3962400" y="8818563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372" tIns="0" rIns="19372" bIns="0" anchor="b"/>
          <a:lstStyle/>
          <a:p>
            <a:pPr defTabSz="930275"/>
            <a:r>
              <a:rPr lang="en-US" b="0" i="1" dirty="0">
                <a:latin typeface="Times New Roman" pitchFamily="18" charset="0"/>
              </a:rPr>
              <a:t>52</a:t>
            </a:r>
          </a:p>
        </p:txBody>
      </p:sp>
      <p:sp>
        <p:nvSpPr>
          <p:cNvPr id="98309" name="Rectangle 4"/>
          <p:cNvSpPr>
            <a:spLocks noChangeArrowheads="1"/>
          </p:cNvSpPr>
          <p:nvPr/>
        </p:nvSpPr>
        <p:spPr bwMode="auto">
          <a:xfrm>
            <a:off x="0" y="8818563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8310" name="Rectangle 5"/>
          <p:cNvSpPr>
            <a:spLocks noChangeArrowheads="1"/>
          </p:cNvSpPr>
          <p:nvPr/>
        </p:nvSpPr>
        <p:spPr bwMode="auto">
          <a:xfrm>
            <a:off x="0" y="0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8311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0300" y="685800"/>
            <a:ext cx="4673600" cy="3505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831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9600"/>
            <a:ext cx="5181600" cy="419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17" tIns="45201" rIns="92017" bIns="45201"/>
          <a:lstStyle/>
          <a:p>
            <a:pPr>
              <a:lnSpc>
                <a:spcPct val="89000"/>
              </a:lnSpc>
              <a:spcBef>
                <a:spcPct val="0"/>
              </a:spcBef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353148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defTabSz="9302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defTabSz="9302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defTabSz="9302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defTabSz="9302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BD4513E-30C6-498D-9B0B-24937CCC62D6}" type="slidenum">
              <a:rPr lang="en-US" b="0">
                <a:latin typeface="Times New Roman" pitchFamily="18" charset="0"/>
              </a:rPr>
              <a:pPr/>
              <a:t>28</a:t>
            </a:fld>
            <a:endParaRPr lang="en-US" b="0" dirty="0">
              <a:latin typeface="Times New Roman" pitchFamily="18" charset="0"/>
            </a:endParaRPr>
          </a:p>
        </p:txBody>
      </p:sp>
      <p:sp>
        <p:nvSpPr>
          <p:cNvPr id="98307" name="Rectangle 2"/>
          <p:cNvSpPr>
            <a:spLocks noChangeArrowheads="1"/>
          </p:cNvSpPr>
          <p:nvPr/>
        </p:nvSpPr>
        <p:spPr bwMode="auto">
          <a:xfrm>
            <a:off x="3962400" y="0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8308" name="Rectangle 3"/>
          <p:cNvSpPr>
            <a:spLocks noChangeArrowheads="1"/>
          </p:cNvSpPr>
          <p:nvPr/>
        </p:nvSpPr>
        <p:spPr bwMode="auto">
          <a:xfrm>
            <a:off x="3962400" y="8818563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372" tIns="0" rIns="19372" bIns="0" anchor="b"/>
          <a:lstStyle/>
          <a:p>
            <a:pPr defTabSz="930275"/>
            <a:r>
              <a:rPr lang="en-US" b="0" i="1" dirty="0">
                <a:latin typeface="Times New Roman" pitchFamily="18" charset="0"/>
              </a:rPr>
              <a:t>52</a:t>
            </a:r>
          </a:p>
        </p:txBody>
      </p:sp>
      <p:sp>
        <p:nvSpPr>
          <p:cNvPr id="98309" name="Rectangle 4"/>
          <p:cNvSpPr>
            <a:spLocks noChangeArrowheads="1"/>
          </p:cNvSpPr>
          <p:nvPr/>
        </p:nvSpPr>
        <p:spPr bwMode="auto">
          <a:xfrm>
            <a:off x="0" y="8818563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8310" name="Rectangle 5"/>
          <p:cNvSpPr>
            <a:spLocks noChangeArrowheads="1"/>
          </p:cNvSpPr>
          <p:nvPr/>
        </p:nvSpPr>
        <p:spPr bwMode="auto">
          <a:xfrm>
            <a:off x="0" y="0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8311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0300" y="685800"/>
            <a:ext cx="4673600" cy="3505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831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9600"/>
            <a:ext cx="5181600" cy="419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17" tIns="45201" rIns="92017" bIns="45201"/>
          <a:lstStyle/>
          <a:p>
            <a:pPr>
              <a:lnSpc>
                <a:spcPct val="89000"/>
              </a:lnSpc>
              <a:spcBef>
                <a:spcPct val="0"/>
              </a:spcBef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0123086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defTabSz="9302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defTabSz="9302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defTabSz="9302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defTabSz="9302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BD4513E-30C6-498D-9B0B-24937CCC62D6}" type="slidenum">
              <a:rPr lang="en-US" b="0">
                <a:latin typeface="Times New Roman" pitchFamily="18" charset="0"/>
              </a:rPr>
              <a:pPr/>
              <a:t>29</a:t>
            </a:fld>
            <a:endParaRPr lang="en-US" b="0" dirty="0">
              <a:latin typeface="Times New Roman" pitchFamily="18" charset="0"/>
            </a:endParaRPr>
          </a:p>
        </p:txBody>
      </p:sp>
      <p:sp>
        <p:nvSpPr>
          <p:cNvPr id="98307" name="Rectangle 2"/>
          <p:cNvSpPr>
            <a:spLocks noChangeArrowheads="1"/>
          </p:cNvSpPr>
          <p:nvPr/>
        </p:nvSpPr>
        <p:spPr bwMode="auto">
          <a:xfrm>
            <a:off x="3962400" y="0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8308" name="Rectangle 3"/>
          <p:cNvSpPr>
            <a:spLocks noChangeArrowheads="1"/>
          </p:cNvSpPr>
          <p:nvPr/>
        </p:nvSpPr>
        <p:spPr bwMode="auto">
          <a:xfrm>
            <a:off x="3962400" y="8818563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372" tIns="0" rIns="19372" bIns="0" anchor="b"/>
          <a:lstStyle/>
          <a:p>
            <a:pPr defTabSz="930275"/>
            <a:r>
              <a:rPr lang="en-US" b="0" i="1" dirty="0">
                <a:latin typeface="Times New Roman" pitchFamily="18" charset="0"/>
              </a:rPr>
              <a:t>52</a:t>
            </a:r>
          </a:p>
        </p:txBody>
      </p:sp>
      <p:sp>
        <p:nvSpPr>
          <p:cNvPr id="98309" name="Rectangle 4"/>
          <p:cNvSpPr>
            <a:spLocks noChangeArrowheads="1"/>
          </p:cNvSpPr>
          <p:nvPr/>
        </p:nvSpPr>
        <p:spPr bwMode="auto">
          <a:xfrm>
            <a:off x="0" y="8818563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8310" name="Rectangle 5"/>
          <p:cNvSpPr>
            <a:spLocks noChangeArrowheads="1"/>
          </p:cNvSpPr>
          <p:nvPr/>
        </p:nvSpPr>
        <p:spPr bwMode="auto">
          <a:xfrm>
            <a:off x="0" y="0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8311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0300" y="685800"/>
            <a:ext cx="4673600" cy="3505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831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9600"/>
            <a:ext cx="5181600" cy="419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17" tIns="45201" rIns="92017" bIns="45201"/>
          <a:lstStyle/>
          <a:p>
            <a:pPr>
              <a:lnSpc>
                <a:spcPct val="89000"/>
              </a:lnSpc>
              <a:spcBef>
                <a:spcPct val="0"/>
              </a:spcBef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96281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BB11E3-3FC1-4806-AA6F-7C704935B4C2}" type="slidenum">
              <a:rPr lang="en-US"/>
              <a:pPr/>
              <a:t>3</a:t>
            </a:fld>
            <a:endParaRPr lang="en-US"/>
          </a:p>
        </p:txBody>
      </p:sp>
      <p:sp>
        <p:nvSpPr>
          <p:cNvPr id="68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6338" y="696913"/>
            <a:ext cx="4638675" cy="3479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8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4408488"/>
            <a:ext cx="5594350" cy="4176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2256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defTabSz="9302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defTabSz="9302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defTabSz="9302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defTabSz="9302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BD4513E-30C6-498D-9B0B-24937CCC62D6}" type="slidenum">
              <a:rPr lang="en-US" b="0">
                <a:latin typeface="Times New Roman" pitchFamily="18" charset="0"/>
              </a:rPr>
              <a:pPr/>
              <a:t>30</a:t>
            </a:fld>
            <a:endParaRPr lang="en-US" b="0" dirty="0">
              <a:latin typeface="Times New Roman" pitchFamily="18" charset="0"/>
            </a:endParaRPr>
          </a:p>
        </p:txBody>
      </p:sp>
      <p:sp>
        <p:nvSpPr>
          <p:cNvPr id="98307" name="Rectangle 2"/>
          <p:cNvSpPr>
            <a:spLocks noChangeArrowheads="1"/>
          </p:cNvSpPr>
          <p:nvPr/>
        </p:nvSpPr>
        <p:spPr bwMode="auto">
          <a:xfrm>
            <a:off x="3962400" y="0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8308" name="Rectangle 3"/>
          <p:cNvSpPr>
            <a:spLocks noChangeArrowheads="1"/>
          </p:cNvSpPr>
          <p:nvPr/>
        </p:nvSpPr>
        <p:spPr bwMode="auto">
          <a:xfrm>
            <a:off x="3962400" y="8818563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372" tIns="0" rIns="19372" bIns="0" anchor="b"/>
          <a:lstStyle/>
          <a:p>
            <a:pPr defTabSz="930275"/>
            <a:r>
              <a:rPr lang="en-US" b="0" i="1" dirty="0">
                <a:latin typeface="Times New Roman" pitchFamily="18" charset="0"/>
              </a:rPr>
              <a:t>52</a:t>
            </a:r>
          </a:p>
        </p:txBody>
      </p:sp>
      <p:sp>
        <p:nvSpPr>
          <p:cNvPr id="98309" name="Rectangle 4"/>
          <p:cNvSpPr>
            <a:spLocks noChangeArrowheads="1"/>
          </p:cNvSpPr>
          <p:nvPr/>
        </p:nvSpPr>
        <p:spPr bwMode="auto">
          <a:xfrm>
            <a:off x="0" y="8818563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8310" name="Rectangle 5"/>
          <p:cNvSpPr>
            <a:spLocks noChangeArrowheads="1"/>
          </p:cNvSpPr>
          <p:nvPr/>
        </p:nvSpPr>
        <p:spPr bwMode="auto">
          <a:xfrm>
            <a:off x="0" y="0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8311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0300" y="685800"/>
            <a:ext cx="4673600" cy="3505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831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9600"/>
            <a:ext cx="5181600" cy="419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17" tIns="45201" rIns="92017" bIns="45201"/>
          <a:lstStyle/>
          <a:p>
            <a:pPr>
              <a:lnSpc>
                <a:spcPct val="89000"/>
              </a:lnSpc>
              <a:spcBef>
                <a:spcPct val="0"/>
              </a:spcBef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1022593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defTabSz="9302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defTabSz="9302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defTabSz="9302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defTabSz="9302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BD4513E-30C6-498D-9B0B-24937CCC62D6}" type="slidenum">
              <a:rPr lang="en-US" b="0">
                <a:latin typeface="Times New Roman" pitchFamily="18" charset="0"/>
              </a:rPr>
              <a:pPr/>
              <a:t>31</a:t>
            </a:fld>
            <a:endParaRPr lang="en-US" b="0" dirty="0">
              <a:latin typeface="Times New Roman" pitchFamily="18" charset="0"/>
            </a:endParaRPr>
          </a:p>
        </p:txBody>
      </p:sp>
      <p:sp>
        <p:nvSpPr>
          <p:cNvPr id="98307" name="Rectangle 2"/>
          <p:cNvSpPr>
            <a:spLocks noChangeArrowheads="1"/>
          </p:cNvSpPr>
          <p:nvPr/>
        </p:nvSpPr>
        <p:spPr bwMode="auto">
          <a:xfrm>
            <a:off x="3962400" y="0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8308" name="Rectangle 3"/>
          <p:cNvSpPr>
            <a:spLocks noChangeArrowheads="1"/>
          </p:cNvSpPr>
          <p:nvPr/>
        </p:nvSpPr>
        <p:spPr bwMode="auto">
          <a:xfrm>
            <a:off x="3962400" y="8818563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372" tIns="0" rIns="19372" bIns="0" anchor="b"/>
          <a:lstStyle/>
          <a:p>
            <a:pPr defTabSz="930275"/>
            <a:r>
              <a:rPr lang="en-US" b="0" i="1" dirty="0">
                <a:latin typeface="Times New Roman" pitchFamily="18" charset="0"/>
              </a:rPr>
              <a:t>52</a:t>
            </a:r>
          </a:p>
        </p:txBody>
      </p:sp>
      <p:sp>
        <p:nvSpPr>
          <p:cNvPr id="98309" name="Rectangle 4"/>
          <p:cNvSpPr>
            <a:spLocks noChangeArrowheads="1"/>
          </p:cNvSpPr>
          <p:nvPr/>
        </p:nvSpPr>
        <p:spPr bwMode="auto">
          <a:xfrm>
            <a:off x="0" y="8818563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8310" name="Rectangle 5"/>
          <p:cNvSpPr>
            <a:spLocks noChangeArrowheads="1"/>
          </p:cNvSpPr>
          <p:nvPr/>
        </p:nvSpPr>
        <p:spPr bwMode="auto">
          <a:xfrm>
            <a:off x="0" y="0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8311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0300" y="685800"/>
            <a:ext cx="4673600" cy="3505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831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9600"/>
            <a:ext cx="5181600" cy="419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17" tIns="45201" rIns="92017" bIns="45201"/>
          <a:lstStyle/>
          <a:p>
            <a:pPr>
              <a:lnSpc>
                <a:spcPct val="89000"/>
              </a:lnSpc>
              <a:spcBef>
                <a:spcPct val="0"/>
              </a:spcBef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0057736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defTabSz="9302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defTabSz="9302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defTabSz="9302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defTabSz="9302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BD4513E-30C6-498D-9B0B-24937CCC62D6}" type="slidenum">
              <a:rPr lang="en-US" b="0">
                <a:latin typeface="Times New Roman" pitchFamily="18" charset="0"/>
              </a:rPr>
              <a:pPr/>
              <a:t>32</a:t>
            </a:fld>
            <a:endParaRPr lang="en-US" b="0" dirty="0">
              <a:latin typeface="Times New Roman" pitchFamily="18" charset="0"/>
            </a:endParaRPr>
          </a:p>
        </p:txBody>
      </p:sp>
      <p:sp>
        <p:nvSpPr>
          <p:cNvPr id="98307" name="Rectangle 2"/>
          <p:cNvSpPr>
            <a:spLocks noChangeArrowheads="1"/>
          </p:cNvSpPr>
          <p:nvPr/>
        </p:nvSpPr>
        <p:spPr bwMode="auto">
          <a:xfrm>
            <a:off x="3962400" y="0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8308" name="Rectangle 3"/>
          <p:cNvSpPr>
            <a:spLocks noChangeArrowheads="1"/>
          </p:cNvSpPr>
          <p:nvPr/>
        </p:nvSpPr>
        <p:spPr bwMode="auto">
          <a:xfrm>
            <a:off x="3962400" y="8818563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372" tIns="0" rIns="19372" bIns="0" anchor="b"/>
          <a:lstStyle/>
          <a:p>
            <a:pPr defTabSz="930275"/>
            <a:r>
              <a:rPr lang="en-US" b="0" i="1" dirty="0">
                <a:latin typeface="Times New Roman" pitchFamily="18" charset="0"/>
              </a:rPr>
              <a:t>52</a:t>
            </a:r>
          </a:p>
        </p:txBody>
      </p:sp>
      <p:sp>
        <p:nvSpPr>
          <p:cNvPr id="98309" name="Rectangle 4"/>
          <p:cNvSpPr>
            <a:spLocks noChangeArrowheads="1"/>
          </p:cNvSpPr>
          <p:nvPr/>
        </p:nvSpPr>
        <p:spPr bwMode="auto">
          <a:xfrm>
            <a:off x="0" y="8818563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8310" name="Rectangle 5"/>
          <p:cNvSpPr>
            <a:spLocks noChangeArrowheads="1"/>
          </p:cNvSpPr>
          <p:nvPr/>
        </p:nvSpPr>
        <p:spPr bwMode="auto">
          <a:xfrm>
            <a:off x="0" y="0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8311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0300" y="685800"/>
            <a:ext cx="4673600" cy="3505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831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9600"/>
            <a:ext cx="5181600" cy="419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17" tIns="45201" rIns="92017" bIns="45201"/>
          <a:lstStyle/>
          <a:p>
            <a:pPr>
              <a:lnSpc>
                <a:spcPct val="89000"/>
              </a:lnSpc>
              <a:spcBef>
                <a:spcPct val="0"/>
              </a:spcBef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520829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7BB5F1-2607-42CB-B8FD-939E69FB1536}" type="slidenum">
              <a:rPr lang="en-US"/>
              <a:pPr/>
              <a:t>33</a:t>
            </a:fld>
            <a:endParaRPr lang="en-US"/>
          </a:p>
        </p:txBody>
      </p:sp>
      <p:sp>
        <p:nvSpPr>
          <p:cNvPr id="82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6338" y="696913"/>
            <a:ext cx="4638675" cy="3479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24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4408488"/>
            <a:ext cx="5594350" cy="4176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1896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67ACAC-2746-4455-BB5B-8C6DFD9E8D7C}" type="slidenum">
              <a:rPr lang="en-US"/>
              <a:pPr/>
              <a:t>34</a:t>
            </a:fld>
            <a:endParaRPr lang="en-US"/>
          </a:p>
        </p:txBody>
      </p:sp>
      <p:sp>
        <p:nvSpPr>
          <p:cNvPr id="68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6338" y="696913"/>
            <a:ext cx="4638675" cy="3479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8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4408488"/>
            <a:ext cx="5594350" cy="4176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67749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defTabSz="9302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defTabSz="9302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defTabSz="9302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defTabSz="9302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89CC0F0-4AD8-4EC0-ADE3-8429E434E692}" type="slidenum">
              <a:rPr lang="en-US" b="0">
                <a:solidFill>
                  <a:srgbClr val="000000"/>
                </a:solidFill>
                <a:latin typeface="Times New Roman" pitchFamily="18" charset="0"/>
              </a:rPr>
              <a:pPr/>
              <a:t>35</a:t>
            </a:fld>
            <a:endParaRPr lang="en-US" b="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33438" y="214313"/>
            <a:ext cx="5276850" cy="39576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4411663"/>
            <a:ext cx="5721350" cy="45783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394" tIns="45697" rIns="91394" bIns="45697"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7109795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defTabSz="9302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defTabSz="9302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defTabSz="9302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defTabSz="9302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040ADB9-E59B-4DAA-8497-46E205C0F7EA}" type="slidenum">
              <a:rPr lang="en-US" b="0">
                <a:solidFill>
                  <a:srgbClr val="000000"/>
                </a:solidFill>
                <a:latin typeface="Times New Roman" pitchFamily="18" charset="0"/>
              </a:rPr>
              <a:pPr/>
              <a:t>36</a:t>
            </a:fld>
            <a:endParaRPr lang="en-US" b="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27150" y="806450"/>
            <a:ext cx="4337050" cy="32527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22775"/>
            <a:ext cx="5124450" cy="41973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175039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defTabSz="9302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defTabSz="9302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defTabSz="9302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defTabSz="9302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FDF50FD-68A5-4CA0-89E6-9C5B03C5AB84}" type="slidenum">
              <a:rPr lang="en-US" b="0" smtClean="0">
                <a:solidFill>
                  <a:srgbClr val="000000"/>
                </a:solidFill>
                <a:latin typeface="Times New Roman" pitchFamily="18" charset="0"/>
              </a:rPr>
              <a:pPr/>
              <a:t>37</a:t>
            </a:fld>
            <a:endParaRPr lang="en-US" b="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2467" name="Rectangle 2"/>
          <p:cNvSpPr>
            <a:spLocks noChangeArrowheads="1"/>
          </p:cNvSpPr>
          <p:nvPr/>
        </p:nvSpPr>
        <p:spPr bwMode="auto">
          <a:xfrm>
            <a:off x="3962400" y="0"/>
            <a:ext cx="30289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endParaRPr lang="en-US" sz="1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2468" name="Rectangle 3"/>
          <p:cNvSpPr>
            <a:spLocks noChangeArrowheads="1"/>
          </p:cNvSpPr>
          <p:nvPr/>
        </p:nvSpPr>
        <p:spPr bwMode="auto">
          <a:xfrm>
            <a:off x="3962400" y="8818563"/>
            <a:ext cx="30289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372" tIns="0" rIns="19372" bIns="0" anchor="b"/>
          <a:lstStyle/>
          <a:p>
            <a:pPr algn="r" defTabSz="930275"/>
            <a:r>
              <a:rPr lang="en-US" sz="1000" i="1" dirty="0">
                <a:solidFill>
                  <a:srgbClr val="000000"/>
                </a:solidFill>
                <a:latin typeface="Times New Roman" pitchFamily="18" charset="0"/>
              </a:rPr>
              <a:t>52</a:t>
            </a:r>
          </a:p>
        </p:txBody>
      </p:sp>
      <p:sp>
        <p:nvSpPr>
          <p:cNvPr id="62469" name="Rectangle 4"/>
          <p:cNvSpPr>
            <a:spLocks noChangeArrowheads="1"/>
          </p:cNvSpPr>
          <p:nvPr/>
        </p:nvSpPr>
        <p:spPr bwMode="auto">
          <a:xfrm>
            <a:off x="0" y="8818563"/>
            <a:ext cx="30289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endParaRPr lang="en-US" sz="1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2470" name="Rectangle 5"/>
          <p:cNvSpPr>
            <a:spLocks noChangeArrowheads="1"/>
          </p:cNvSpPr>
          <p:nvPr/>
        </p:nvSpPr>
        <p:spPr bwMode="auto">
          <a:xfrm>
            <a:off x="0" y="0"/>
            <a:ext cx="30289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endParaRPr lang="en-US" sz="1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2471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0300" y="685800"/>
            <a:ext cx="4673600" cy="3505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7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9600"/>
            <a:ext cx="5181600" cy="419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17" tIns="45201" rIns="92017" bIns="45201"/>
          <a:lstStyle/>
          <a:p>
            <a:pPr>
              <a:lnSpc>
                <a:spcPct val="89000"/>
              </a:lnSpc>
              <a:spcBef>
                <a:spcPct val="0"/>
              </a:spcBef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3726752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defTabSz="9302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defTabSz="9302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defTabSz="9302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defTabSz="9302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FDF50FD-68A5-4CA0-89E6-9C5B03C5AB84}" type="slidenum">
              <a:rPr lang="en-US" b="0" smtClean="0">
                <a:solidFill>
                  <a:srgbClr val="000000"/>
                </a:solidFill>
                <a:latin typeface="Times New Roman" pitchFamily="18" charset="0"/>
              </a:rPr>
              <a:pPr/>
              <a:t>38</a:t>
            </a:fld>
            <a:endParaRPr lang="en-US" b="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2467" name="Rectangle 2"/>
          <p:cNvSpPr>
            <a:spLocks noChangeArrowheads="1"/>
          </p:cNvSpPr>
          <p:nvPr/>
        </p:nvSpPr>
        <p:spPr bwMode="auto">
          <a:xfrm>
            <a:off x="3962400" y="0"/>
            <a:ext cx="30289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endParaRPr lang="en-US" sz="1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2468" name="Rectangle 3"/>
          <p:cNvSpPr>
            <a:spLocks noChangeArrowheads="1"/>
          </p:cNvSpPr>
          <p:nvPr/>
        </p:nvSpPr>
        <p:spPr bwMode="auto">
          <a:xfrm>
            <a:off x="3962400" y="8818563"/>
            <a:ext cx="30289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372" tIns="0" rIns="19372" bIns="0" anchor="b"/>
          <a:lstStyle/>
          <a:p>
            <a:pPr algn="r" defTabSz="930275"/>
            <a:r>
              <a:rPr lang="en-US" sz="1000" i="1" dirty="0">
                <a:solidFill>
                  <a:srgbClr val="000000"/>
                </a:solidFill>
                <a:latin typeface="Times New Roman" pitchFamily="18" charset="0"/>
              </a:rPr>
              <a:t>52</a:t>
            </a:r>
          </a:p>
        </p:txBody>
      </p:sp>
      <p:sp>
        <p:nvSpPr>
          <p:cNvPr id="62469" name="Rectangle 4"/>
          <p:cNvSpPr>
            <a:spLocks noChangeArrowheads="1"/>
          </p:cNvSpPr>
          <p:nvPr/>
        </p:nvSpPr>
        <p:spPr bwMode="auto">
          <a:xfrm>
            <a:off x="0" y="8818563"/>
            <a:ext cx="30289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endParaRPr lang="en-US" sz="1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2470" name="Rectangle 5"/>
          <p:cNvSpPr>
            <a:spLocks noChangeArrowheads="1"/>
          </p:cNvSpPr>
          <p:nvPr/>
        </p:nvSpPr>
        <p:spPr bwMode="auto">
          <a:xfrm>
            <a:off x="0" y="0"/>
            <a:ext cx="30289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endParaRPr lang="en-US" sz="1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2471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0300" y="685800"/>
            <a:ext cx="4673600" cy="3505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7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9600"/>
            <a:ext cx="5181600" cy="419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17" tIns="45201" rIns="92017" bIns="45201"/>
          <a:lstStyle/>
          <a:p>
            <a:pPr>
              <a:lnSpc>
                <a:spcPct val="89000"/>
              </a:lnSpc>
              <a:spcBef>
                <a:spcPct val="0"/>
              </a:spcBef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18183019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696913"/>
            <a:ext cx="4638675" cy="3479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8500" y="4408488"/>
            <a:ext cx="5594350" cy="417671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6802FC-EDE7-4AFC-993C-0EBD78E603F2}" type="slidenum">
              <a:rPr lang="en-US">
                <a:solidFill>
                  <a:srgbClr val="000000"/>
                </a:solidFill>
              </a:rPr>
              <a:pPr>
                <a:defRPr/>
              </a:pPr>
              <a:t>39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6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64970F-F571-41E6-9494-47416289A8FE}" type="slidenum">
              <a:rPr lang="en-US"/>
              <a:pPr/>
              <a:t>4</a:t>
            </a:fld>
            <a:endParaRPr lang="en-US"/>
          </a:p>
        </p:txBody>
      </p:sp>
      <p:sp>
        <p:nvSpPr>
          <p:cNvPr id="70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7925" y="698500"/>
            <a:ext cx="4637088" cy="3478213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8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863" y="4410075"/>
            <a:ext cx="5127625" cy="417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23002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696913"/>
            <a:ext cx="4638675" cy="3479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8500" y="4408488"/>
            <a:ext cx="5594350" cy="417671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6802FC-EDE7-4AFC-993C-0EBD78E603F2}" type="slidenum">
              <a:rPr lang="en-US">
                <a:solidFill>
                  <a:srgbClr val="000000"/>
                </a:solidFill>
              </a:rPr>
              <a:pPr>
                <a:defRPr/>
              </a:pPr>
              <a:t>40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89483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defTabSz="9302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defTabSz="9302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defTabSz="9302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defTabSz="9302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FDF50FD-68A5-4CA0-89E6-9C5B03C5AB84}" type="slidenum">
              <a:rPr lang="en-US" b="0" smtClean="0">
                <a:solidFill>
                  <a:srgbClr val="000000"/>
                </a:solidFill>
                <a:latin typeface="Times New Roman" pitchFamily="18" charset="0"/>
              </a:rPr>
              <a:pPr/>
              <a:t>41</a:t>
            </a:fld>
            <a:endParaRPr lang="en-US" b="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2467" name="Rectangle 2"/>
          <p:cNvSpPr>
            <a:spLocks noChangeArrowheads="1"/>
          </p:cNvSpPr>
          <p:nvPr/>
        </p:nvSpPr>
        <p:spPr bwMode="auto">
          <a:xfrm>
            <a:off x="3962400" y="0"/>
            <a:ext cx="30289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endParaRPr lang="en-US" sz="1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2468" name="Rectangle 3"/>
          <p:cNvSpPr>
            <a:spLocks noChangeArrowheads="1"/>
          </p:cNvSpPr>
          <p:nvPr/>
        </p:nvSpPr>
        <p:spPr bwMode="auto">
          <a:xfrm>
            <a:off x="3962400" y="8818563"/>
            <a:ext cx="30289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372" tIns="0" rIns="19372" bIns="0" anchor="b"/>
          <a:lstStyle/>
          <a:p>
            <a:pPr algn="r" defTabSz="930275"/>
            <a:r>
              <a:rPr lang="en-US" sz="1000" i="1" dirty="0">
                <a:solidFill>
                  <a:srgbClr val="000000"/>
                </a:solidFill>
                <a:latin typeface="Times New Roman" pitchFamily="18" charset="0"/>
              </a:rPr>
              <a:t>52</a:t>
            </a:r>
          </a:p>
        </p:txBody>
      </p:sp>
      <p:sp>
        <p:nvSpPr>
          <p:cNvPr id="62469" name="Rectangle 4"/>
          <p:cNvSpPr>
            <a:spLocks noChangeArrowheads="1"/>
          </p:cNvSpPr>
          <p:nvPr/>
        </p:nvSpPr>
        <p:spPr bwMode="auto">
          <a:xfrm>
            <a:off x="0" y="8818563"/>
            <a:ext cx="30289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endParaRPr lang="en-US" sz="1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2470" name="Rectangle 5"/>
          <p:cNvSpPr>
            <a:spLocks noChangeArrowheads="1"/>
          </p:cNvSpPr>
          <p:nvPr/>
        </p:nvSpPr>
        <p:spPr bwMode="auto">
          <a:xfrm>
            <a:off x="0" y="0"/>
            <a:ext cx="30289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endParaRPr lang="en-US" sz="1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2471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0300" y="685800"/>
            <a:ext cx="4673600" cy="3505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7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9600"/>
            <a:ext cx="5181600" cy="419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17" tIns="45201" rIns="92017" bIns="45201"/>
          <a:lstStyle/>
          <a:p>
            <a:pPr>
              <a:lnSpc>
                <a:spcPct val="89000"/>
              </a:lnSpc>
              <a:spcBef>
                <a:spcPct val="0"/>
              </a:spcBef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70444507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defTabSz="9302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defTabSz="9302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defTabSz="9302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defTabSz="9302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FDF50FD-68A5-4CA0-89E6-9C5B03C5AB84}" type="slidenum">
              <a:rPr lang="en-US" b="0" smtClean="0">
                <a:solidFill>
                  <a:srgbClr val="000000"/>
                </a:solidFill>
                <a:latin typeface="Times New Roman" pitchFamily="18" charset="0"/>
              </a:rPr>
              <a:pPr/>
              <a:t>42</a:t>
            </a:fld>
            <a:endParaRPr lang="en-US" b="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2467" name="Rectangle 2"/>
          <p:cNvSpPr>
            <a:spLocks noChangeArrowheads="1"/>
          </p:cNvSpPr>
          <p:nvPr/>
        </p:nvSpPr>
        <p:spPr bwMode="auto">
          <a:xfrm>
            <a:off x="3962400" y="0"/>
            <a:ext cx="30289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endParaRPr lang="en-US" sz="1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2468" name="Rectangle 3"/>
          <p:cNvSpPr>
            <a:spLocks noChangeArrowheads="1"/>
          </p:cNvSpPr>
          <p:nvPr/>
        </p:nvSpPr>
        <p:spPr bwMode="auto">
          <a:xfrm>
            <a:off x="3962400" y="8818563"/>
            <a:ext cx="30289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372" tIns="0" rIns="19372" bIns="0" anchor="b"/>
          <a:lstStyle/>
          <a:p>
            <a:pPr algn="r" defTabSz="930275"/>
            <a:r>
              <a:rPr lang="en-US" sz="1000" i="1" dirty="0">
                <a:solidFill>
                  <a:srgbClr val="000000"/>
                </a:solidFill>
                <a:latin typeface="Times New Roman" pitchFamily="18" charset="0"/>
              </a:rPr>
              <a:t>52</a:t>
            </a:r>
          </a:p>
        </p:txBody>
      </p:sp>
      <p:sp>
        <p:nvSpPr>
          <p:cNvPr id="62469" name="Rectangle 4"/>
          <p:cNvSpPr>
            <a:spLocks noChangeArrowheads="1"/>
          </p:cNvSpPr>
          <p:nvPr/>
        </p:nvSpPr>
        <p:spPr bwMode="auto">
          <a:xfrm>
            <a:off x="0" y="8818563"/>
            <a:ext cx="30289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endParaRPr lang="en-US" sz="1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2470" name="Rectangle 5"/>
          <p:cNvSpPr>
            <a:spLocks noChangeArrowheads="1"/>
          </p:cNvSpPr>
          <p:nvPr/>
        </p:nvSpPr>
        <p:spPr bwMode="auto">
          <a:xfrm>
            <a:off x="0" y="0"/>
            <a:ext cx="30289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endParaRPr lang="en-US" sz="1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2471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0300" y="685800"/>
            <a:ext cx="4673600" cy="3505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7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9600"/>
            <a:ext cx="5181600" cy="419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17" tIns="45201" rIns="92017" bIns="45201"/>
          <a:lstStyle/>
          <a:p>
            <a:pPr>
              <a:lnSpc>
                <a:spcPct val="89000"/>
              </a:lnSpc>
              <a:spcBef>
                <a:spcPct val="0"/>
              </a:spcBef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20680259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defTabSz="9302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defTabSz="9302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defTabSz="9302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defTabSz="9302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FDF50FD-68A5-4CA0-89E6-9C5B03C5AB84}" type="slidenum">
              <a:rPr lang="en-US" b="0" smtClean="0">
                <a:solidFill>
                  <a:srgbClr val="000000"/>
                </a:solidFill>
                <a:latin typeface="Times New Roman" pitchFamily="18" charset="0"/>
              </a:rPr>
              <a:pPr/>
              <a:t>43</a:t>
            </a:fld>
            <a:endParaRPr lang="en-US" b="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2467" name="Rectangle 2"/>
          <p:cNvSpPr>
            <a:spLocks noChangeArrowheads="1"/>
          </p:cNvSpPr>
          <p:nvPr/>
        </p:nvSpPr>
        <p:spPr bwMode="auto">
          <a:xfrm>
            <a:off x="3962400" y="0"/>
            <a:ext cx="30289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endParaRPr lang="en-US" sz="1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2468" name="Rectangle 3"/>
          <p:cNvSpPr>
            <a:spLocks noChangeArrowheads="1"/>
          </p:cNvSpPr>
          <p:nvPr/>
        </p:nvSpPr>
        <p:spPr bwMode="auto">
          <a:xfrm>
            <a:off x="3962400" y="8818563"/>
            <a:ext cx="30289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372" tIns="0" rIns="19372" bIns="0" anchor="b"/>
          <a:lstStyle/>
          <a:p>
            <a:pPr algn="r" defTabSz="930275"/>
            <a:r>
              <a:rPr lang="en-US" sz="1000" i="1" dirty="0">
                <a:solidFill>
                  <a:srgbClr val="000000"/>
                </a:solidFill>
                <a:latin typeface="Times New Roman" pitchFamily="18" charset="0"/>
              </a:rPr>
              <a:t>52</a:t>
            </a:r>
          </a:p>
        </p:txBody>
      </p:sp>
      <p:sp>
        <p:nvSpPr>
          <p:cNvPr id="62469" name="Rectangle 4"/>
          <p:cNvSpPr>
            <a:spLocks noChangeArrowheads="1"/>
          </p:cNvSpPr>
          <p:nvPr/>
        </p:nvSpPr>
        <p:spPr bwMode="auto">
          <a:xfrm>
            <a:off x="0" y="8818563"/>
            <a:ext cx="30289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endParaRPr lang="en-US" sz="1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2470" name="Rectangle 5"/>
          <p:cNvSpPr>
            <a:spLocks noChangeArrowheads="1"/>
          </p:cNvSpPr>
          <p:nvPr/>
        </p:nvSpPr>
        <p:spPr bwMode="auto">
          <a:xfrm>
            <a:off x="0" y="0"/>
            <a:ext cx="30289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endParaRPr lang="en-US" sz="1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2471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0300" y="685800"/>
            <a:ext cx="4673600" cy="3505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7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9600"/>
            <a:ext cx="5181600" cy="419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17" tIns="45201" rIns="92017" bIns="45201"/>
          <a:lstStyle/>
          <a:p>
            <a:pPr>
              <a:lnSpc>
                <a:spcPct val="89000"/>
              </a:lnSpc>
              <a:spcBef>
                <a:spcPct val="0"/>
              </a:spcBef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9406201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defTabSz="9302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defTabSz="9302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defTabSz="9302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defTabSz="9302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FDF50FD-68A5-4CA0-89E6-9C5B03C5AB84}" type="slidenum">
              <a:rPr lang="en-US" b="0" smtClean="0">
                <a:solidFill>
                  <a:srgbClr val="000000"/>
                </a:solidFill>
                <a:latin typeface="Times New Roman" pitchFamily="18" charset="0"/>
              </a:rPr>
              <a:pPr/>
              <a:t>44</a:t>
            </a:fld>
            <a:endParaRPr lang="en-US" b="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2467" name="Rectangle 2"/>
          <p:cNvSpPr>
            <a:spLocks noChangeArrowheads="1"/>
          </p:cNvSpPr>
          <p:nvPr/>
        </p:nvSpPr>
        <p:spPr bwMode="auto">
          <a:xfrm>
            <a:off x="3962400" y="0"/>
            <a:ext cx="30289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endParaRPr lang="en-US" sz="1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2468" name="Rectangle 3"/>
          <p:cNvSpPr>
            <a:spLocks noChangeArrowheads="1"/>
          </p:cNvSpPr>
          <p:nvPr/>
        </p:nvSpPr>
        <p:spPr bwMode="auto">
          <a:xfrm>
            <a:off x="3962400" y="8818563"/>
            <a:ext cx="30289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372" tIns="0" rIns="19372" bIns="0" anchor="b"/>
          <a:lstStyle/>
          <a:p>
            <a:pPr algn="r" defTabSz="930275"/>
            <a:r>
              <a:rPr lang="en-US" sz="1000" i="1" dirty="0">
                <a:solidFill>
                  <a:srgbClr val="000000"/>
                </a:solidFill>
                <a:latin typeface="Times New Roman" pitchFamily="18" charset="0"/>
              </a:rPr>
              <a:t>52</a:t>
            </a:r>
          </a:p>
        </p:txBody>
      </p:sp>
      <p:sp>
        <p:nvSpPr>
          <p:cNvPr id="62469" name="Rectangle 4"/>
          <p:cNvSpPr>
            <a:spLocks noChangeArrowheads="1"/>
          </p:cNvSpPr>
          <p:nvPr/>
        </p:nvSpPr>
        <p:spPr bwMode="auto">
          <a:xfrm>
            <a:off x="0" y="8818563"/>
            <a:ext cx="30289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endParaRPr lang="en-US" sz="1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2470" name="Rectangle 5"/>
          <p:cNvSpPr>
            <a:spLocks noChangeArrowheads="1"/>
          </p:cNvSpPr>
          <p:nvPr/>
        </p:nvSpPr>
        <p:spPr bwMode="auto">
          <a:xfrm>
            <a:off x="0" y="0"/>
            <a:ext cx="30289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endParaRPr lang="en-US" sz="1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2471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0300" y="685800"/>
            <a:ext cx="4673600" cy="3505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7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9600"/>
            <a:ext cx="5181600" cy="419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17" tIns="45201" rIns="92017" bIns="45201"/>
          <a:lstStyle/>
          <a:p>
            <a:pPr>
              <a:lnSpc>
                <a:spcPct val="89000"/>
              </a:lnSpc>
              <a:spcBef>
                <a:spcPct val="0"/>
              </a:spcBef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7797156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67ACAC-2746-4455-BB5B-8C6DFD9E8D7C}" type="slidenum">
              <a:rPr lang="en-US"/>
              <a:pPr/>
              <a:t>45</a:t>
            </a:fld>
            <a:endParaRPr lang="en-US"/>
          </a:p>
        </p:txBody>
      </p:sp>
      <p:sp>
        <p:nvSpPr>
          <p:cNvPr id="68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6338" y="696913"/>
            <a:ext cx="4638675" cy="3479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8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4408488"/>
            <a:ext cx="5594350" cy="4176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08817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AB6884-9BC6-4D45-92B1-0BA17CA304B5}" type="slidenum">
              <a:rPr lang="en-US"/>
              <a:pPr/>
              <a:t>46</a:t>
            </a:fld>
            <a:endParaRPr lang="en-US"/>
          </a:p>
        </p:txBody>
      </p:sp>
      <p:sp>
        <p:nvSpPr>
          <p:cNvPr id="70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6338" y="696913"/>
            <a:ext cx="4638675" cy="3479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0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4408488"/>
            <a:ext cx="5594350" cy="4176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36441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C7E042-D556-4ADC-A7EA-B2EAA0574A88}" type="slidenum">
              <a:rPr lang="en-US"/>
              <a:pPr/>
              <a:t>47</a:t>
            </a:fld>
            <a:endParaRPr lang="en-US"/>
          </a:p>
        </p:txBody>
      </p:sp>
      <p:sp>
        <p:nvSpPr>
          <p:cNvPr id="79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703263"/>
            <a:ext cx="4622800" cy="34671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99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0275" y="4408488"/>
            <a:ext cx="5130800" cy="417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419" tIns="46710" rIns="93419" bIns="4671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09264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9021C4-051D-4CB1-B236-1BC779850177}" type="slidenum">
              <a:rPr lang="en-US"/>
              <a:pPr/>
              <a:t>48</a:t>
            </a:fld>
            <a:endParaRPr lang="en-US"/>
          </a:p>
        </p:txBody>
      </p:sp>
      <p:sp>
        <p:nvSpPr>
          <p:cNvPr id="69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6338" y="696913"/>
            <a:ext cx="4638675" cy="3479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4408488"/>
            <a:ext cx="5594350" cy="4176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53314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8EF270-3DB5-4F72-A65C-81761A544DA7}" type="slidenum">
              <a:rPr lang="en-US"/>
              <a:pPr/>
              <a:t>49</a:t>
            </a:fld>
            <a:endParaRPr lang="en-US"/>
          </a:p>
        </p:txBody>
      </p:sp>
      <p:sp>
        <p:nvSpPr>
          <p:cNvPr id="6748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703263"/>
            <a:ext cx="4622800" cy="3467100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4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863" y="4408488"/>
            <a:ext cx="5127625" cy="4176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17" tIns="45201" rIns="92017" bIns="45201"/>
          <a:lstStyle/>
          <a:p>
            <a:pPr>
              <a:spcBef>
                <a:spcPct val="0"/>
              </a:spcBef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679751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A9ABE8-6A85-4F08-B7FD-C0F2947F53CE}" type="slidenum">
              <a:rPr lang="en-US"/>
              <a:pPr/>
              <a:t>5</a:t>
            </a:fld>
            <a:endParaRPr lang="en-US"/>
          </a:p>
        </p:txBody>
      </p:sp>
      <p:sp>
        <p:nvSpPr>
          <p:cNvPr id="805890" name="Rectangle 2"/>
          <p:cNvSpPr>
            <a:spLocks noChangeArrowheads="1"/>
          </p:cNvSpPr>
          <p:nvPr/>
        </p:nvSpPr>
        <p:spPr bwMode="auto">
          <a:xfrm>
            <a:off x="3962400" y="0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5891" name="Rectangle 3"/>
          <p:cNvSpPr>
            <a:spLocks noChangeArrowheads="1"/>
          </p:cNvSpPr>
          <p:nvPr/>
        </p:nvSpPr>
        <p:spPr bwMode="auto">
          <a:xfrm>
            <a:off x="3962400" y="8818563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372" tIns="0" rIns="19372" bIns="0" anchor="b"/>
          <a:lstStyle/>
          <a:p>
            <a:pPr algn="r" defTabSz="930275"/>
            <a:r>
              <a:rPr lang="en-US" sz="1000" i="1">
                <a:latin typeface="Times New Roman" pitchFamily="18" charset="0"/>
              </a:rPr>
              <a:t>52</a:t>
            </a:r>
          </a:p>
        </p:txBody>
      </p:sp>
      <p:sp>
        <p:nvSpPr>
          <p:cNvPr id="805892" name="Rectangle 4"/>
          <p:cNvSpPr>
            <a:spLocks noChangeArrowheads="1"/>
          </p:cNvSpPr>
          <p:nvPr/>
        </p:nvSpPr>
        <p:spPr bwMode="auto">
          <a:xfrm>
            <a:off x="0" y="8818563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5893" name="Rectangle 5"/>
          <p:cNvSpPr>
            <a:spLocks noChangeArrowheads="1"/>
          </p:cNvSpPr>
          <p:nvPr/>
        </p:nvSpPr>
        <p:spPr bwMode="auto">
          <a:xfrm>
            <a:off x="0" y="0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5894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0300" y="685800"/>
            <a:ext cx="4673600" cy="35052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0589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9600"/>
            <a:ext cx="5181600" cy="419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17" tIns="45201" rIns="92017" bIns="45201"/>
          <a:lstStyle/>
          <a:p>
            <a:pPr>
              <a:lnSpc>
                <a:spcPct val="89000"/>
              </a:lnSpc>
              <a:spcBef>
                <a:spcPct val="0"/>
              </a:spcBef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23299571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940DC3-B35D-45EE-A066-14FC4DFE2608}" type="slidenum">
              <a:rPr lang="en-US"/>
              <a:pPr/>
              <a:t>50</a:t>
            </a:fld>
            <a:endParaRPr lang="en-US"/>
          </a:p>
        </p:txBody>
      </p:sp>
      <p:sp>
        <p:nvSpPr>
          <p:cNvPr id="5580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703263"/>
            <a:ext cx="4622800" cy="3467100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8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863" y="4408488"/>
            <a:ext cx="5127625" cy="4176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17" tIns="45201" rIns="92017" bIns="45201"/>
          <a:lstStyle/>
          <a:p>
            <a:pPr>
              <a:spcBef>
                <a:spcPct val="0"/>
              </a:spcBef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81791725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4B47CA-8FC3-4BB5-A11C-91683F36B92D}" type="slidenum">
              <a:rPr lang="en-US"/>
              <a:pPr/>
              <a:t>51</a:t>
            </a:fld>
            <a:endParaRPr lang="en-US"/>
          </a:p>
        </p:txBody>
      </p:sp>
      <p:sp>
        <p:nvSpPr>
          <p:cNvPr id="69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6338" y="696913"/>
            <a:ext cx="4638675" cy="3479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4408488"/>
            <a:ext cx="5594350" cy="4176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71982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CFAFC9-08DD-449D-9F8C-1805E0884CB4}" type="slidenum">
              <a:rPr lang="en-US"/>
              <a:pPr/>
              <a:t>52</a:t>
            </a:fld>
            <a:endParaRPr lang="en-US"/>
          </a:p>
        </p:txBody>
      </p:sp>
      <p:sp>
        <p:nvSpPr>
          <p:cNvPr id="79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703263"/>
            <a:ext cx="4622800" cy="3467100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91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863" y="4408488"/>
            <a:ext cx="5127625" cy="4176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17" tIns="45201" rIns="92017" bIns="45201"/>
          <a:lstStyle/>
          <a:p>
            <a:pPr>
              <a:spcBef>
                <a:spcPct val="0"/>
              </a:spcBef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89509506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FA250A-691E-4219-995C-EAE241B849D9}" type="slidenum">
              <a:rPr lang="en-US"/>
              <a:pPr/>
              <a:t>53</a:t>
            </a:fld>
            <a:endParaRPr lang="en-US"/>
          </a:p>
        </p:txBody>
      </p:sp>
      <p:sp>
        <p:nvSpPr>
          <p:cNvPr id="80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703263"/>
            <a:ext cx="4622800" cy="34671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01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863" y="4408488"/>
            <a:ext cx="5127625" cy="4176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31" tIns="46816" rIns="93631" bIns="4681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97130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D9A159-72A8-4937-AD41-1C22D4AD0A3D}" type="slidenum">
              <a:rPr lang="en-US"/>
              <a:pPr/>
              <a:t>54</a:t>
            </a:fld>
            <a:endParaRPr lang="en-US"/>
          </a:p>
        </p:txBody>
      </p:sp>
      <p:sp>
        <p:nvSpPr>
          <p:cNvPr id="69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6338" y="696913"/>
            <a:ext cx="4638675" cy="3479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4408488"/>
            <a:ext cx="5594350" cy="4176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1748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defTabSz="9302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defTabSz="9302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defTabSz="9302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defTabSz="9302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FDF50FD-68A5-4CA0-89E6-9C5B03C5AB84}" type="slidenum">
              <a:rPr lang="en-US" b="0" smtClean="0">
                <a:solidFill>
                  <a:srgbClr val="000000"/>
                </a:solidFill>
                <a:latin typeface="Times New Roman" pitchFamily="18" charset="0"/>
              </a:rPr>
              <a:pPr/>
              <a:t>55</a:t>
            </a:fld>
            <a:endParaRPr lang="en-US" b="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2467" name="Rectangle 2"/>
          <p:cNvSpPr>
            <a:spLocks noChangeArrowheads="1"/>
          </p:cNvSpPr>
          <p:nvPr/>
        </p:nvSpPr>
        <p:spPr bwMode="auto">
          <a:xfrm>
            <a:off x="3962400" y="0"/>
            <a:ext cx="30289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endParaRPr lang="en-US" sz="1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2468" name="Rectangle 3"/>
          <p:cNvSpPr>
            <a:spLocks noChangeArrowheads="1"/>
          </p:cNvSpPr>
          <p:nvPr/>
        </p:nvSpPr>
        <p:spPr bwMode="auto">
          <a:xfrm>
            <a:off x="3962400" y="8818563"/>
            <a:ext cx="30289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372" tIns="0" rIns="19372" bIns="0" anchor="b"/>
          <a:lstStyle/>
          <a:p>
            <a:pPr algn="r" defTabSz="930275"/>
            <a:r>
              <a:rPr lang="en-US" sz="1000" i="1" dirty="0">
                <a:solidFill>
                  <a:srgbClr val="000000"/>
                </a:solidFill>
                <a:latin typeface="Times New Roman" pitchFamily="18" charset="0"/>
              </a:rPr>
              <a:t>52</a:t>
            </a:r>
          </a:p>
        </p:txBody>
      </p:sp>
      <p:sp>
        <p:nvSpPr>
          <p:cNvPr id="62469" name="Rectangle 4"/>
          <p:cNvSpPr>
            <a:spLocks noChangeArrowheads="1"/>
          </p:cNvSpPr>
          <p:nvPr/>
        </p:nvSpPr>
        <p:spPr bwMode="auto">
          <a:xfrm>
            <a:off x="0" y="8818563"/>
            <a:ext cx="30289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endParaRPr lang="en-US" sz="1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2470" name="Rectangle 5"/>
          <p:cNvSpPr>
            <a:spLocks noChangeArrowheads="1"/>
          </p:cNvSpPr>
          <p:nvPr/>
        </p:nvSpPr>
        <p:spPr bwMode="auto">
          <a:xfrm>
            <a:off x="0" y="0"/>
            <a:ext cx="30289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endParaRPr lang="en-US" sz="1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2471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0300" y="685800"/>
            <a:ext cx="4673600" cy="3505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7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9600"/>
            <a:ext cx="5181600" cy="419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17" tIns="45201" rIns="92017" bIns="45201"/>
          <a:lstStyle/>
          <a:p>
            <a:pPr>
              <a:lnSpc>
                <a:spcPct val="89000"/>
              </a:lnSpc>
              <a:spcBef>
                <a:spcPct val="0"/>
              </a:spcBef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88191946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defTabSz="9302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defTabSz="9302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defTabSz="9302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defTabSz="9302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FDF50FD-68A5-4CA0-89E6-9C5B03C5AB84}" type="slidenum">
              <a:rPr lang="en-US" b="0" smtClean="0">
                <a:solidFill>
                  <a:srgbClr val="000000"/>
                </a:solidFill>
                <a:latin typeface="Times New Roman" pitchFamily="18" charset="0"/>
              </a:rPr>
              <a:pPr/>
              <a:t>56</a:t>
            </a:fld>
            <a:endParaRPr lang="en-US" b="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2467" name="Rectangle 2"/>
          <p:cNvSpPr>
            <a:spLocks noChangeArrowheads="1"/>
          </p:cNvSpPr>
          <p:nvPr/>
        </p:nvSpPr>
        <p:spPr bwMode="auto">
          <a:xfrm>
            <a:off x="3962400" y="0"/>
            <a:ext cx="30289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endParaRPr lang="en-US" sz="1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2468" name="Rectangle 3"/>
          <p:cNvSpPr>
            <a:spLocks noChangeArrowheads="1"/>
          </p:cNvSpPr>
          <p:nvPr/>
        </p:nvSpPr>
        <p:spPr bwMode="auto">
          <a:xfrm>
            <a:off x="3962400" y="8818563"/>
            <a:ext cx="30289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372" tIns="0" rIns="19372" bIns="0" anchor="b"/>
          <a:lstStyle/>
          <a:p>
            <a:pPr algn="r" defTabSz="930275"/>
            <a:r>
              <a:rPr lang="en-US" sz="1000" i="1" dirty="0">
                <a:solidFill>
                  <a:srgbClr val="000000"/>
                </a:solidFill>
                <a:latin typeface="Times New Roman" pitchFamily="18" charset="0"/>
              </a:rPr>
              <a:t>52</a:t>
            </a:r>
          </a:p>
        </p:txBody>
      </p:sp>
      <p:sp>
        <p:nvSpPr>
          <p:cNvPr id="62469" name="Rectangle 4"/>
          <p:cNvSpPr>
            <a:spLocks noChangeArrowheads="1"/>
          </p:cNvSpPr>
          <p:nvPr/>
        </p:nvSpPr>
        <p:spPr bwMode="auto">
          <a:xfrm>
            <a:off x="0" y="8818563"/>
            <a:ext cx="30289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endParaRPr lang="en-US" sz="1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2470" name="Rectangle 5"/>
          <p:cNvSpPr>
            <a:spLocks noChangeArrowheads="1"/>
          </p:cNvSpPr>
          <p:nvPr/>
        </p:nvSpPr>
        <p:spPr bwMode="auto">
          <a:xfrm>
            <a:off x="0" y="0"/>
            <a:ext cx="30289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endParaRPr lang="en-US" sz="1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2471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0300" y="685800"/>
            <a:ext cx="4673600" cy="3505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7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9600"/>
            <a:ext cx="5181600" cy="419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17" tIns="45201" rIns="92017" bIns="45201"/>
          <a:lstStyle/>
          <a:p>
            <a:pPr>
              <a:lnSpc>
                <a:spcPct val="89000"/>
              </a:lnSpc>
              <a:spcBef>
                <a:spcPct val="0"/>
              </a:spcBef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65509164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defTabSz="9302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defTabSz="9302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defTabSz="9302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defTabSz="9302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FDF50FD-68A5-4CA0-89E6-9C5B03C5AB84}" type="slidenum">
              <a:rPr lang="en-US" b="0" smtClean="0">
                <a:solidFill>
                  <a:srgbClr val="000000"/>
                </a:solidFill>
                <a:latin typeface="Times New Roman" pitchFamily="18" charset="0"/>
              </a:rPr>
              <a:pPr/>
              <a:t>57</a:t>
            </a:fld>
            <a:endParaRPr lang="en-US" b="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2467" name="Rectangle 2"/>
          <p:cNvSpPr>
            <a:spLocks noChangeArrowheads="1"/>
          </p:cNvSpPr>
          <p:nvPr/>
        </p:nvSpPr>
        <p:spPr bwMode="auto">
          <a:xfrm>
            <a:off x="3962400" y="0"/>
            <a:ext cx="30289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endParaRPr lang="en-US" sz="1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2468" name="Rectangle 3"/>
          <p:cNvSpPr>
            <a:spLocks noChangeArrowheads="1"/>
          </p:cNvSpPr>
          <p:nvPr/>
        </p:nvSpPr>
        <p:spPr bwMode="auto">
          <a:xfrm>
            <a:off x="3962400" y="8818563"/>
            <a:ext cx="30289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372" tIns="0" rIns="19372" bIns="0" anchor="b"/>
          <a:lstStyle/>
          <a:p>
            <a:pPr algn="r" defTabSz="930275"/>
            <a:r>
              <a:rPr lang="en-US" sz="1000" i="1" dirty="0">
                <a:solidFill>
                  <a:srgbClr val="000000"/>
                </a:solidFill>
                <a:latin typeface="Times New Roman" pitchFamily="18" charset="0"/>
              </a:rPr>
              <a:t>52</a:t>
            </a:r>
          </a:p>
        </p:txBody>
      </p:sp>
      <p:sp>
        <p:nvSpPr>
          <p:cNvPr id="62469" name="Rectangle 4"/>
          <p:cNvSpPr>
            <a:spLocks noChangeArrowheads="1"/>
          </p:cNvSpPr>
          <p:nvPr/>
        </p:nvSpPr>
        <p:spPr bwMode="auto">
          <a:xfrm>
            <a:off x="0" y="8818563"/>
            <a:ext cx="30289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endParaRPr lang="en-US" sz="1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2470" name="Rectangle 5"/>
          <p:cNvSpPr>
            <a:spLocks noChangeArrowheads="1"/>
          </p:cNvSpPr>
          <p:nvPr/>
        </p:nvSpPr>
        <p:spPr bwMode="auto">
          <a:xfrm>
            <a:off x="0" y="0"/>
            <a:ext cx="30289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endParaRPr lang="en-US" sz="1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2471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0300" y="685800"/>
            <a:ext cx="4673600" cy="3505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7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9600"/>
            <a:ext cx="5181600" cy="419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17" tIns="45201" rIns="92017" bIns="45201"/>
          <a:lstStyle/>
          <a:p>
            <a:pPr>
              <a:lnSpc>
                <a:spcPct val="89000"/>
              </a:lnSpc>
              <a:spcBef>
                <a:spcPct val="0"/>
              </a:spcBef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0161109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defTabSz="9302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defTabSz="9302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defTabSz="9302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defTabSz="9302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FDF50FD-68A5-4CA0-89E6-9C5B03C5AB84}" type="slidenum">
              <a:rPr lang="en-US" b="0" smtClean="0">
                <a:solidFill>
                  <a:srgbClr val="000000"/>
                </a:solidFill>
                <a:latin typeface="Times New Roman" pitchFamily="18" charset="0"/>
              </a:rPr>
              <a:pPr/>
              <a:t>58</a:t>
            </a:fld>
            <a:endParaRPr lang="en-US" b="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2467" name="Rectangle 2"/>
          <p:cNvSpPr>
            <a:spLocks noChangeArrowheads="1"/>
          </p:cNvSpPr>
          <p:nvPr/>
        </p:nvSpPr>
        <p:spPr bwMode="auto">
          <a:xfrm>
            <a:off x="3962400" y="0"/>
            <a:ext cx="30289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endParaRPr lang="en-US" sz="1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2468" name="Rectangle 3"/>
          <p:cNvSpPr>
            <a:spLocks noChangeArrowheads="1"/>
          </p:cNvSpPr>
          <p:nvPr/>
        </p:nvSpPr>
        <p:spPr bwMode="auto">
          <a:xfrm>
            <a:off x="3962400" y="8818563"/>
            <a:ext cx="30289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372" tIns="0" rIns="19372" bIns="0" anchor="b"/>
          <a:lstStyle/>
          <a:p>
            <a:pPr algn="r" defTabSz="930275"/>
            <a:r>
              <a:rPr lang="en-US" sz="1000" i="1" dirty="0">
                <a:solidFill>
                  <a:srgbClr val="000000"/>
                </a:solidFill>
                <a:latin typeface="Times New Roman" pitchFamily="18" charset="0"/>
              </a:rPr>
              <a:t>52</a:t>
            </a:r>
          </a:p>
        </p:txBody>
      </p:sp>
      <p:sp>
        <p:nvSpPr>
          <p:cNvPr id="62469" name="Rectangle 4"/>
          <p:cNvSpPr>
            <a:spLocks noChangeArrowheads="1"/>
          </p:cNvSpPr>
          <p:nvPr/>
        </p:nvSpPr>
        <p:spPr bwMode="auto">
          <a:xfrm>
            <a:off x="0" y="8818563"/>
            <a:ext cx="30289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endParaRPr lang="en-US" sz="1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2470" name="Rectangle 5"/>
          <p:cNvSpPr>
            <a:spLocks noChangeArrowheads="1"/>
          </p:cNvSpPr>
          <p:nvPr/>
        </p:nvSpPr>
        <p:spPr bwMode="auto">
          <a:xfrm>
            <a:off x="0" y="0"/>
            <a:ext cx="30289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endParaRPr lang="en-US" sz="1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2471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0300" y="685800"/>
            <a:ext cx="4673600" cy="3505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7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9600"/>
            <a:ext cx="5181600" cy="419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17" tIns="45201" rIns="92017" bIns="45201"/>
          <a:lstStyle/>
          <a:p>
            <a:pPr>
              <a:lnSpc>
                <a:spcPct val="89000"/>
              </a:lnSpc>
              <a:spcBef>
                <a:spcPct val="0"/>
              </a:spcBef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56304095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defTabSz="9302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defTabSz="9302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defTabSz="9302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defTabSz="9302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FDF50FD-68A5-4CA0-89E6-9C5B03C5AB84}" type="slidenum">
              <a:rPr lang="en-US" b="0" smtClean="0">
                <a:solidFill>
                  <a:srgbClr val="000000"/>
                </a:solidFill>
                <a:latin typeface="Times New Roman" pitchFamily="18" charset="0"/>
              </a:rPr>
              <a:pPr/>
              <a:t>59</a:t>
            </a:fld>
            <a:endParaRPr lang="en-US" b="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2467" name="Rectangle 2"/>
          <p:cNvSpPr>
            <a:spLocks noChangeArrowheads="1"/>
          </p:cNvSpPr>
          <p:nvPr/>
        </p:nvSpPr>
        <p:spPr bwMode="auto">
          <a:xfrm>
            <a:off x="3962400" y="0"/>
            <a:ext cx="30289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endParaRPr lang="en-US" sz="1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2468" name="Rectangle 3"/>
          <p:cNvSpPr>
            <a:spLocks noChangeArrowheads="1"/>
          </p:cNvSpPr>
          <p:nvPr/>
        </p:nvSpPr>
        <p:spPr bwMode="auto">
          <a:xfrm>
            <a:off x="3962400" y="8818563"/>
            <a:ext cx="30289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372" tIns="0" rIns="19372" bIns="0" anchor="b"/>
          <a:lstStyle/>
          <a:p>
            <a:pPr algn="r" defTabSz="930275"/>
            <a:r>
              <a:rPr lang="en-US" sz="1000" i="1" dirty="0">
                <a:solidFill>
                  <a:srgbClr val="000000"/>
                </a:solidFill>
                <a:latin typeface="Times New Roman" pitchFamily="18" charset="0"/>
              </a:rPr>
              <a:t>52</a:t>
            </a:r>
          </a:p>
        </p:txBody>
      </p:sp>
      <p:sp>
        <p:nvSpPr>
          <p:cNvPr id="62469" name="Rectangle 4"/>
          <p:cNvSpPr>
            <a:spLocks noChangeArrowheads="1"/>
          </p:cNvSpPr>
          <p:nvPr/>
        </p:nvSpPr>
        <p:spPr bwMode="auto">
          <a:xfrm>
            <a:off x="0" y="8818563"/>
            <a:ext cx="30289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endParaRPr lang="en-US" sz="1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2470" name="Rectangle 5"/>
          <p:cNvSpPr>
            <a:spLocks noChangeArrowheads="1"/>
          </p:cNvSpPr>
          <p:nvPr/>
        </p:nvSpPr>
        <p:spPr bwMode="auto">
          <a:xfrm>
            <a:off x="0" y="0"/>
            <a:ext cx="30289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endParaRPr lang="en-US" sz="1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2471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0300" y="685800"/>
            <a:ext cx="4673600" cy="3505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7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9600"/>
            <a:ext cx="5181600" cy="419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17" tIns="45201" rIns="92017" bIns="45201"/>
          <a:lstStyle/>
          <a:p>
            <a:pPr>
              <a:lnSpc>
                <a:spcPct val="89000"/>
              </a:lnSpc>
              <a:spcBef>
                <a:spcPct val="0"/>
              </a:spcBef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5995597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B014C9-62F2-493E-B172-9059012C63C3}" type="slidenum">
              <a:rPr lang="en-US"/>
              <a:pPr/>
              <a:t>6</a:t>
            </a:fld>
            <a:endParaRPr lang="en-US"/>
          </a:p>
        </p:txBody>
      </p:sp>
      <p:sp>
        <p:nvSpPr>
          <p:cNvPr id="80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703263"/>
            <a:ext cx="4622800" cy="34671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07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863" y="4408488"/>
            <a:ext cx="5127625" cy="4176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31" tIns="46816" rIns="93631" bIns="4681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54283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defTabSz="9302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defTabSz="9302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defTabSz="9302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defTabSz="9302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FDF50FD-68A5-4CA0-89E6-9C5B03C5AB84}" type="slidenum">
              <a:rPr lang="en-US" b="0" smtClean="0">
                <a:solidFill>
                  <a:srgbClr val="000000"/>
                </a:solidFill>
                <a:latin typeface="Times New Roman" pitchFamily="18" charset="0"/>
              </a:rPr>
              <a:pPr/>
              <a:t>60</a:t>
            </a:fld>
            <a:endParaRPr lang="en-US" b="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2467" name="Rectangle 2"/>
          <p:cNvSpPr>
            <a:spLocks noChangeArrowheads="1"/>
          </p:cNvSpPr>
          <p:nvPr/>
        </p:nvSpPr>
        <p:spPr bwMode="auto">
          <a:xfrm>
            <a:off x="3962400" y="0"/>
            <a:ext cx="30289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endParaRPr lang="en-US" sz="1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2468" name="Rectangle 3"/>
          <p:cNvSpPr>
            <a:spLocks noChangeArrowheads="1"/>
          </p:cNvSpPr>
          <p:nvPr/>
        </p:nvSpPr>
        <p:spPr bwMode="auto">
          <a:xfrm>
            <a:off x="3962400" y="8818563"/>
            <a:ext cx="30289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372" tIns="0" rIns="19372" bIns="0" anchor="b"/>
          <a:lstStyle/>
          <a:p>
            <a:pPr algn="r" defTabSz="930275"/>
            <a:r>
              <a:rPr lang="en-US" sz="1000" i="1" dirty="0">
                <a:solidFill>
                  <a:srgbClr val="000000"/>
                </a:solidFill>
                <a:latin typeface="Times New Roman" pitchFamily="18" charset="0"/>
              </a:rPr>
              <a:t>52</a:t>
            </a:r>
          </a:p>
        </p:txBody>
      </p:sp>
      <p:sp>
        <p:nvSpPr>
          <p:cNvPr id="62469" name="Rectangle 4"/>
          <p:cNvSpPr>
            <a:spLocks noChangeArrowheads="1"/>
          </p:cNvSpPr>
          <p:nvPr/>
        </p:nvSpPr>
        <p:spPr bwMode="auto">
          <a:xfrm>
            <a:off x="0" y="8818563"/>
            <a:ext cx="30289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endParaRPr lang="en-US" sz="1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2470" name="Rectangle 5"/>
          <p:cNvSpPr>
            <a:spLocks noChangeArrowheads="1"/>
          </p:cNvSpPr>
          <p:nvPr/>
        </p:nvSpPr>
        <p:spPr bwMode="auto">
          <a:xfrm>
            <a:off x="0" y="0"/>
            <a:ext cx="30289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endParaRPr lang="en-US" sz="1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2471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0300" y="685800"/>
            <a:ext cx="4673600" cy="3505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7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9600"/>
            <a:ext cx="5181600" cy="419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17" tIns="45201" rIns="92017" bIns="45201"/>
          <a:lstStyle/>
          <a:p>
            <a:pPr>
              <a:lnSpc>
                <a:spcPct val="89000"/>
              </a:lnSpc>
              <a:spcBef>
                <a:spcPct val="0"/>
              </a:spcBef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81443046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defTabSz="9302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defTabSz="9302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defTabSz="9302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defTabSz="9302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FDF50FD-68A5-4CA0-89E6-9C5B03C5AB84}" type="slidenum">
              <a:rPr lang="en-US" b="0" smtClean="0">
                <a:solidFill>
                  <a:srgbClr val="000000"/>
                </a:solidFill>
                <a:latin typeface="Times New Roman" pitchFamily="18" charset="0"/>
              </a:rPr>
              <a:pPr/>
              <a:t>61</a:t>
            </a:fld>
            <a:endParaRPr lang="en-US" b="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2467" name="Rectangle 2"/>
          <p:cNvSpPr>
            <a:spLocks noChangeArrowheads="1"/>
          </p:cNvSpPr>
          <p:nvPr/>
        </p:nvSpPr>
        <p:spPr bwMode="auto">
          <a:xfrm>
            <a:off x="3962400" y="0"/>
            <a:ext cx="30289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endParaRPr lang="en-US" sz="1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2468" name="Rectangle 3"/>
          <p:cNvSpPr>
            <a:spLocks noChangeArrowheads="1"/>
          </p:cNvSpPr>
          <p:nvPr/>
        </p:nvSpPr>
        <p:spPr bwMode="auto">
          <a:xfrm>
            <a:off x="3962400" y="8818563"/>
            <a:ext cx="30289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372" tIns="0" rIns="19372" bIns="0" anchor="b"/>
          <a:lstStyle/>
          <a:p>
            <a:pPr algn="r" defTabSz="930275"/>
            <a:r>
              <a:rPr lang="en-US" sz="1000" i="1" dirty="0">
                <a:solidFill>
                  <a:srgbClr val="000000"/>
                </a:solidFill>
                <a:latin typeface="Times New Roman" pitchFamily="18" charset="0"/>
              </a:rPr>
              <a:t>52</a:t>
            </a:r>
          </a:p>
        </p:txBody>
      </p:sp>
      <p:sp>
        <p:nvSpPr>
          <p:cNvPr id="62469" name="Rectangle 4"/>
          <p:cNvSpPr>
            <a:spLocks noChangeArrowheads="1"/>
          </p:cNvSpPr>
          <p:nvPr/>
        </p:nvSpPr>
        <p:spPr bwMode="auto">
          <a:xfrm>
            <a:off x="0" y="8818563"/>
            <a:ext cx="30289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endParaRPr lang="en-US" sz="1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2470" name="Rectangle 5"/>
          <p:cNvSpPr>
            <a:spLocks noChangeArrowheads="1"/>
          </p:cNvSpPr>
          <p:nvPr/>
        </p:nvSpPr>
        <p:spPr bwMode="auto">
          <a:xfrm>
            <a:off x="0" y="0"/>
            <a:ext cx="30289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endParaRPr lang="en-US" sz="1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2471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0300" y="685800"/>
            <a:ext cx="4673600" cy="3505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7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9600"/>
            <a:ext cx="5181600" cy="419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17" tIns="45201" rIns="92017" bIns="45201"/>
          <a:lstStyle/>
          <a:p>
            <a:pPr>
              <a:lnSpc>
                <a:spcPct val="89000"/>
              </a:lnSpc>
              <a:spcBef>
                <a:spcPct val="0"/>
              </a:spcBef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94441893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0275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defTabSz="9302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defTabSz="9302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defTabSz="9302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defTabSz="9302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FDF50FD-68A5-4CA0-89E6-9C5B03C5AB84}" type="slidenum">
              <a:rPr lang="en-US" b="0" smtClean="0">
                <a:solidFill>
                  <a:srgbClr val="000000"/>
                </a:solidFill>
                <a:latin typeface="Times New Roman" pitchFamily="18" charset="0"/>
              </a:rPr>
              <a:pPr/>
              <a:t>62</a:t>
            </a:fld>
            <a:endParaRPr lang="en-US" b="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2467" name="Rectangle 2"/>
          <p:cNvSpPr>
            <a:spLocks noChangeArrowheads="1"/>
          </p:cNvSpPr>
          <p:nvPr/>
        </p:nvSpPr>
        <p:spPr bwMode="auto">
          <a:xfrm>
            <a:off x="3962400" y="0"/>
            <a:ext cx="30289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endParaRPr lang="en-US" sz="1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2468" name="Rectangle 3"/>
          <p:cNvSpPr>
            <a:spLocks noChangeArrowheads="1"/>
          </p:cNvSpPr>
          <p:nvPr/>
        </p:nvSpPr>
        <p:spPr bwMode="auto">
          <a:xfrm>
            <a:off x="3962400" y="8818563"/>
            <a:ext cx="30289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372" tIns="0" rIns="19372" bIns="0" anchor="b"/>
          <a:lstStyle/>
          <a:p>
            <a:pPr algn="r" defTabSz="930275"/>
            <a:r>
              <a:rPr lang="en-US" sz="1000" i="1" dirty="0">
                <a:solidFill>
                  <a:srgbClr val="000000"/>
                </a:solidFill>
                <a:latin typeface="Times New Roman" pitchFamily="18" charset="0"/>
              </a:rPr>
              <a:t>52</a:t>
            </a:r>
          </a:p>
        </p:txBody>
      </p:sp>
      <p:sp>
        <p:nvSpPr>
          <p:cNvPr id="62469" name="Rectangle 4"/>
          <p:cNvSpPr>
            <a:spLocks noChangeArrowheads="1"/>
          </p:cNvSpPr>
          <p:nvPr/>
        </p:nvSpPr>
        <p:spPr bwMode="auto">
          <a:xfrm>
            <a:off x="0" y="8818563"/>
            <a:ext cx="30289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endParaRPr lang="en-US" sz="1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2470" name="Rectangle 5"/>
          <p:cNvSpPr>
            <a:spLocks noChangeArrowheads="1"/>
          </p:cNvSpPr>
          <p:nvPr/>
        </p:nvSpPr>
        <p:spPr bwMode="auto">
          <a:xfrm>
            <a:off x="0" y="0"/>
            <a:ext cx="30289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endParaRPr lang="en-US" sz="1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2471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0300" y="685800"/>
            <a:ext cx="4673600" cy="3505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7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9600"/>
            <a:ext cx="5181600" cy="419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17" tIns="45201" rIns="92017" bIns="45201"/>
          <a:lstStyle/>
          <a:p>
            <a:pPr>
              <a:lnSpc>
                <a:spcPct val="89000"/>
              </a:lnSpc>
              <a:spcBef>
                <a:spcPct val="0"/>
              </a:spcBef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65392103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67ACAC-2746-4455-BB5B-8C6DFD9E8D7C}" type="slidenum">
              <a:rPr lang="en-US"/>
              <a:pPr/>
              <a:t>63</a:t>
            </a:fld>
            <a:endParaRPr lang="en-US"/>
          </a:p>
        </p:txBody>
      </p:sp>
      <p:sp>
        <p:nvSpPr>
          <p:cNvPr id="68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6338" y="696913"/>
            <a:ext cx="4638675" cy="3479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8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4408488"/>
            <a:ext cx="5594350" cy="4176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19802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8929DF-7903-40BE-BE49-05532E10C622}" type="slidenum">
              <a:rPr lang="en-US"/>
              <a:pPr/>
              <a:t>64</a:t>
            </a:fld>
            <a:endParaRPr lang="en-US"/>
          </a:p>
        </p:txBody>
      </p:sp>
      <p:sp>
        <p:nvSpPr>
          <p:cNvPr id="76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6338" y="696913"/>
            <a:ext cx="4638675" cy="3479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628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4408488"/>
            <a:ext cx="5594350" cy="4176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85649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CF336E-1A16-4FBF-BA50-7DE2B55380CA}" type="slidenum">
              <a:rPr lang="en-US"/>
              <a:pPr/>
              <a:t>65</a:t>
            </a:fld>
            <a:endParaRPr lang="en-US"/>
          </a:p>
        </p:txBody>
      </p:sp>
      <p:sp>
        <p:nvSpPr>
          <p:cNvPr id="76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6338" y="696913"/>
            <a:ext cx="4638675" cy="3479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64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4408488"/>
            <a:ext cx="5594350" cy="4176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63330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4F329E-4B1F-42C1-814A-D8AB9A1D05E1}" type="slidenum">
              <a:rPr lang="en-US"/>
              <a:pPr/>
              <a:t>66</a:t>
            </a:fld>
            <a:endParaRPr lang="en-US"/>
          </a:p>
        </p:txBody>
      </p:sp>
      <p:sp>
        <p:nvSpPr>
          <p:cNvPr id="76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4750" y="695325"/>
            <a:ext cx="4641850" cy="3481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6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863" y="4410075"/>
            <a:ext cx="5127625" cy="41767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248" tIns="45624" rIns="91248" bIns="45624"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95582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B1C4D3-AEC9-4C7E-98C4-1109787B2505}" type="slidenum">
              <a:rPr lang="en-US"/>
              <a:pPr/>
              <a:t>7</a:t>
            </a:fld>
            <a:endParaRPr lang="en-US"/>
          </a:p>
        </p:txBody>
      </p:sp>
      <p:sp>
        <p:nvSpPr>
          <p:cNvPr id="729090" name="Rectangle 2"/>
          <p:cNvSpPr>
            <a:spLocks noChangeArrowheads="1"/>
          </p:cNvSpPr>
          <p:nvPr/>
        </p:nvSpPr>
        <p:spPr bwMode="auto">
          <a:xfrm>
            <a:off x="3962400" y="0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9091" name="Rectangle 3"/>
          <p:cNvSpPr>
            <a:spLocks noChangeArrowheads="1"/>
          </p:cNvSpPr>
          <p:nvPr/>
        </p:nvSpPr>
        <p:spPr bwMode="auto">
          <a:xfrm>
            <a:off x="3962400" y="8818563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372" tIns="0" rIns="19372" bIns="0" anchor="b"/>
          <a:lstStyle/>
          <a:p>
            <a:pPr algn="r" defTabSz="930275"/>
            <a:r>
              <a:rPr lang="en-US" sz="1000" i="1">
                <a:latin typeface="Times New Roman" pitchFamily="18" charset="0"/>
              </a:rPr>
              <a:t>52</a:t>
            </a:r>
          </a:p>
        </p:txBody>
      </p:sp>
      <p:sp>
        <p:nvSpPr>
          <p:cNvPr id="729092" name="Rectangle 4"/>
          <p:cNvSpPr>
            <a:spLocks noChangeArrowheads="1"/>
          </p:cNvSpPr>
          <p:nvPr/>
        </p:nvSpPr>
        <p:spPr bwMode="auto">
          <a:xfrm>
            <a:off x="0" y="8818563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9093" name="Rectangle 5"/>
          <p:cNvSpPr>
            <a:spLocks noChangeArrowheads="1"/>
          </p:cNvSpPr>
          <p:nvPr/>
        </p:nvSpPr>
        <p:spPr bwMode="auto">
          <a:xfrm>
            <a:off x="0" y="0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9094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0300" y="685800"/>
            <a:ext cx="4673600" cy="35052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909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9600"/>
            <a:ext cx="5181600" cy="419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17" tIns="45201" rIns="92017" bIns="45201"/>
          <a:lstStyle/>
          <a:p>
            <a:pPr>
              <a:lnSpc>
                <a:spcPct val="89000"/>
              </a:lnSpc>
              <a:spcBef>
                <a:spcPct val="0"/>
              </a:spcBef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350834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0F8DBC-DE1C-43A8-BC05-FCE2CE6A777C}" type="slidenum">
              <a:rPr lang="en-US"/>
              <a:pPr/>
              <a:t>8</a:t>
            </a:fld>
            <a:endParaRPr lang="en-US"/>
          </a:p>
        </p:txBody>
      </p:sp>
      <p:sp>
        <p:nvSpPr>
          <p:cNvPr id="809986" name="Rectangle 2"/>
          <p:cNvSpPr>
            <a:spLocks noChangeArrowheads="1"/>
          </p:cNvSpPr>
          <p:nvPr/>
        </p:nvSpPr>
        <p:spPr bwMode="auto">
          <a:xfrm>
            <a:off x="3962400" y="0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987" name="Rectangle 3"/>
          <p:cNvSpPr>
            <a:spLocks noChangeArrowheads="1"/>
          </p:cNvSpPr>
          <p:nvPr/>
        </p:nvSpPr>
        <p:spPr bwMode="auto">
          <a:xfrm>
            <a:off x="3962400" y="8818563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372" tIns="0" rIns="19372" bIns="0" anchor="b"/>
          <a:lstStyle/>
          <a:p>
            <a:pPr algn="r" defTabSz="930275"/>
            <a:r>
              <a:rPr lang="en-US" sz="1000" i="1">
                <a:latin typeface="Times New Roman" pitchFamily="18" charset="0"/>
              </a:rPr>
              <a:t>52</a:t>
            </a:r>
          </a:p>
        </p:txBody>
      </p:sp>
      <p:sp>
        <p:nvSpPr>
          <p:cNvPr id="809988" name="Rectangle 4"/>
          <p:cNvSpPr>
            <a:spLocks noChangeArrowheads="1"/>
          </p:cNvSpPr>
          <p:nvPr/>
        </p:nvSpPr>
        <p:spPr bwMode="auto">
          <a:xfrm>
            <a:off x="0" y="8818563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989" name="Rectangle 5"/>
          <p:cNvSpPr>
            <a:spLocks noChangeArrowheads="1"/>
          </p:cNvSpPr>
          <p:nvPr/>
        </p:nvSpPr>
        <p:spPr bwMode="auto">
          <a:xfrm>
            <a:off x="0" y="0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990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0300" y="685800"/>
            <a:ext cx="4673600" cy="35052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0999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9600"/>
            <a:ext cx="5181600" cy="419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17" tIns="45201" rIns="92017" bIns="45201"/>
          <a:lstStyle/>
          <a:p>
            <a:pPr>
              <a:lnSpc>
                <a:spcPct val="89000"/>
              </a:lnSpc>
              <a:spcBef>
                <a:spcPct val="0"/>
              </a:spcBef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6532279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538790-E55D-43B5-9E5B-0F0715FAB25D}" type="slidenum">
              <a:rPr lang="en-US"/>
              <a:pPr/>
              <a:t>9</a:t>
            </a:fld>
            <a:endParaRPr lang="en-US"/>
          </a:p>
        </p:txBody>
      </p:sp>
      <p:sp>
        <p:nvSpPr>
          <p:cNvPr id="812034" name="Rectangle 2"/>
          <p:cNvSpPr>
            <a:spLocks noChangeArrowheads="1"/>
          </p:cNvSpPr>
          <p:nvPr/>
        </p:nvSpPr>
        <p:spPr bwMode="auto">
          <a:xfrm>
            <a:off x="3962400" y="0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2035" name="Rectangle 3"/>
          <p:cNvSpPr>
            <a:spLocks noChangeArrowheads="1"/>
          </p:cNvSpPr>
          <p:nvPr/>
        </p:nvSpPr>
        <p:spPr bwMode="auto">
          <a:xfrm>
            <a:off x="3962400" y="8818563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372" tIns="0" rIns="19372" bIns="0" anchor="b"/>
          <a:lstStyle/>
          <a:p>
            <a:pPr algn="r" defTabSz="930275"/>
            <a:r>
              <a:rPr lang="en-US" sz="1000" i="1">
                <a:latin typeface="Times New Roman" pitchFamily="18" charset="0"/>
              </a:rPr>
              <a:t>52</a:t>
            </a:r>
          </a:p>
        </p:txBody>
      </p:sp>
      <p:sp>
        <p:nvSpPr>
          <p:cNvPr id="812036" name="Rectangle 4"/>
          <p:cNvSpPr>
            <a:spLocks noChangeArrowheads="1"/>
          </p:cNvSpPr>
          <p:nvPr/>
        </p:nvSpPr>
        <p:spPr bwMode="auto">
          <a:xfrm>
            <a:off x="0" y="8818563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2037" name="Rectangle 5"/>
          <p:cNvSpPr>
            <a:spLocks noChangeArrowheads="1"/>
          </p:cNvSpPr>
          <p:nvPr/>
        </p:nvSpPr>
        <p:spPr bwMode="auto">
          <a:xfrm>
            <a:off x="0" y="0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2038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0300" y="685800"/>
            <a:ext cx="4673600" cy="35052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203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9600"/>
            <a:ext cx="5181600" cy="419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17" tIns="45201" rIns="92017" bIns="45201"/>
          <a:lstStyle/>
          <a:p>
            <a:pPr>
              <a:lnSpc>
                <a:spcPct val="89000"/>
              </a:lnSpc>
              <a:spcBef>
                <a:spcPct val="0"/>
              </a:spcBef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818034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SEAMLESS SCAN-BASED TRADING                                 JUNE 13, 2016                                 COPYRIGHT © 2016 MICHAEL I. SHAMOS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475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SEAMLESS SCAN-BASED TRADING                                 JUNE 13, 2016                                 COPYRIGHT © 2016 MICHAEL I. SHAMOS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668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SEAMLESS SCAN-BASED TRADING                                 JUNE 13, 2016                                 COPYRIGHT © 2016 MICHAEL I. SHAMOS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69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676400"/>
            <a:ext cx="7772400" cy="43434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3657600" y="6172200"/>
            <a:ext cx="1905000" cy="533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SEAMLESS SCAN-BASED TRADING                                 JUNE 13, 2016                                 COPYRIGHT © 2016 MICHAEL I. SHAMOS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04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9506" name="Picture 2" descr="cover_img_bl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89507" name="Group 3"/>
          <p:cNvGrpSpPr>
            <a:grpSpLocks/>
          </p:cNvGrpSpPr>
          <p:nvPr/>
        </p:nvGrpSpPr>
        <p:grpSpPr bwMode="auto">
          <a:xfrm>
            <a:off x="2641600" y="4057650"/>
            <a:ext cx="6502400" cy="1824038"/>
            <a:chOff x="1664" y="2556"/>
            <a:chExt cx="4096" cy="1149"/>
          </a:xfrm>
        </p:grpSpPr>
        <p:grpSp>
          <p:nvGrpSpPr>
            <p:cNvPr id="789508" name="Group 4"/>
            <p:cNvGrpSpPr>
              <a:grpSpLocks/>
            </p:cNvGrpSpPr>
            <p:nvPr/>
          </p:nvGrpSpPr>
          <p:grpSpPr bwMode="auto">
            <a:xfrm>
              <a:off x="1664" y="2556"/>
              <a:ext cx="4096" cy="549"/>
              <a:chOff x="0" y="180"/>
              <a:chExt cx="2224" cy="549"/>
            </a:xfrm>
          </p:grpSpPr>
          <p:sp>
            <p:nvSpPr>
              <p:cNvPr id="789509" name="Line 5"/>
              <p:cNvSpPr>
                <a:spLocks noChangeShapeType="1"/>
              </p:cNvSpPr>
              <p:nvPr/>
            </p:nvSpPr>
            <p:spPr bwMode="ltGray">
              <a:xfrm>
                <a:off x="0" y="180"/>
                <a:ext cx="2224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9510" name="Line 6"/>
              <p:cNvSpPr>
                <a:spLocks noChangeShapeType="1"/>
              </p:cNvSpPr>
              <p:nvPr/>
            </p:nvSpPr>
            <p:spPr bwMode="ltGray">
              <a:xfrm>
                <a:off x="0" y="271"/>
                <a:ext cx="2224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9511" name="Line 7"/>
              <p:cNvSpPr>
                <a:spLocks noChangeShapeType="1"/>
              </p:cNvSpPr>
              <p:nvPr/>
            </p:nvSpPr>
            <p:spPr bwMode="ltGray">
              <a:xfrm>
                <a:off x="0" y="363"/>
                <a:ext cx="2224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9512" name="Line 8"/>
              <p:cNvSpPr>
                <a:spLocks noChangeShapeType="1"/>
              </p:cNvSpPr>
              <p:nvPr/>
            </p:nvSpPr>
            <p:spPr bwMode="ltGray">
              <a:xfrm>
                <a:off x="0" y="454"/>
                <a:ext cx="2224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9513" name="Line 9"/>
              <p:cNvSpPr>
                <a:spLocks noChangeShapeType="1"/>
              </p:cNvSpPr>
              <p:nvPr/>
            </p:nvSpPr>
            <p:spPr bwMode="ltGray">
              <a:xfrm>
                <a:off x="0" y="546"/>
                <a:ext cx="2224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9514" name="Line 10"/>
              <p:cNvSpPr>
                <a:spLocks noChangeShapeType="1"/>
              </p:cNvSpPr>
              <p:nvPr/>
            </p:nvSpPr>
            <p:spPr bwMode="ltGray">
              <a:xfrm>
                <a:off x="0" y="637"/>
                <a:ext cx="2224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9515" name="Line 11"/>
              <p:cNvSpPr>
                <a:spLocks noChangeShapeType="1"/>
              </p:cNvSpPr>
              <p:nvPr/>
            </p:nvSpPr>
            <p:spPr bwMode="ltGray">
              <a:xfrm>
                <a:off x="0" y="729"/>
                <a:ext cx="2224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9516" name="Line 12"/>
              <p:cNvSpPr>
                <a:spLocks noChangeShapeType="1"/>
              </p:cNvSpPr>
              <p:nvPr/>
            </p:nvSpPr>
            <p:spPr bwMode="ltGray">
              <a:xfrm>
                <a:off x="0" y="683"/>
                <a:ext cx="2224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9517" name="Line 13"/>
              <p:cNvSpPr>
                <a:spLocks noChangeShapeType="1"/>
              </p:cNvSpPr>
              <p:nvPr/>
            </p:nvSpPr>
            <p:spPr bwMode="ltGray">
              <a:xfrm>
                <a:off x="0" y="591"/>
                <a:ext cx="2224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9518" name="Line 14"/>
              <p:cNvSpPr>
                <a:spLocks noChangeShapeType="1"/>
              </p:cNvSpPr>
              <p:nvPr/>
            </p:nvSpPr>
            <p:spPr bwMode="ltGray">
              <a:xfrm>
                <a:off x="0" y="500"/>
                <a:ext cx="2224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9519" name="Line 15"/>
              <p:cNvSpPr>
                <a:spLocks noChangeShapeType="1"/>
              </p:cNvSpPr>
              <p:nvPr/>
            </p:nvSpPr>
            <p:spPr bwMode="ltGray">
              <a:xfrm>
                <a:off x="0" y="408"/>
                <a:ext cx="2224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9520" name="Line 16"/>
              <p:cNvSpPr>
                <a:spLocks noChangeShapeType="1"/>
              </p:cNvSpPr>
              <p:nvPr/>
            </p:nvSpPr>
            <p:spPr bwMode="ltGray">
              <a:xfrm>
                <a:off x="0" y="317"/>
                <a:ext cx="2224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9521" name="Line 17"/>
              <p:cNvSpPr>
                <a:spLocks noChangeShapeType="1"/>
              </p:cNvSpPr>
              <p:nvPr/>
            </p:nvSpPr>
            <p:spPr bwMode="ltGray">
              <a:xfrm>
                <a:off x="0" y="225"/>
                <a:ext cx="2224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89522" name="Group 18"/>
            <p:cNvGrpSpPr>
              <a:grpSpLocks/>
            </p:cNvGrpSpPr>
            <p:nvPr/>
          </p:nvGrpSpPr>
          <p:grpSpPr bwMode="auto">
            <a:xfrm>
              <a:off x="1664" y="3156"/>
              <a:ext cx="4096" cy="549"/>
              <a:chOff x="0" y="180"/>
              <a:chExt cx="2224" cy="549"/>
            </a:xfrm>
          </p:grpSpPr>
          <p:sp>
            <p:nvSpPr>
              <p:cNvPr id="789523" name="Line 19"/>
              <p:cNvSpPr>
                <a:spLocks noChangeShapeType="1"/>
              </p:cNvSpPr>
              <p:nvPr/>
            </p:nvSpPr>
            <p:spPr bwMode="ltGray">
              <a:xfrm>
                <a:off x="0" y="180"/>
                <a:ext cx="2224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9524" name="Line 20"/>
              <p:cNvSpPr>
                <a:spLocks noChangeShapeType="1"/>
              </p:cNvSpPr>
              <p:nvPr/>
            </p:nvSpPr>
            <p:spPr bwMode="ltGray">
              <a:xfrm>
                <a:off x="0" y="271"/>
                <a:ext cx="2224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9525" name="Line 21"/>
              <p:cNvSpPr>
                <a:spLocks noChangeShapeType="1"/>
              </p:cNvSpPr>
              <p:nvPr/>
            </p:nvSpPr>
            <p:spPr bwMode="ltGray">
              <a:xfrm>
                <a:off x="0" y="363"/>
                <a:ext cx="2224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9526" name="Line 22"/>
              <p:cNvSpPr>
                <a:spLocks noChangeShapeType="1"/>
              </p:cNvSpPr>
              <p:nvPr/>
            </p:nvSpPr>
            <p:spPr bwMode="ltGray">
              <a:xfrm>
                <a:off x="0" y="454"/>
                <a:ext cx="2224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9527" name="Line 23"/>
              <p:cNvSpPr>
                <a:spLocks noChangeShapeType="1"/>
              </p:cNvSpPr>
              <p:nvPr/>
            </p:nvSpPr>
            <p:spPr bwMode="ltGray">
              <a:xfrm>
                <a:off x="0" y="546"/>
                <a:ext cx="2224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9528" name="Line 24"/>
              <p:cNvSpPr>
                <a:spLocks noChangeShapeType="1"/>
              </p:cNvSpPr>
              <p:nvPr/>
            </p:nvSpPr>
            <p:spPr bwMode="ltGray">
              <a:xfrm>
                <a:off x="0" y="637"/>
                <a:ext cx="2224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9529" name="Line 25"/>
              <p:cNvSpPr>
                <a:spLocks noChangeShapeType="1"/>
              </p:cNvSpPr>
              <p:nvPr/>
            </p:nvSpPr>
            <p:spPr bwMode="ltGray">
              <a:xfrm>
                <a:off x="0" y="729"/>
                <a:ext cx="2224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9530" name="Line 26"/>
              <p:cNvSpPr>
                <a:spLocks noChangeShapeType="1"/>
              </p:cNvSpPr>
              <p:nvPr/>
            </p:nvSpPr>
            <p:spPr bwMode="ltGray">
              <a:xfrm>
                <a:off x="0" y="683"/>
                <a:ext cx="2224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9531" name="Line 27"/>
              <p:cNvSpPr>
                <a:spLocks noChangeShapeType="1"/>
              </p:cNvSpPr>
              <p:nvPr/>
            </p:nvSpPr>
            <p:spPr bwMode="ltGray">
              <a:xfrm>
                <a:off x="0" y="591"/>
                <a:ext cx="2224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9532" name="Line 28"/>
              <p:cNvSpPr>
                <a:spLocks noChangeShapeType="1"/>
              </p:cNvSpPr>
              <p:nvPr/>
            </p:nvSpPr>
            <p:spPr bwMode="ltGray">
              <a:xfrm>
                <a:off x="0" y="500"/>
                <a:ext cx="2224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9533" name="Line 29"/>
              <p:cNvSpPr>
                <a:spLocks noChangeShapeType="1"/>
              </p:cNvSpPr>
              <p:nvPr/>
            </p:nvSpPr>
            <p:spPr bwMode="ltGray">
              <a:xfrm>
                <a:off x="0" y="408"/>
                <a:ext cx="2224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9534" name="Line 30"/>
              <p:cNvSpPr>
                <a:spLocks noChangeShapeType="1"/>
              </p:cNvSpPr>
              <p:nvPr/>
            </p:nvSpPr>
            <p:spPr bwMode="ltGray">
              <a:xfrm>
                <a:off x="0" y="317"/>
                <a:ext cx="2224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9535" name="Line 31"/>
              <p:cNvSpPr>
                <a:spLocks noChangeShapeType="1"/>
              </p:cNvSpPr>
              <p:nvPr/>
            </p:nvSpPr>
            <p:spPr bwMode="ltGray">
              <a:xfrm>
                <a:off x="0" y="225"/>
                <a:ext cx="2224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789536" name="Rectangle 32"/>
          <p:cNvSpPr>
            <a:spLocks noChangeArrowheads="1"/>
          </p:cNvSpPr>
          <p:nvPr/>
        </p:nvSpPr>
        <p:spPr bwMode="auto">
          <a:xfrm>
            <a:off x="17463" y="0"/>
            <a:ext cx="9115425" cy="684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9537" name="Rectangle 33"/>
          <p:cNvSpPr>
            <a:spLocks noGrp="1" noChangeArrowheads="1"/>
          </p:cNvSpPr>
          <p:nvPr>
            <p:ph type="ctrTitle"/>
          </p:nvPr>
        </p:nvSpPr>
        <p:spPr bwMode="white">
          <a:xfrm>
            <a:off x="2679700" y="1663700"/>
            <a:ext cx="6100763" cy="19177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789538" name="Rectangle 34"/>
          <p:cNvSpPr>
            <a:spLocks noGrp="1" noChangeArrowheads="1"/>
          </p:cNvSpPr>
          <p:nvPr>
            <p:ph type="subTitle" idx="1"/>
          </p:nvPr>
        </p:nvSpPr>
        <p:spPr>
          <a:xfrm>
            <a:off x="2667000" y="4413250"/>
            <a:ext cx="6238875" cy="1454150"/>
          </a:xfrm>
        </p:spPr>
        <p:txBody>
          <a:bodyPr anchor="b"/>
          <a:lstStyle>
            <a:lvl1pPr marL="0" indent="0">
              <a:buFont typeface="Webdings" pitchFamily="18" charset="2"/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789539" name="Rectangle 35"/>
          <p:cNvSpPr>
            <a:spLocks noChangeArrowheads="1"/>
          </p:cNvSpPr>
          <p:nvPr/>
        </p:nvSpPr>
        <p:spPr bwMode="auto">
          <a:xfrm>
            <a:off x="28575" y="0"/>
            <a:ext cx="9115425" cy="684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89540" name="Picture 36" descr="blue copy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4ED8F4"/>
              </a:clrFrom>
              <a:clrTo>
                <a:srgbClr val="4ED8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527050" y="6018213"/>
            <a:ext cx="622300" cy="6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89541" name="Group 37"/>
          <p:cNvGrpSpPr>
            <a:grpSpLocks/>
          </p:cNvGrpSpPr>
          <p:nvPr/>
        </p:nvGrpSpPr>
        <p:grpSpPr bwMode="auto">
          <a:xfrm>
            <a:off x="0" y="288925"/>
            <a:ext cx="9144000" cy="871538"/>
            <a:chOff x="0" y="180"/>
            <a:chExt cx="2224" cy="549"/>
          </a:xfrm>
        </p:grpSpPr>
        <p:sp>
          <p:nvSpPr>
            <p:cNvPr id="789542" name="Line 38"/>
            <p:cNvSpPr>
              <a:spLocks noChangeShapeType="1"/>
            </p:cNvSpPr>
            <p:nvPr/>
          </p:nvSpPr>
          <p:spPr bwMode="ltGray">
            <a:xfrm>
              <a:off x="0" y="180"/>
              <a:ext cx="2224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543" name="Line 39"/>
            <p:cNvSpPr>
              <a:spLocks noChangeShapeType="1"/>
            </p:cNvSpPr>
            <p:nvPr/>
          </p:nvSpPr>
          <p:spPr bwMode="ltGray">
            <a:xfrm>
              <a:off x="0" y="271"/>
              <a:ext cx="2224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544" name="Line 40"/>
            <p:cNvSpPr>
              <a:spLocks noChangeShapeType="1"/>
            </p:cNvSpPr>
            <p:nvPr/>
          </p:nvSpPr>
          <p:spPr bwMode="ltGray">
            <a:xfrm>
              <a:off x="0" y="363"/>
              <a:ext cx="2224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545" name="Line 41"/>
            <p:cNvSpPr>
              <a:spLocks noChangeShapeType="1"/>
            </p:cNvSpPr>
            <p:nvPr/>
          </p:nvSpPr>
          <p:spPr bwMode="ltGray">
            <a:xfrm>
              <a:off x="0" y="454"/>
              <a:ext cx="2224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546" name="Line 42"/>
            <p:cNvSpPr>
              <a:spLocks noChangeShapeType="1"/>
            </p:cNvSpPr>
            <p:nvPr/>
          </p:nvSpPr>
          <p:spPr bwMode="ltGray">
            <a:xfrm>
              <a:off x="0" y="546"/>
              <a:ext cx="2224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547" name="Line 43"/>
            <p:cNvSpPr>
              <a:spLocks noChangeShapeType="1"/>
            </p:cNvSpPr>
            <p:nvPr/>
          </p:nvSpPr>
          <p:spPr bwMode="ltGray">
            <a:xfrm>
              <a:off x="0" y="637"/>
              <a:ext cx="2224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548" name="Line 44"/>
            <p:cNvSpPr>
              <a:spLocks noChangeShapeType="1"/>
            </p:cNvSpPr>
            <p:nvPr/>
          </p:nvSpPr>
          <p:spPr bwMode="ltGray">
            <a:xfrm>
              <a:off x="0" y="729"/>
              <a:ext cx="2224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549" name="Line 45"/>
            <p:cNvSpPr>
              <a:spLocks noChangeShapeType="1"/>
            </p:cNvSpPr>
            <p:nvPr/>
          </p:nvSpPr>
          <p:spPr bwMode="ltGray">
            <a:xfrm>
              <a:off x="0" y="683"/>
              <a:ext cx="2224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550" name="Line 46"/>
            <p:cNvSpPr>
              <a:spLocks noChangeShapeType="1"/>
            </p:cNvSpPr>
            <p:nvPr/>
          </p:nvSpPr>
          <p:spPr bwMode="ltGray">
            <a:xfrm>
              <a:off x="0" y="591"/>
              <a:ext cx="2224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551" name="Line 47"/>
            <p:cNvSpPr>
              <a:spLocks noChangeShapeType="1"/>
            </p:cNvSpPr>
            <p:nvPr/>
          </p:nvSpPr>
          <p:spPr bwMode="ltGray">
            <a:xfrm>
              <a:off x="0" y="500"/>
              <a:ext cx="2224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552" name="Line 48"/>
            <p:cNvSpPr>
              <a:spLocks noChangeShapeType="1"/>
            </p:cNvSpPr>
            <p:nvPr/>
          </p:nvSpPr>
          <p:spPr bwMode="ltGray">
            <a:xfrm>
              <a:off x="0" y="408"/>
              <a:ext cx="2224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553" name="Line 49"/>
            <p:cNvSpPr>
              <a:spLocks noChangeShapeType="1"/>
            </p:cNvSpPr>
            <p:nvPr/>
          </p:nvSpPr>
          <p:spPr bwMode="ltGray">
            <a:xfrm>
              <a:off x="0" y="317"/>
              <a:ext cx="2224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554" name="Line 50"/>
            <p:cNvSpPr>
              <a:spLocks noChangeShapeType="1"/>
            </p:cNvSpPr>
            <p:nvPr/>
          </p:nvSpPr>
          <p:spPr bwMode="ltGray">
            <a:xfrm>
              <a:off x="0" y="225"/>
              <a:ext cx="2224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789555" name="Picture 51" descr="swift_3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263525"/>
            <a:ext cx="2187575" cy="10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9556" name="Text Box 52"/>
          <p:cNvSpPr txBox="1">
            <a:spLocks noChangeArrowheads="1"/>
          </p:cNvSpPr>
          <p:nvPr/>
        </p:nvSpPr>
        <p:spPr bwMode="auto">
          <a:xfrm>
            <a:off x="8305800" y="6584950"/>
            <a:ext cx="7810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r"/>
            <a:r>
              <a:rPr lang="en-GB" sz="1200" b="1">
                <a:solidFill>
                  <a:schemeClr val="tx2"/>
                </a:solidFill>
                <a:latin typeface="Arial" charset="0"/>
              </a:rPr>
              <a:t>Slide </a:t>
            </a:r>
            <a:fld id="{A42C5C08-C8C7-4069-A6C3-D3E821C6787F}" type="slidenum">
              <a:rPr lang="en-GB" sz="1200" b="1">
                <a:solidFill>
                  <a:schemeClr val="tx2"/>
                </a:solidFill>
                <a:latin typeface="Arial" charset="0"/>
              </a:rPr>
              <a:pPr algn="r"/>
              <a:t>‹#›</a:t>
            </a:fld>
            <a:r>
              <a:rPr lang="en-GB" sz="1200" b="1">
                <a:solidFill>
                  <a:schemeClr val="tx2"/>
                </a:solidFill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89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89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89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9537" grpId="0" autoUpdateAnimBg="0"/>
      <p:bldP spid="789538" grpId="0" build="p" autoUpdateAnimBg="0" advAuto="0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95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8953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4674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45737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9250" y="1793875"/>
            <a:ext cx="4206875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8525" y="1793875"/>
            <a:ext cx="4206875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189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8256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258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9895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SEAMLESS SCAN-BASED TRADING                                 JUNE 13, 2016                                 COPYRIGHT © 2016 MICHAEL I. SHAMOS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0814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33534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88454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3100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9738" y="333375"/>
            <a:ext cx="2146300" cy="5762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9250" y="333375"/>
            <a:ext cx="6288088" cy="5762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6945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 Box 16"/>
          <p:cNvSpPr txBox="1"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SEAMLESS SCAN-BASED TRADING                                 JUNE 13, 2016                                 COPYRIGHT © 2016 MICHAEL I. SHAMOS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096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 Box 16"/>
          <p:cNvSpPr txBox="1"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SEAMLESS SCAN-BASED TRADING                                 JUNE 13, 2016                                 COPYRIGHT © 2016 MICHAEL I. SHAMOS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8500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 Box 16"/>
          <p:cNvSpPr txBox="1"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SEAMLESS SCAN-BASED TRADING                                 JUNE 13, 2016                                 COPYRIGHT © 2016 MICHAEL I. SHAMOS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1591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 Box 16"/>
          <p:cNvSpPr txBox="1"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SEAMLESS SCAN-BASED TRADING                                 JUNE 13, 2016                                 COPYRIGHT © 2016 MICHAEL I. SHAMOS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944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 Box 16"/>
          <p:cNvSpPr txBox="1"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SEAMLESS SCAN-BASED TRADING                                 JUNE 13, 2016                                 COPYRIGHT © 2016 MICHAEL I. SHAMOS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7312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 Box 16"/>
          <p:cNvSpPr txBox="1"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SEAMLESS SCAN-BASED TRADING                                 JUNE 13, 2016                                 COPYRIGHT © 2016 MICHAEL I. SHAMOS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935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SEAMLESS SCAN-BASED TRADING                                 JUNE 13, 2016                                 COPYRIGHT © 2016 MICHAEL I. SHAMOS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0666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 Box 16"/>
          <p:cNvSpPr txBox="1"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SEAMLESS SCAN-BASED TRADING                                 JUNE 13, 2016                                 COPYRIGHT © 2016 MICHAEL I. SHAMOS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4409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 Box 16"/>
          <p:cNvSpPr txBox="1"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SEAMLESS SCAN-BASED TRADING                                 JUNE 13, 2016                                 COPYRIGHT © 2016 MICHAEL I. SHAMOS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4516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 Box 16"/>
          <p:cNvSpPr txBox="1"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SEAMLESS SCAN-BASED TRADING                                 JUNE 13, 2016                                 COPYRIGHT © 2016 MICHAEL I. SHAMOS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5232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 Box 16"/>
          <p:cNvSpPr txBox="1"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SEAMLESS SCAN-BASED TRADING                                 JUNE 13, 2016                                 COPYRIGHT © 2016 MICHAEL I. SHAMOS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782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 Box 16"/>
          <p:cNvSpPr txBox="1"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SEAMLESS SCAN-BASED TRADING                                 JUNE 13, 2016                                 COPYRIGHT © 2016 MICHAEL I. SHAMOS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3615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676400"/>
            <a:ext cx="7772400" cy="4343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 Box 16"/>
          <p:cNvSpPr txBox="1"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SEAMLESS SCAN-BASED TRADING                                 JUNE 13, 2016                                 COPYRIGHT © 2016 MICHAEL I. SHAMOS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6151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6764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764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9243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243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 Box 16"/>
          <p:cNvSpPr txBox="1"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SEAMLESS SCAN-BASED TRADING                                 JUNE 13, 2016                                 COPYRIGHT © 2016 MICHAEL I. SHAMOS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496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SEAMLESS SCAN-BASED TRADING                                 JUNE 13, 2016                                 COPYRIGHT © 2016 MICHAEL I. SHAMOS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502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SEAMLESS SCAN-BASED TRADING                                 JUNE 13, 2016                                 COPYRIGHT © 2016 MICHAEL I. SHAMOS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04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SEAMLESS SCAN-BASED TRADING                                 JUNE 13, 2016                                 COPYRIGHT © 2016 MICHAEL I. SHAMOS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36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SEAMLESS SCAN-BASED TRADING                                 JUNE 13, 2016                                 COPYRIGHT © 2016 MICHAEL I. SHAMOS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704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SEAMLESS SCAN-BASED TRADING                                 JUNE 13, 2016                                 COPYRIGHT © 2016 MICHAEL I. SHAMOS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10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SEAMLESS SCAN-BASED TRADING                                 JUNE 13, 2016                                 COPYRIGHT © 2016 MICHAEL I. SHAMOS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443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8286750" y="6400800"/>
            <a:ext cx="180975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r"/>
            <a:endParaRPr lang="en-US" sz="1200" b="1">
              <a:latin typeface="Arial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49213" y="6096000"/>
            <a:ext cx="9055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0" name="Text Box 16"/>
          <p:cNvSpPr txBox="1">
            <a:spLocks noGrp="1" noChangeArrowheads="1"/>
          </p:cNvSpPr>
          <p:nvPr>
            <p:ph type="dt" sz="half" idx="2"/>
          </p:nvPr>
        </p:nvSpPr>
        <p:spPr bwMode="auto">
          <a:xfrm>
            <a:off x="3657600" y="6172200"/>
            <a:ext cx="1905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r>
              <a:rPr lang="en-US" smtClean="0"/>
              <a:t>SEAMLESS SCAN-BASED TRADING                                 JUNE 13, 2016                                 COPYRIGHT © 2016 MICHAEL I. SHAMOS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74" r:id="rId12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333375"/>
            <a:ext cx="8580438" cy="89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Slide title</a:t>
            </a:r>
          </a:p>
        </p:txBody>
      </p:sp>
      <p:sp>
        <p:nvSpPr>
          <p:cNvPr id="788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9250" y="1793875"/>
            <a:ext cx="8566150" cy="430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Body text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</p:txBody>
      </p:sp>
      <p:sp>
        <p:nvSpPr>
          <p:cNvPr id="788484" name="Text Box 4"/>
          <p:cNvSpPr txBox="1">
            <a:spLocks noChangeArrowheads="1"/>
          </p:cNvSpPr>
          <p:nvPr/>
        </p:nvSpPr>
        <p:spPr bwMode="auto">
          <a:xfrm>
            <a:off x="8305800" y="6602413"/>
            <a:ext cx="7810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r"/>
            <a:r>
              <a:rPr lang="en-GB" sz="1200" b="1">
                <a:solidFill>
                  <a:schemeClr val="tx2"/>
                </a:solidFill>
                <a:latin typeface="Arial" charset="0"/>
              </a:rPr>
              <a:t>Slide </a:t>
            </a:r>
            <a:fld id="{E468A8B0-5F8C-4151-82BE-F40E7F836E33}" type="slidenum">
              <a:rPr lang="en-GB" sz="1200" b="1">
                <a:solidFill>
                  <a:schemeClr val="tx2"/>
                </a:solidFill>
                <a:latin typeface="Arial" charset="0"/>
              </a:rPr>
              <a:pPr algn="r"/>
              <a:t>‹#›</a:t>
            </a:fld>
            <a:r>
              <a:rPr lang="en-GB" sz="1200" b="1">
                <a:solidFill>
                  <a:schemeClr val="tx2"/>
                </a:solidFill>
                <a:latin typeface="Arial" charset="0"/>
              </a:rPr>
              <a:t> 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/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5pPr>
      <a:lvl6pPr marL="457200"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381000" indent="-381000" algn="l" defTabSz="912813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4ED8F4"/>
        </a:buClr>
        <a:buSzPct val="80000"/>
        <a:buFont typeface="Webdings" pitchFamily="18" charset="2"/>
        <a:buChar char="&lt;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52500" indent="-381000" algn="l" defTabSz="912813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4ED8F4"/>
        </a:buClr>
        <a:buChar char="–"/>
        <a:defRPr sz="3000">
          <a:solidFill>
            <a:schemeClr val="tx1"/>
          </a:solidFill>
          <a:latin typeface="+mn-lt"/>
        </a:defRPr>
      </a:lvl2pPr>
      <a:lvl3pPr marL="1433513" indent="-290513" algn="l" defTabSz="912813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4ED8F4"/>
        </a:buClr>
        <a:buSzPct val="90000"/>
        <a:buChar char="–"/>
        <a:defRPr sz="2400">
          <a:solidFill>
            <a:schemeClr val="tx1"/>
          </a:solidFill>
          <a:latin typeface="+mn-lt"/>
        </a:defRPr>
      </a:lvl3pPr>
      <a:lvl4pPr marL="1795463" indent="-171450" algn="l" defTabSz="912813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Times" charset="0"/>
        </a:defRPr>
      </a:lvl4pPr>
      <a:lvl5pPr marL="2157413" indent="-171450" algn="l" defTabSz="9128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" charset="0"/>
        </a:defRPr>
      </a:lvl5pPr>
      <a:lvl6pPr marL="2614613" indent="-171450" algn="l" defTabSz="9128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" charset="0"/>
        </a:defRPr>
      </a:lvl6pPr>
      <a:lvl7pPr marL="3071813" indent="-171450" algn="l" defTabSz="9128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" charset="0"/>
        </a:defRPr>
      </a:lvl7pPr>
      <a:lvl8pPr marL="3529013" indent="-171450" algn="l" defTabSz="9128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" charset="0"/>
        </a:defRPr>
      </a:lvl8pPr>
      <a:lvl9pPr marL="3986213" indent="-171450" algn="l" defTabSz="9128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/>
        </p:nvSpPr>
        <p:spPr bwMode="auto">
          <a:xfrm>
            <a:off x="8286750" y="6400800"/>
            <a:ext cx="180975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r"/>
            <a:endParaRPr lang="en-US" sz="12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Line 11"/>
          <p:cNvSpPr>
            <a:spLocks noChangeShapeType="1"/>
          </p:cNvSpPr>
          <p:nvPr/>
        </p:nvSpPr>
        <p:spPr bwMode="auto">
          <a:xfrm>
            <a:off x="49213" y="6096000"/>
            <a:ext cx="9055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endParaRPr lang="en-US" sz="1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40" name="Text Box 16"/>
          <p:cNvSpPr txBox="1">
            <a:spLocks noGrp="1" noChangeArrowheads="1"/>
          </p:cNvSpPr>
          <p:nvPr>
            <p:ph type="dt" sz="half" idx="2"/>
          </p:nvPr>
        </p:nvSpPr>
        <p:spPr bwMode="auto">
          <a:xfrm>
            <a:off x="3657600" y="6172200"/>
            <a:ext cx="1905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b="0" smtClean="0">
                <a:latin typeface="Arial" charset="0"/>
              </a:defRPr>
            </a:lvl1pPr>
          </a:lstStyle>
          <a:p>
            <a:pPr>
              <a:defRPr/>
            </a:pPr>
            <a:r>
              <a:rPr lang="en-US" sz="1000" smtClean="0">
                <a:solidFill>
                  <a:srgbClr val="000000"/>
                </a:solidFill>
              </a:rPr>
              <a:t>SEAMLESS SCAN-BASED TRADING                                 JUNE 13, 2016                                 COPYRIGHT © 2016 MICHAEL I. SHAMOS</a:t>
            </a:r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913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12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11" Type="http://schemas.openxmlformats.org/officeDocument/2006/relationships/image" Target="../media/image17.emf"/><Relationship Id="rId5" Type="http://schemas.openxmlformats.org/officeDocument/2006/relationships/image" Target="../media/image11.emf"/><Relationship Id="rId10" Type="http://schemas.openxmlformats.org/officeDocument/2006/relationships/image" Target="../media/image16.emf"/><Relationship Id="rId4" Type="http://schemas.openxmlformats.org/officeDocument/2006/relationships/image" Target="../media/image10.emf"/><Relationship Id="rId9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12" Type="http://schemas.openxmlformats.org/officeDocument/2006/relationships/image" Target="../media/image1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11" Type="http://schemas.openxmlformats.org/officeDocument/2006/relationships/image" Target="../media/image17.emf"/><Relationship Id="rId5" Type="http://schemas.openxmlformats.org/officeDocument/2006/relationships/image" Target="../media/image11.emf"/><Relationship Id="rId10" Type="http://schemas.openxmlformats.org/officeDocument/2006/relationships/image" Target="../media/image16.emf"/><Relationship Id="rId4" Type="http://schemas.openxmlformats.org/officeDocument/2006/relationships/image" Target="../media/image10.emf"/><Relationship Id="rId9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12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11" Type="http://schemas.openxmlformats.org/officeDocument/2006/relationships/image" Target="../media/image17.emf"/><Relationship Id="rId5" Type="http://schemas.openxmlformats.org/officeDocument/2006/relationships/image" Target="../media/image11.emf"/><Relationship Id="rId10" Type="http://schemas.openxmlformats.org/officeDocument/2006/relationships/image" Target="../media/image16.emf"/><Relationship Id="rId4" Type="http://schemas.openxmlformats.org/officeDocument/2006/relationships/image" Target="../media/image10.emf"/><Relationship Id="rId9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12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11" Type="http://schemas.openxmlformats.org/officeDocument/2006/relationships/image" Target="../media/image17.emf"/><Relationship Id="rId5" Type="http://schemas.openxmlformats.org/officeDocument/2006/relationships/image" Target="../media/image11.emf"/><Relationship Id="rId10" Type="http://schemas.openxmlformats.org/officeDocument/2006/relationships/image" Target="../media/image16.emf"/><Relationship Id="rId4" Type="http://schemas.openxmlformats.org/officeDocument/2006/relationships/image" Target="../media/image10.emf"/><Relationship Id="rId9" Type="http://schemas.openxmlformats.org/officeDocument/2006/relationships/image" Target="../media/image1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wift.com/index.cfm?item_id=1182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hyperlink" Target="http://www.swift.com/resources/documents/standards_inventory_of_messages.pdf" TargetMode="External"/><Relationship Id="rId5" Type="http://schemas.openxmlformats.org/officeDocument/2006/relationships/image" Target="../media/image26.png"/><Relationship Id="rId4" Type="http://schemas.openxmlformats.org/officeDocument/2006/relationships/oleObject" Target="../embeddings/oleObject5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wmf"/><Relationship Id="rId4" Type="http://schemas.openxmlformats.org/officeDocument/2006/relationships/image" Target="../media/image29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wmf"/><Relationship Id="rId4" Type="http://schemas.openxmlformats.org/officeDocument/2006/relationships/image" Target="../media/image29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wmf"/><Relationship Id="rId4" Type="http://schemas.openxmlformats.org/officeDocument/2006/relationships/image" Target="../media/image29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wmf"/><Relationship Id="rId4" Type="http://schemas.openxmlformats.org/officeDocument/2006/relationships/image" Target="../media/image29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wmf"/><Relationship Id="rId4" Type="http://schemas.openxmlformats.org/officeDocument/2006/relationships/image" Target="../media/image29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pn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.wmf"/><Relationship Id="rId12" Type="http://schemas.openxmlformats.org/officeDocument/2006/relationships/hyperlink" Target="http://www.noie.gov.au/publications/NOIE/seminars/Project_Angus_DebraMitterer_17May.PPT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8.wmf"/><Relationship Id="rId5" Type="http://schemas.openxmlformats.org/officeDocument/2006/relationships/image" Target="../media/image5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slideLayout" Target="../slideLayouts/slideLayout6.xml"/><Relationship Id="rId7" Type="http://schemas.openxmlformats.org/officeDocument/2006/relationships/oleObject" Target="../embeddings/oleObject7.bin"/><Relationship Id="rId2" Type="http://schemas.openxmlformats.org/officeDocument/2006/relationships/vmlDrawing" Target="../drawings/vmlDrawing3.v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59.wmf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slideLayout" Target="../slideLayouts/slideLayout6.xml"/><Relationship Id="rId7" Type="http://schemas.openxmlformats.org/officeDocument/2006/relationships/oleObject" Target="../embeddings/oleObject9.bin"/><Relationship Id="rId2" Type="http://schemas.openxmlformats.org/officeDocument/2006/relationships/vmlDrawing" Target="../drawings/vmlDrawing4.v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61.w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63.wmf"/><Relationship Id="rId4" Type="http://schemas.openxmlformats.org/officeDocument/2006/relationships/notesSlide" Target="../notesSlides/notesSlide48.xml"/><Relationship Id="rId9" Type="http://schemas.openxmlformats.org/officeDocument/2006/relationships/oleObject" Target="../embeddings/oleObject10.bin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vialink.com/newsroom/white_papers/ScanBasedTradingImitators.pdf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68.emf"/><Relationship Id="rId4" Type="http://schemas.openxmlformats.org/officeDocument/2006/relationships/image" Target="../media/image67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71.emf"/><Relationship Id="rId4" Type="http://schemas.openxmlformats.org/officeDocument/2006/relationships/image" Target="../media/image70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SEAMLESS SCAN-BASED TRADING                                 JUNE 13, 2016                                 COPYRIGHT © 2016 MICHAEL I. SHAMOS</a:t>
            </a:r>
            <a:endParaRPr lang="en-US" dirty="0"/>
          </a:p>
        </p:txBody>
      </p:sp>
      <p:sp>
        <p:nvSpPr>
          <p:cNvPr id="438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9275" y="2341563"/>
            <a:ext cx="8026400" cy="1143000"/>
          </a:xfrm>
          <a:noFill/>
          <a:ln/>
        </p:spPr>
        <p:txBody>
          <a:bodyPr/>
          <a:lstStyle/>
          <a:p>
            <a:r>
              <a:rPr lang="en-US" sz="3200" b="0" dirty="0"/>
              <a:t/>
            </a:r>
            <a:br>
              <a:rPr lang="en-US" sz="3200" b="0" dirty="0"/>
            </a:br>
            <a:r>
              <a:rPr lang="en-US" sz="4000" dirty="0"/>
              <a:t>Task </a:t>
            </a:r>
            <a:r>
              <a:rPr lang="en-US" sz="4000" dirty="0" smtClean="0"/>
              <a:t>16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3200" b="0" dirty="0"/>
              <a:t/>
            </a:r>
            <a:br>
              <a:rPr lang="en-US" sz="3200" b="0" dirty="0"/>
            </a:br>
            <a:r>
              <a:rPr lang="en-US" sz="4000" dirty="0" smtClean="0"/>
              <a:t>Seamless Scan-Based</a:t>
            </a:r>
            <a:br>
              <a:rPr lang="en-US" sz="4000" dirty="0" smtClean="0"/>
            </a:br>
            <a:r>
              <a:rPr lang="en-US" sz="4000" dirty="0" smtClean="0"/>
              <a:t>Trading at Wal-Mart</a:t>
            </a:r>
            <a:r>
              <a:rPr lang="en-US" sz="4400" dirty="0"/>
              <a:t/>
            </a:r>
            <a:br>
              <a:rPr lang="en-US" sz="4400" dirty="0"/>
            </a:br>
            <a:endParaRPr lang="en-US" sz="4400" b="0" dirty="0">
              <a:solidFill>
                <a:schemeClr val="tx1"/>
              </a:solidFill>
            </a:endParaRPr>
          </a:p>
        </p:txBody>
      </p:sp>
      <p:sp>
        <p:nvSpPr>
          <p:cNvPr id="438275" name="Rectangle 3"/>
          <p:cNvSpPr>
            <a:spLocks noGrp="1" noChangeArrowheads="1"/>
          </p:cNvSpPr>
          <p:nvPr>
            <p:ph type="subTitle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38276" name="Rectangle 4"/>
          <p:cNvSpPr>
            <a:spLocks noChangeArrowheads="1"/>
          </p:cNvSpPr>
          <p:nvPr/>
        </p:nvSpPr>
        <p:spPr bwMode="auto">
          <a:xfrm>
            <a:off x="2843213" y="4665663"/>
            <a:ext cx="3665537" cy="171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spcBef>
                <a:spcPts val="200"/>
              </a:spcBef>
            </a:pPr>
            <a:r>
              <a:rPr lang="en-US" sz="2000">
                <a:latin typeface="Arial" charset="0"/>
              </a:rPr>
              <a:t>Michael I. Shamos, Ph.D., J.D.</a:t>
            </a:r>
          </a:p>
          <a:p>
            <a:pPr>
              <a:spcBef>
                <a:spcPts val="200"/>
              </a:spcBef>
            </a:pPr>
            <a:r>
              <a:rPr lang="en-US" sz="2000">
                <a:latin typeface="Arial" charset="0"/>
              </a:rPr>
              <a:t>Director, eBusiness Programs</a:t>
            </a:r>
          </a:p>
          <a:p>
            <a:pPr>
              <a:spcBef>
                <a:spcPts val="200"/>
              </a:spcBef>
            </a:pPr>
            <a:r>
              <a:rPr lang="en-US" sz="2000">
                <a:latin typeface="Arial" charset="0"/>
              </a:rPr>
              <a:t>Institute for Software Research</a:t>
            </a:r>
          </a:p>
          <a:p>
            <a:pPr>
              <a:spcBef>
                <a:spcPts val="200"/>
              </a:spcBef>
            </a:pPr>
            <a:r>
              <a:rPr lang="en-US" sz="2000">
                <a:latin typeface="Arial" charset="0"/>
              </a:rPr>
              <a:t>Carnegie Mellon University</a:t>
            </a:r>
          </a:p>
          <a:p>
            <a:pPr>
              <a:spcBef>
                <a:spcPts val="200"/>
              </a:spcBef>
            </a:pPr>
            <a:endParaRPr lang="en-US" sz="2000">
              <a:latin typeface="Arial" charset="0"/>
            </a:endParaRPr>
          </a:p>
        </p:txBody>
      </p:sp>
      <p:pic>
        <p:nvPicPr>
          <p:cNvPr id="438281" name="Picture 9" descr="isr_logo_308_r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588" y="228600"/>
            <a:ext cx="2505075" cy="91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SEAMLESS SCAN-BASED TRADING                                 JUNE 13, 2016                                 COPYRIGHT © 2016 MICHAEL I. SHAMOS</a:t>
            </a:r>
            <a:endParaRPr lang="en-US"/>
          </a:p>
        </p:txBody>
      </p:sp>
      <p:sp>
        <p:nvSpPr>
          <p:cNvPr id="81101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101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1012" name="Rectangle 4"/>
          <p:cNvSpPr>
            <a:spLocks noGrp="1" noChangeArrowheads="1"/>
          </p:cNvSpPr>
          <p:nvPr>
            <p:ph type="title"/>
          </p:nvPr>
        </p:nvSpPr>
        <p:spPr>
          <a:xfrm>
            <a:off x="392113" y="177800"/>
            <a:ext cx="8394700" cy="722313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2550" tIns="41275" rIns="82550" bIns="41275" anchor="b"/>
          <a:lstStyle/>
          <a:p>
            <a:pPr>
              <a:lnSpc>
                <a:spcPct val="90000"/>
              </a:lnSpc>
            </a:pPr>
            <a:r>
              <a:rPr lang="en-US" dirty="0" smtClean="0"/>
              <a:t>Payment Orders</a:t>
            </a:r>
            <a:endParaRPr lang="en-US" dirty="0"/>
          </a:p>
        </p:txBody>
      </p:sp>
      <p:sp>
        <p:nvSpPr>
          <p:cNvPr id="8110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074738"/>
            <a:ext cx="7813964" cy="43434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2550" tIns="41275" rIns="82550" bIns="41275"/>
          <a:lstStyle/>
          <a:p>
            <a:r>
              <a:rPr lang="en-US" sz="2400" dirty="0" smtClean="0"/>
              <a:t>An instruction to a financial institution to make a payment</a:t>
            </a:r>
          </a:p>
          <a:p>
            <a:r>
              <a:rPr lang="en-US" sz="2400" dirty="0" smtClean="0"/>
              <a:t>Must specify:</a:t>
            </a:r>
          </a:p>
          <a:p>
            <a:pPr lvl="1"/>
            <a:r>
              <a:rPr lang="en-US" sz="2000" dirty="0" smtClean="0"/>
              <a:t>Amount &amp; currency</a:t>
            </a:r>
          </a:p>
          <a:p>
            <a:pPr lvl="1"/>
            <a:r>
              <a:rPr lang="en-US" sz="2000" dirty="0" smtClean="0"/>
              <a:t>Bank FROM which payment is made (</a:t>
            </a:r>
            <a:r>
              <a:rPr lang="en-US" sz="2000" dirty="0" err="1" smtClean="0"/>
              <a:t>payor</a:t>
            </a:r>
            <a:r>
              <a:rPr lang="en-US" sz="2000" dirty="0" smtClean="0"/>
              <a:t> or </a:t>
            </a:r>
            <a:r>
              <a:rPr lang="en-US" sz="2000" dirty="0" err="1" smtClean="0"/>
              <a:t>drawee</a:t>
            </a:r>
            <a:r>
              <a:rPr lang="en-US" sz="2000" dirty="0" smtClean="0"/>
              <a:t> bank)</a:t>
            </a:r>
          </a:p>
          <a:p>
            <a:pPr lvl="1"/>
            <a:r>
              <a:rPr lang="en-US" sz="2000" dirty="0" smtClean="0"/>
              <a:t>Account number FROM which payment is made</a:t>
            </a:r>
          </a:p>
          <a:p>
            <a:pPr lvl="1"/>
            <a:r>
              <a:rPr lang="en-US" sz="2000" dirty="0" smtClean="0"/>
              <a:t>Bank TO which payment is to be made (payee bank)</a:t>
            </a:r>
          </a:p>
          <a:p>
            <a:pPr lvl="1"/>
            <a:r>
              <a:rPr lang="en-US" sz="2000" dirty="0" smtClean="0"/>
              <a:t>Account number TO which payment is to be made</a:t>
            </a:r>
          </a:p>
          <a:p>
            <a:r>
              <a:rPr lang="en-US" sz="2400" dirty="0" smtClean="0"/>
              <a:t>Payment orders are often sent electronically to the clearing house as “ACH files”</a:t>
            </a:r>
          </a:p>
          <a:p>
            <a:r>
              <a:rPr lang="en-US" sz="2400" dirty="0" smtClean="0"/>
              <a:t>These payment orders are NOT settled individually.  They are BATCHED to determined their net effect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433592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SEAMLESS SCAN-BASED TRADING                                 JUNE 13, 2016                                 COPYRIGHT © 2016 MICHAEL I. SHAMOS</a:t>
            </a:r>
            <a:endParaRPr lang="en-US"/>
          </a:p>
        </p:txBody>
      </p:sp>
      <p:grpSp>
        <p:nvGrpSpPr>
          <p:cNvPr id="742402" name="Group 2"/>
          <p:cNvGrpSpPr>
            <a:grpSpLocks/>
          </p:cNvGrpSpPr>
          <p:nvPr/>
        </p:nvGrpSpPr>
        <p:grpSpPr bwMode="auto">
          <a:xfrm>
            <a:off x="3341688" y="3451225"/>
            <a:ext cx="2460625" cy="2031999"/>
            <a:chOff x="2105" y="2174"/>
            <a:chExt cx="1550" cy="1280"/>
          </a:xfrm>
        </p:grpSpPr>
        <p:sp>
          <p:nvSpPr>
            <p:cNvPr id="742403" name="Text Box 3"/>
            <p:cNvSpPr txBox="1">
              <a:spLocks noChangeArrowheads="1"/>
            </p:cNvSpPr>
            <p:nvPr/>
          </p:nvSpPr>
          <p:spPr bwMode="auto">
            <a:xfrm>
              <a:off x="2111" y="2174"/>
              <a:ext cx="1536" cy="1280"/>
            </a:xfrm>
            <a:prstGeom prst="rect">
              <a:avLst/>
            </a:prstGeom>
            <a:solidFill>
              <a:srgbClr val="FFFF66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r>
                <a:rPr lang="en-US" sz="1400" b="1" dirty="0" smtClean="0">
                  <a:latin typeface="Arial" charset="0"/>
                </a:rPr>
                <a:t>AUTOMATED</a:t>
              </a:r>
            </a:p>
            <a:p>
              <a:r>
                <a:rPr lang="en-US" sz="1400" b="1" dirty="0" smtClean="0">
                  <a:latin typeface="Arial" charset="0"/>
                </a:rPr>
                <a:t>CLEARING HOUSE </a:t>
              </a:r>
              <a:endParaRPr lang="en-US" sz="1400" b="1" dirty="0">
                <a:latin typeface="Arial" charset="0"/>
              </a:endParaRPr>
            </a:p>
            <a:p>
              <a:endParaRPr lang="en-US" sz="1400" b="1" dirty="0">
                <a:latin typeface="Arial" charset="0"/>
              </a:endParaRPr>
            </a:p>
            <a:p>
              <a:pPr algn="l">
                <a:lnSpc>
                  <a:spcPct val="120000"/>
                </a:lnSpc>
              </a:pPr>
              <a:r>
                <a:rPr lang="en-US" sz="1400" b="1" dirty="0">
                  <a:latin typeface="Arial" charset="0"/>
                </a:rPr>
                <a:t>MELLON</a:t>
              </a:r>
            </a:p>
            <a:p>
              <a:pPr algn="l">
                <a:lnSpc>
                  <a:spcPct val="120000"/>
                </a:lnSpc>
              </a:pPr>
              <a:r>
                <a:rPr lang="en-US" sz="1400" b="1" dirty="0">
                  <a:latin typeface="Arial" charset="0"/>
                </a:rPr>
                <a:t>BANK A</a:t>
              </a:r>
            </a:p>
            <a:p>
              <a:pPr algn="l">
                <a:lnSpc>
                  <a:spcPct val="120000"/>
                </a:lnSpc>
              </a:pPr>
              <a:r>
                <a:rPr lang="en-US" sz="1400" b="1" dirty="0">
                  <a:latin typeface="Arial" charset="0"/>
                </a:rPr>
                <a:t>. . .</a:t>
              </a:r>
            </a:p>
            <a:p>
              <a:pPr algn="l">
                <a:lnSpc>
                  <a:spcPct val="120000"/>
                </a:lnSpc>
              </a:pPr>
              <a:r>
                <a:rPr lang="en-US" sz="1400" b="1" dirty="0">
                  <a:latin typeface="Arial" charset="0"/>
                </a:rPr>
                <a:t>BANK Z</a:t>
              </a:r>
            </a:p>
            <a:p>
              <a:pPr algn="l">
                <a:lnSpc>
                  <a:spcPct val="120000"/>
                </a:lnSpc>
              </a:pPr>
              <a:r>
                <a:rPr lang="en-US" sz="1400" b="1" dirty="0">
                  <a:latin typeface="Arial" charset="0"/>
                </a:rPr>
                <a:t>CITIBANK</a:t>
              </a:r>
            </a:p>
          </p:txBody>
        </p:sp>
        <p:sp>
          <p:nvSpPr>
            <p:cNvPr id="742404" name="Line 4"/>
            <p:cNvSpPr>
              <a:spLocks noChangeShapeType="1"/>
            </p:cNvSpPr>
            <p:nvPr/>
          </p:nvSpPr>
          <p:spPr bwMode="auto">
            <a:xfrm>
              <a:off x="2110" y="2955"/>
              <a:ext cx="15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742405" name="Line 5"/>
            <p:cNvSpPr>
              <a:spLocks noChangeShapeType="1"/>
            </p:cNvSpPr>
            <p:nvPr/>
          </p:nvSpPr>
          <p:spPr bwMode="auto">
            <a:xfrm>
              <a:off x="2119" y="2779"/>
              <a:ext cx="15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742406" name="Line 6"/>
            <p:cNvSpPr>
              <a:spLocks noChangeShapeType="1"/>
            </p:cNvSpPr>
            <p:nvPr/>
          </p:nvSpPr>
          <p:spPr bwMode="auto">
            <a:xfrm>
              <a:off x="2105" y="2587"/>
              <a:ext cx="15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742407" name="Line 7"/>
            <p:cNvSpPr>
              <a:spLocks noChangeShapeType="1"/>
            </p:cNvSpPr>
            <p:nvPr/>
          </p:nvSpPr>
          <p:spPr bwMode="auto">
            <a:xfrm>
              <a:off x="2105" y="3112"/>
              <a:ext cx="15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742408" name="Line 8"/>
            <p:cNvSpPr>
              <a:spLocks noChangeShapeType="1"/>
            </p:cNvSpPr>
            <p:nvPr/>
          </p:nvSpPr>
          <p:spPr bwMode="auto">
            <a:xfrm>
              <a:off x="2108" y="3277"/>
              <a:ext cx="15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742409" name="Rectangle 9"/>
          <p:cNvSpPr>
            <a:spLocks noGrp="1" noChangeArrowheads="1"/>
          </p:cNvSpPr>
          <p:nvPr>
            <p:ph type="title"/>
          </p:nvPr>
        </p:nvSpPr>
        <p:spPr>
          <a:xfrm>
            <a:off x="476250" y="96838"/>
            <a:ext cx="8204200" cy="809625"/>
          </a:xfrm>
        </p:spPr>
        <p:txBody>
          <a:bodyPr/>
          <a:lstStyle/>
          <a:p>
            <a:r>
              <a:rPr lang="en-US" dirty="0"/>
              <a:t>Clearing Payment </a:t>
            </a:r>
            <a:r>
              <a:rPr lang="en-US" dirty="0" smtClean="0"/>
              <a:t>Orders</a:t>
            </a:r>
            <a:endParaRPr lang="en-US" dirty="0"/>
          </a:p>
        </p:txBody>
      </p:sp>
      <p:sp>
        <p:nvSpPr>
          <p:cNvPr id="742410" name="Text Box 10"/>
          <p:cNvSpPr txBox="1">
            <a:spLocks noChangeArrowheads="1"/>
          </p:cNvSpPr>
          <p:nvPr/>
        </p:nvSpPr>
        <p:spPr bwMode="auto">
          <a:xfrm>
            <a:off x="744538" y="1281113"/>
            <a:ext cx="2041525" cy="600075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r>
              <a:rPr lang="en-US" sz="1600" b="1">
                <a:latin typeface="Arial" charset="0"/>
              </a:rPr>
              <a:t>CUSTOMER CMU</a:t>
            </a:r>
          </a:p>
          <a:p>
            <a:r>
              <a:rPr lang="en-US" sz="1600" b="1">
                <a:latin typeface="Arial" charset="0"/>
              </a:rPr>
              <a:t>OF MELLON BANK</a:t>
            </a:r>
            <a:endParaRPr lang="en-US" sz="1000" b="1">
              <a:latin typeface="Arial" charset="0"/>
            </a:endParaRPr>
          </a:p>
        </p:txBody>
      </p:sp>
      <p:sp>
        <p:nvSpPr>
          <p:cNvPr id="742411" name="Line 11"/>
          <p:cNvSpPr>
            <a:spLocks noChangeShapeType="1"/>
          </p:cNvSpPr>
          <p:nvPr/>
        </p:nvSpPr>
        <p:spPr bwMode="auto">
          <a:xfrm>
            <a:off x="2773363" y="1547813"/>
            <a:ext cx="3609975" cy="635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742412" name="Text Box 12"/>
          <p:cNvSpPr txBox="1">
            <a:spLocks noChangeArrowheads="1"/>
          </p:cNvSpPr>
          <p:nvPr/>
        </p:nvSpPr>
        <p:spPr bwMode="auto">
          <a:xfrm>
            <a:off x="2992438" y="1571625"/>
            <a:ext cx="17399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r>
              <a:rPr lang="en-US" sz="1200" b="1">
                <a:solidFill>
                  <a:schemeClr val="hlink"/>
                </a:solidFill>
                <a:latin typeface="Arial" charset="0"/>
              </a:rPr>
              <a:t>“PAY SHAMOS $100”</a:t>
            </a:r>
            <a:endParaRPr lang="en-US" sz="1000" b="1">
              <a:latin typeface="Arial" charset="0"/>
            </a:endParaRPr>
          </a:p>
        </p:txBody>
      </p:sp>
      <p:sp>
        <p:nvSpPr>
          <p:cNvPr id="742413" name="Text Box 13"/>
          <p:cNvSpPr txBox="1">
            <a:spLocks noChangeArrowheads="1"/>
          </p:cNvSpPr>
          <p:nvPr/>
        </p:nvSpPr>
        <p:spPr bwMode="auto">
          <a:xfrm>
            <a:off x="6410325" y="1296988"/>
            <a:ext cx="2311400" cy="600075"/>
          </a:xfrm>
          <a:prstGeom prst="rect">
            <a:avLst/>
          </a:prstGeom>
          <a:solidFill>
            <a:srgbClr val="99FFCC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r>
              <a:rPr lang="en-US" sz="1600" b="1">
                <a:latin typeface="Arial" charset="0"/>
              </a:rPr>
              <a:t>CUSTOMER SHAMOS</a:t>
            </a:r>
          </a:p>
          <a:p>
            <a:r>
              <a:rPr lang="en-US" sz="1600" b="1">
                <a:latin typeface="Arial" charset="0"/>
              </a:rPr>
              <a:t>OF CITIBANK</a:t>
            </a:r>
            <a:endParaRPr lang="en-US" sz="1000" b="1">
              <a:latin typeface="Arial" charset="0"/>
            </a:endParaRPr>
          </a:p>
        </p:txBody>
      </p:sp>
      <p:sp>
        <p:nvSpPr>
          <p:cNvPr id="742414" name="AutoShape 14"/>
          <p:cNvSpPr>
            <a:spLocks noChangeArrowheads="1"/>
          </p:cNvSpPr>
          <p:nvPr/>
        </p:nvSpPr>
        <p:spPr bwMode="auto">
          <a:xfrm>
            <a:off x="5789613" y="4138613"/>
            <a:ext cx="361950" cy="1393825"/>
          </a:xfrm>
          <a:prstGeom prst="curvedLeftArrow">
            <a:avLst>
              <a:gd name="adj1" fmla="val 34836"/>
              <a:gd name="adj2" fmla="val 111854"/>
              <a:gd name="adj3" fmla="val 33333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742415" name="Text Box 15"/>
          <p:cNvSpPr txBox="1">
            <a:spLocks noChangeArrowheads="1"/>
          </p:cNvSpPr>
          <p:nvPr/>
        </p:nvSpPr>
        <p:spPr bwMode="auto">
          <a:xfrm>
            <a:off x="5251450" y="4135438"/>
            <a:ext cx="4873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  <a:latin typeface="Arial" charset="0"/>
              </a:rPr>
              <a:t>-100</a:t>
            </a:r>
            <a:endParaRPr lang="en-US" sz="1000" b="1">
              <a:latin typeface="Arial" charset="0"/>
            </a:endParaRPr>
          </a:p>
        </p:txBody>
      </p:sp>
      <p:grpSp>
        <p:nvGrpSpPr>
          <p:cNvPr id="742416" name="Group 16"/>
          <p:cNvGrpSpPr>
            <a:grpSpLocks/>
          </p:cNvGrpSpPr>
          <p:nvPr/>
        </p:nvGrpSpPr>
        <p:grpSpPr bwMode="auto">
          <a:xfrm>
            <a:off x="6608763" y="2506663"/>
            <a:ext cx="2068512" cy="2027237"/>
            <a:chOff x="4163" y="1579"/>
            <a:chExt cx="1303" cy="1277"/>
          </a:xfrm>
        </p:grpSpPr>
        <p:sp>
          <p:nvSpPr>
            <p:cNvPr id="742417" name="Text Box 17"/>
            <p:cNvSpPr txBox="1">
              <a:spLocks noChangeArrowheads="1"/>
            </p:cNvSpPr>
            <p:nvPr/>
          </p:nvSpPr>
          <p:spPr bwMode="auto">
            <a:xfrm>
              <a:off x="4169" y="1579"/>
              <a:ext cx="1294" cy="1277"/>
            </a:xfrm>
            <a:prstGeom prst="rect">
              <a:avLst/>
            </a:prstGeom>
            <a:solidFill>
              <a:srgbClr val="99FF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r>
                <a:rPr lang="en-US" sz="1400" b="1">
                  <a:latin typeface="Arial" charset="0"/>
                </a:rPr>
                <a:t>CITIBANK</a:t>
              </a:r>
            </a:p>
            <a:p>
              <a:endParaRPr lang="en-US" sz="1400" b="1">
                <a:latin typeface="Arial" charset="0"/>
              </a:endParaRPr>
            </a:p>
            <a:p>
              <a:endParaRPr lang="en-US" sz="1400" b="1">
                <a:latin typeface="Arial" charset="0"/>
              </a:endParaRPr>
            </a:p>
            <a:p>
              <a:pPr algn="l">
                <a:lnSpc>
                  <a:spcPct val="120000"/>
                </a:lnSpc>
              </a:pPr>
              <a:r>
                <a:rPr lang="en-US" sz="1400" b="1">
                  <a:latin typeface="Arial" charset="0"/>
                </a:rPr>
                <a:t>CUSTOMER A</a:t>
              </a:r>
            </a:p>
            <a:p>
              <a:pPr algn="l">
                <a:lnSpc>
                  <a:spcPct val="120000"/>
                </a:lnSpc>
              </a:pPr>
              <a:r>
                <a:rPr lang="en-US" sz="1400" b="1">
                  <a:latin typeface="Arial" charset="0"/>
                </a:rPr>
                <a:t>CUSTOMER B</a:t>
              </a:r>
            </a:p>
            <a:p>
              <a:pPr algn="l">
                <a:lnSpc>
                  <a:spcPct val="120000"/>
                </a:lnSpc>
              </a:pPr>
              <a:r>
                <a:rPr lang="en-US" sz="1400" b="1">
                  <a:latin typeface="Arial" charset="0"/>
                </a:rPr>
                <a:t>. . .</a:t>
              </a:r>
            </a:p>
            <a:p>
              <a:pPr algn="l">
                <a:lnSpc>
                  <a:spcPct val="120000"/>
                </a:lnSpc>
              </a:pPr>
              <a:r>
                <a:rPr lang="en-US" sz="1400" b="1">
                  <a:latin typeface="Arial" charset="0"/>
                </a:rPr>
                <a:t>SHAMOS</a:t>
              </a:r>
            </a:p>
            <a:p>
              <a:pPr algn="l">
                <a:lnSpc>
                  <a:spcPct val="120000"/>
                </a:lnSpc>
              </a:pPr>
              <a:r>
                <a:rPr lang="en-US" sz="1400" b="1">
                  <a:latin typeface="Arial" charset="0"/>
                </a:rPr>
                <a:t>CUSTOMER Z</a:t>
              </a:r>
            </a:p>
          </p:txBody>
        </p:sp>
        <p:sp>
          <p:nvSpPr>
            <p:cNvPr id="742418" name="Line 18"/>
            <p:cNvSpPr>
              <a:spLocks noChangeShapeType="1"/>
            </p:cNvSpPr>
            <p:nvPr/>
          </p:nvSpPr>
          <p:spPr bwMode="auto">
            <a:xfrm>
              <a:off x="4168" y="2359"/>
              <a:ext cx="128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742419" name="Line 19"/>
            <p:cNvSpPr>
              <a:spLocks noChangeShapeType="1"/>
            </p:cNvSpPr>
            <p:nvPr/>
          </p:nvSpPr>
          <p:spPr bwMode="auto">
            <a:xfrm flipV="1">
              <a:off x="4177" y="2190"/>
              <a:ext cx="1279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742420" name="Line 20"/>
            <p:cNvSpPr>
              <a:spLocks noChangeShapeType="1"/>
            </p:cNvSpPr>
            <p:nvPr/>
          </p:nvSpPr>
          <p:spPr bwMode="auto">
            <a:xfrm>
              <a:off x="4163" y="1991"/>
              <a:ext cx="130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742421" name="Line 21"/>
            <p:cNvSpPr>
              <a:spLocks noChangeShapeType="1"/>
            </p:cNvSpPr>
            <p:nvPr/>
          </p:nvSpPr>
          <p:spPr bwMode="auto">
            <a:xfrm>
              <a:off x="4163" y="2516"/>
              <a:ext cx="129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742422" name="Line 22"/>
            <p:cNvSpPr>
              <a:spLocks noChangeShapeType="1"/>
            </p:cNvSpPr>
            <p:nvPr/>
          </p:nvSpPr>
          <p:spPr bwMode="auto">
            <a:xfrm>
              <a:off x="4166" y="2681"/>
              <a:ext cx="129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742423" name="Group 23"/>
          <p:cNvGrpSpPr>
            <a:grpSpLocks/>
          </p:cNvGrpSpPr>
          <p:nvPr/>
        </p:nvGrpSpPr>
        <p:grpSpPr bwMode="auto">
          <a:xfrm>
            <a:off x="533400" y="2519363"/>
            <a:ext cx="2068513" cy="2027237"/>
            <a:chOff x="336" y="1587"/>
            <a:chExt cx="1303" cy="1277"/>
          </a:xfrm>
        </p:grpSpPr>
        <p:sp>
          <p:nvSpPr>
            <p:cNvPr id="742424" name="Text Box 24"/>
            <p:cNvSpPr txBox="1">
              <a:spLocks noChangeArrowheads="1"/>
            </p:cNvSpPr>
            <p:nvPr/>
          </p:nvSpPr>
          <p:spPr bwMode="auto">
            <a:xfrm>
              <a:off x="342" y="1587"/>
              <a:ext cx="1294" cy="1277"/>
            </a:xfrm>
            <a:prstGeom prst="rect">
              <a:avLst/>
            </a:prstGeom>
            <a:solidFill>
              <a:srgbClr val="CCEC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r>
                <a:rPr lang="en-US" sz="1400" b="1">
                  <a:latin typeface="Arial" charset="0"/>
                </a:rPr>
                <a:t>MELLON BANK</a:t>
              </a:r>
            </a:p>
            <a:p>
              <a:endParaRPr lang="en-US" sz="1400" b="1">
                <a:latin typeface="Arial" charset="0"/>
              </a:endParaRPr>
            </a:p>
            <a:p>
              <a:endParaRPr lang="en-US" sz="1400" b="1">
                <a:latin typeface="Arial" charset="0"/>
              </a:endParaRPr>
            </a:p>
            <a:p>
              <a:pPr algn="l">
                <a:lnSpc>
                  <a:spcPct val="120000"/>
                </a:lnSpc>
              </a:pPr>
              <a:r>
                <a:rPr lang="en-US" sz="1400" b="1">
                  <a:latin typeface="Arial" charset="0"/>
                </a:rPr>
                <a:t>CUSTOMER A</a:t>
              </a:r>
            </a:p>
            <a:p>
              <a:pPr algn="l">
                <a:lnSpc>
                  <a:spcPct val="120000"/>
                </a:lnSpc>
              </a:pPr>
              <a:r>
                <a:rPr lang="en-US" sz="1400" b="1">
                  <a:latin typeface="Arial" charset="0"/>
                </a:rPr>
                <a:t>CUSTOMER CMU</a:t>
              </a:r>
            </a:p>
            <a:p>
              <a:pPr algn="l">
                <a:lnSpc>
                  <a:spcPct val="120000"/>
                </a:lnSpc>
              </a:pPr>
              <a:r>
                <a:rPr lang="en-US" sz="1400" b="1">
                  <a:latin typeface="Arial" charset="0"/>
                </a:rPr>
                <a:t>. . .</a:t>
              </a:r>
            </a:p>
            <a:p>
              <a:pPr algn="l">
                <a:lnSpc>
                  <a:spcPct val="120000"/>
                </a:lnSpc>
              </a:pPr>
              <a:r>
                <a:rPr lang="en-US" sz="1400" b="1">
                  <a:latin typeface="Arial" charset="0"/>
                </a:rPr>
                <a:t>CUSTOMER Y</a:t>
              </a:r>
            </a:p>
            <a:p>
              <a:pPr algn="l">
                <a:lnSpc>
                  <a:spcPct val="120000"/>
                </a:lnSpc>
              </a:pPr>
              <a:r>
                <a:rPr lang="en-US" sz="1400" b="1">
                  <a:latin typeface="Arial" charset="0"/>
                </a:rPr>
                <a:t>CUSTOMER Z</a:t>
              </a:r>
            </a:p>
          </p:txBody>
        </p:sp>
        <p:sp>
          <p:nvSpPr>
            <p:cNvPr id="742425" name="Line 25"/>
            <p:cNvSpPr>
              <a:spLocks noChangeShapeType="1"/>
            </p:cNvSpPr>
            <p:nvPr/>
          </p:nvSpPr>
          <p:spPr bwMode="auto">
            <a:xfrm>
              <a:off x="341" y="2367"/>
              <a:ext cx="128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742426" name="Line 26"/>
            <p:cNvSpPr>
              <a:spLocks noChangeShapeType="1"/>
            </p:cNvSpPr>
            <p:nvPr/>
          </p:nvSpPr>
          <p:spPr bwMode="auto">
            <a:xfrm>
              <a:off x="350" y="2191"/>
              <a:ext cx="127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742427" name="Line 27"/>
            <p:cNvSpPr>
              <a:spLocks noChangeShapeType="1"/>
            </p:cNvSpPr>
            <p:nvPr/>
          </p:nvSpPr>
          <p:spPr bwMode="auto">
            <a:xfrm>
              <a:off x="336" y="1999"/>
              <a:ext cx="130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742428" name="Line 28"/>
            <p:cNvSpPr>
              <a:spLocks noChangeShapeType="1"/>
            </p:cNvSpPr>
            <p:nvPr/>
          </p:nvSpPr>
          <p:spPr bwMode="auto">
            <a:xfrm>
              <a:off x="336" y="2524"/>
              <a:ext cx="129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742429" name="Line 29"/>
            <p:cNvSpPr>
              <a:spLocks noChangeShapeType="1"/>
            </p:cNvSpPr>
            <p:nvPr/>
          </p:nvSpPr>
          <p:spPr bwMode="auto">
            <a:xfrm>
              <a:off x="339" y="2689"/>
              <a:ext cx="129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742430" name="Text Box 30"/>
          <p:cNvSpPr txBox="1">
            <a:spLocks noChangeArrowheads="1"/>
          </p:cNvSpPr>
          <p:nvPr/>
        </p:nvSpPr>
        <p:spPr bwMode="auto">
          <a:xfrm>
            <a:off x="3095625" y="1262063"/>
            <a:ext cx="29019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/>
            <a:r>
              <a:rPr lang="en-US" sz="1200" b="1">
                <a:solidFill>
                  <a:schemeClr val="hlink"/>
                </a:solidFill>
                <a:latin typeface="Arial" charset="0"/>
              </a:rPr>
              <a:t>1.  CMU  SENDS CHECK TO SHAMOS</a:t>
            </a:r>
          </a:p>
        </p:txBody>
      </p:sp>
      <p:grpSp>
        <p:nvGrpSpPr>
          <p:cNvPr id="742431" name="Group 31"/>
          <p:cNvGrpSpPr>
            <a:grpSpLocks/>
          </p:cNvGrpSpPr>
          <p:nvPr/>
        </p:nvGrpSpPr>
        <p:grpSpPr bwMode="auto">
          <a:xfrm>
            <a:off x="5562600" y="1903413"/>
            <a:ext cx="2011363" cy="604837"/>
            <a:chOff x="3504" y="1199"/>
            <a:chExt cx="1267" cy="381"/>
          </a:xfrm>
        </p:grpSpPr>
        <p:sp>
          <p:nvSpPr>
            <p:cNvPr id="742432" name="Line 32"/>
            <p:cNvSpPr>
              <a:spLocks noChangeShapeType="1"/>
            </p:cNvSpPr>
            <p:nvPr/>
          </p:nvSpPr>
          <p:spPr bwMode="auto">
            <a:xfrm>
              <a:off x="4771" y="1199"/>
              <a:ext cx="0" cy="381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742433" name="Rectangle 33"/>
            <p:cNvSpPr>
              <a:spLocks noChangeArrowheads="1"/>
            </p:cNvSpPr>
            <p:nvPr/>
          </p:nvSpPr>
          <p:spPr bwMode="auto">
            <a:xfrm>
              <a:off x="3504" y="1241"/>
              <a:ext cx="11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457200" indent="-457200" algn="l"/>
              <a:r>
                <a:rPr lang="en-US" sz="1200" b="1">
                  <a:solidFill>
                    <a:schemeClr val="hlink"/>
                  </a:solidFill>
                  <a:latin typeface="Arial" charset="0"/>
                </a:rPr>
                <a:t>2.  SHAMOS DEPOSITS</a:t>
              </a:r>
            </a:p>
            <a:p>
              <a:pPr marL="457200" indent="-457200" algn="l"/>
              <a:r>
                <a:rPr lang="en-US" sz="1200" b="1">
                  <a:solidFill>
                    <a:schemeClr val="hlink"/>
                  </a:solidFill>
                  <a:latin typeface="Arial" charset="0"/>
                </a:rPr>
                <a:t>     CHECK AT CITI</a:t>
              </a:r>
            </a:p>
          </p:txBody>
        </p:sp>
      </p:grpSp>
      <p:sp>
        <p:nvSpPr>
          <p:cNvPr id="742434" name="Rectangle 34"/>
          <p:cNvSpPr>
            <a:spLocks noChangeArrowheads="1"/>
          </p:cNvSpPr>
          <p:nvPr/>
        </p:nvSpPr>
        <p:spPr bwMode="auto">
          <a:xfrm>
            <a:off x="6696075" y="4632325"/>
            <a:ext cx="1965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200" b="1">
                <a:solidFill>
                  <a:schemeClr val="hlink"/>
                </a:solidFill>
                <a:latin typeface="Arial" charset="0"/>
              </a:rPr>
              <a:t>3.  CITIBANK CREDITS</a:t>
            </a:r>
          </a:p>
          <a:p>
            <a:r>
              <a:rPr lang="en-US" sz="1200" b="1">
                <a:solidFill>
                  <a:schemeClr val="hlink"/>
                </a:solidFill>
                <a:latin typeface="Arial" charset="0"/>
              </a:rPr>
              <a:t>       SHAMOS WITH $100</a:t>
            </a:r>
          </a:p>
        </p:txBody>
      </p:sp>
      <p:grpSp>
        <p:nvGrpSpPr>
          <p:cNvPr id="742435" name="Group 35"/>
          <p:cNvGrpSpPr>
            <a:grpSpLocks/>
          </p:cNvGrpSpPr>
          <p:nvPr/>
        </p:nvGrpSpPr>
        <p:grpSpPr bwMode="auto">
          <a:xfrm>
            <a:off x="4627563" y="2795588"/>
            <a:ext cx="1933575" cy="885825"/>
            <a:chOff x="2915" y="1761"/>
            <a:chExt cx="1218" cy="558"/>
          </a:xfrm>
        </p:grpSpPr>
        <p:sp>
          <p:nvSpPr>
            <p:cNvPr id="742436" name="Line 36"/>
            <p:cNvSpPr>
              <a:spLocks noChangeShapeType="1"/>
            </p:cNvSpPr>
            <p:nvPr/>
          </p:nvSpPr>
          <p:spPr bwMode="auto">
            <a:xfrm flipH="1">
              <a:off x="3698" y="1884"/>
              <a:ext cx="435" cy="435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742437" name="Rectangle 37"/>
            <p:cNvSpPr>
              <a:spLocks noChangeArrowheads="1"/>
            </p:cNvSpPr>
            <p:nvPr/>
          </p:nvSpPr>
          <p:spPr bwMode="auto">
            <a:xfrm>
              <a:off x="2915" y="1761"/>
              <a:ext cx="114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457200" indent="-457200"/>
              <a:r>
                <a:rPr lang="en-US" sz="1200" b="1">
                  <a:solidFill>
                    <a:schemeClr val="hlink"/>
                  </a:solidFill>
                  <a:latin typeface="Arial" charset="0"/>
                </a:rPr>
                <a:t>4. CITI SENDS CHECK</a:t>
              </a:r>
            </a:p>
            <a:p>
              <a:pPr marL="457200" indent="-457200"/>
              <a:r>
                <a:rPr lang="en-US" sz="1200" b="1">
                  <a:solidFill>
                    <a:schemeClr val="hlink"/>
                  </a:solidFill>
                  <a:latin typeface="Arial" charset="0"/>
                </a:rPr>
                <a:t>TO CLEARING HOUSE</a:t>
              </a:r>
            </a:p>
          </p:txBody>
        </p:sp>
      </p:grpSp>
      <p:sp>
        <p:nvSpPr>
          <p:cNvPr id="742438" name="Rectangle 38"/>
          <p:cNvSpPr>
            <a:spLocks noChangeArrowheads="1"/>
          </p:cNvSpPr>
          <p:nvPr/>
        </p:nvSpPr>
        <p:spPr bwMode="auto">
          <a:xfrm>
            <a:off x="3060700" y="5568950"/>
            <a:ext cx="3259138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457200" indent="-457200" algn="l"/>
            <a:r>
              <a:rPr lang="en-US" sz="1200" b="1">
                <a:solidFill>
                  <a:schemeClr val="hlink"/>
                </a:solidFill>
                <a:latin typeface="Arial" charset="0"/>
              </a:rPr>
              <a:t>5.  CLEARING HOUSE ADDS $100 TO CITI,</a:t>
            </a:r>
          </a:p>
          <a:p>
            <a:pPr marL="457200" indent="-457200" algn="l"/>
            <a:r>
              <a:rPr lang="en-US" sz="1200" b="1">
                <a:solidFill>
                  <a:schemeClr val="hlink"/>
                </a:solidFill>
                <a:latin typeface="Arial" charset="0"/>
              </a:rPr>
              <a:t>     SUBTRACTS $100 FROM MELLON</a:t>
            </a:r>
          </a:p>
          <a:p>
            <a:pPr marL="457200" indent="-457200" algn="l"/>
            <a:endParaRPr lang="en-US" sz="1200" b="1">
              <a:solidFill>
                <a:schemeClr val="hlink"/>
              </a:solidFill>
              <a:latin typeface="Arial" charset="0"/>
            </a:endParaRPr>
          </a:p>
        </p:txBody>
      </p:sp>
      <p:grpSp>
        <p:nvGrpSpPr>
          <p:cNvPr id="742439" name="Group 39"/>
          <p:cNvGrpSpPr>
            <a:grpSpLocks/>
          </p:cNvGrpSpPr>
          <p:nvPr/>
        </p:nvGrpSpPr>
        <p:grpSpPr bwMode="auto">
          <a:xfrm>
            <a:off x="2624138" y="2516188"/>
            <a:ext cx="1733550" cy="1033462"/>
            <a:chOff x="1653" y="1585"/>
            <a:chExt cx="1092" cy="651"/>
          </a:xfrm>
        </p:grpSpPr>
        <p:sp>
          <p:nvSpPr>
            <p:cNvPr id="742440" name="Line 40"/>
            <p:cNvSpPr>
              <a:spLocks noChangeShapeType="1"/>
            </p:cNvSpPr>
            <p:nvPr/>
          </p:nvSpPr>
          <p:spPr bwMode="auto">
            <a:xfrm flipH="1" flipV="1">
              <a:off x="1669" y="1847"/>
              <a:ext cx="389" cy="389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742441" name="Rectangle 41"/>
            <p:cNvSpPr>
              <a:spLocks noChangeArrowheads="1"/>
            </p:cNvSpPr>
            <p:nvPr/>
          </p:nvSpPr>
          <p:spPr bwMode="auto">
            <a:xfrm>
              <a:off x="1653" y="1585"/>
              <a:ext cx="1092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457200" indent="-457200" algn="l"/>
              <a:r>
                <a:rPr lang="en-US" sz="1200" b="1">
                  <a:solidFill>
                    <a:schemeClr val="hlink"/>
                  </a:solidFill>
                  <a:latin typeface="Arial" charset="0"/>
                </a:rPr>
                <a:t>8. CLEARING HOUSE</a:t>
              </a:r>
            </a:p>
            <a:p>
              <a:pPr marL="457200" indent="-457200" algn="l"/>
              <a:r>
                <a:rPr lang="en-US" sz="1200" b="1">
                  <a:solidFill>
                    <a:schemeClr val="hlink"/>
                  </a:solidFill>
                  <a:latin typeface="Arial" charset="0"/>
                </a:rPr>
                <a:t>    SENDS CHECK TO</a:t>
              </a:r>
            </a:p>
            <a:p>
              <a:pPr marL="457200" indent="-457200" algn="l"/>
              <a:r>
                <a:rPr lang="en-US" sz="1200" b="1">
                  <a:solidFill>
                    <a:schemeClr val="hlink"/>
                  </a:solidFill>
                  <a:latin typeface="Arial" charset="0"/>
                </a:rPr>
                <a:t>    MELLON</a:t>
              </a:r>
            </a:p>
          </p:txBody>
        </p:sp>
      </p:grpSp>
      <p:sp>
        <p:nvSpPr>
          <p:cNvPr id="742442" name="Rectangle 42"/>
          <p:cNvSpPr>
            <a:spLocks noChangeArrowheads="1"/>
          </p:cNvSpPr>
          <p:nvPr/>
        </p:nvSpPr>
        <p:spPr bwMode="auto">
          <a:xfrm>
            <a:off x="331788" y="4648200"/>
            <a:ext cx="1473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/>
            <a:r>
              <a:rPr lang="en-US" sz="1200" b="1">
                <a:solidFill>
                  <a:schemeClr val="hlink"/>
                </a:solidFill>
                <a:latin typeface="Arial" charset="0"/>
              </a:rPr>
              <a:t>7.  MELLON </a:t>
            </a:r>
            <a:br>
              <a:rPr lang="en-US" sz="1200" b="1">
                <a:solidFill>
                  <a:schemeClr val="hlink"/>
                </a:solidFill>
                <a:latin typeface="Arial" charset="0"/>
              </a:rPr>
            </a:br>
            <a:r>
              <a:rPr lang="en-US" sz="1200" b="1">
                <a:solidFill>
                  <a:schemeClr val="hlink"/>
                </a:solidFill>
                <a:latin typeface="Arial" charset="0"/>
              </a:rPr>
              <a:t>    DEDUCTS $100 </a:t>
            </a:r>
            <a:br>
              <a:rPr lang="en-US" sz="1200" b="1">
                <a:solidFill>
                  <a:schemeClr val="hlink"/>
                </a:solidFill>
                <a:latin typeface="Arial" charset="0"/>
              </a:rPr>
            </a:br>
            <a:r>
              <a:rPr lang="en-US" sz="1200" b="1">
                <a:solidFill>
                  <a:schemeClr val="hlink"/>
                </a:solidFill>
                <a:latin typeface="Arial" charset="0"/>
              </a:rPr>
              <a:t>    FROM CMU </a:t>
            </a:r>
            <a:br>
              <a:rPr lang="en-US" sz="1200" b="1">
                <a:solidFill>
                  <a:schemeClr val="hlink"/>
                </a:solidFill>
                <a:latin typeface="Arial" charset="0"/>
              </a:rPr>
            </a:br>
            <a:r>
              <a:rPr lang="en-US" sz="1200" b="1">
                <a:solidFill>
                  <a:schemeClr val="hlink"/>
                </a:solidFill>
                <a:latin typeface="Arial" charset="0"/>
              </a:rPr>
              <a:t>    ACCOUNT</a:t>
            </a:r>
          </a:p>
        </p:txBody>
      </p:sp>
      <p:grpSp>
        <p:nvGrpSpPr>
          <p:cNvPr id="742443" name="Group 43"/>
          <p:cNvGrpSpPr>
            <a:grpSpLocks/>
          </p:cNvGrpSpPr>
          <p:nvPr/>
        </p:nvGrpSpPr>
        <p:grpSpPr bwMode="auto">
          <a:xfrm>
            <a:off x="1381125" y="1849438"/>
            <a:ext cx="1900238" cy="654050"/>
            <a:chOff x="870" y="1165"/>
            <a:chExt cx="1197" cy="412"/>
          </a:xfrm>
        </p:grpSpPr>
        <p:sp>
          <p:nvSpPr>
            <p:cNvPr id="742444" name="Line 44"/>
            <p:cNvSpPr>
              <a:spLocks noChangeShapeType="1"/>
            </p:cNvSpPr>
            <p:nvPr/>
          </p:nvSpPr>
          <p:spPr bwMode="auto">
            <a:xfrm flipV="1">
              <a:off x="870" y="1165"/>
              <a:ext cx="0" cy="412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742445" name="Rectangle 45"/>
            <p:cNvSpPr>
              <a:spLocks noChangeArrowheads="1"/>
            </p:cNvSpPr>
            <p:nvPr/>
          </p:nvSpPr>
          <p:spPr bwMode="auto">
            <a:xfrm>
              <a:off x="902" y="1234"/>
              <a:ext cx="11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457200" indent="-457200" algn="l"/>
              <a:r>
                <a:rPr lang="en-US" sz="1200" b="1">
                  <a:solidFill>
                    <a:schemeClr val="hlink"/>
                  </a:solidFill>
                  <a:latin typeface="Arial" charset="0"/>
                </a:rPr>
                <a:t>9. MELLON SENDS</a:t>
              </a:r>
            </a:p>
            <a:p>
              <a:pPr marL="457200" indent="-457200" algn="l"/>
              <a:r>
                <a:rPr lang="en-US" sz="1200" b="1">
                  <a:solidFill>
                    <a:schemeClr val="hlink"/>
                  </a:solidFill>
                  <a:latin typeface="Arial" charset="0"/>
                </a:rPr>
                <a:t>CHECK BACK TO CMU</a:t>
              </a:r>
            </a:p>
          </p:txBody>
        </p:sp>
      </p:grpSp>
      <p:grpSp>
        <p:nvGrpSpPr>
          <p:cNvPr id="742446" name="Group 46"/>
          <p:cNvGrpSpPr>
            <a:grpSpLocks/>
          </p:cNvGrpSpPr>
          <p:nvPr/>
        </p:nvGrpSpPr>
        <p:grpSpPr bwMode="auto">
          <a:xfrm>
            <a:off x="2060575" y="4124325"/>
            <a:ext cx="1644650" cy="1387475"/>
            <a:chOff x="1302" y="2543"/>
            <a:chExt cx="1036" cy="874"/>
          </a:xfrm>
        </p:grpSpPr>
        <p:sp>
          <p:nvSpPr>
            <p:cNvPr id="742447" name="Rectangle 47"/>
            <p:cNvSpPr>
              <a:spLocks noChangeArrowheads="1"/>
            </p:cNvSpPr>
            <p:nvPr/>
          </p:nvSpPr>
          <p:spPr bwMode="auto">
            <a:xfrm>
              <a:off x="1302" y="2899"/>
              <a:ext cx="1036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l"/>
              <a:r>
                <a:rPr lang="en-US" sz="1200" b="1">
                  <a:solidFill>
                    <a:schemeClr val="hlink"/>
                  </a:solidFill>
                  <a:latin typeface="Arial" charset="0"/>
                </a:rPr>
                <a:t>6. CLEARING</a:t>
              </a:r>
              <a:br>
                <a:rPr lang="en-US" sz="1200" b="1">
                  <a:solidFill>
                    <a:schemeClr val="hlink"/>
                  </a:solidFill>
                  <a:latin typeface="Arial" charset="0"/>
                </a:rPr>
              </a:br>
              <a:r>
                <a:rPr lang="en-US" sz="1200" b="1">
                  <a:solidFill>
                    <a:schemeClr val="hlink"/>
                  </a:solidFill>
                  <a:latin typeface="Arial" charset="0"/>
                </a:rPr>
                <a:t>HOUSE SENDS  MELLON</a:t>
              </a:r>
              <a:br>
                <a:rPr lang="en-US" sz="1200" b="1">
                  <a:solidFill>
                    <a:schemeClr val="hlink"/>
                  </a:solidFill>
                  <a:latin typeface="Arial" charset="0"/>
                </a:rPr>
              </a:br>
              <a:r>
                <a:rPr lang="en-US" sz="1200" b="1">
                  <a:solidFill>
                    <a:schemeClr val="hlink"/>
                  </a:solidFill>
                  <a:latin typeface="Arial" charset="0"/>
                </a:rPr>
                <a:t>DEBIT INFO</a:t>
              </a:r>
            </a:p>
          </p:txBody>
        </p:sp>
        <p:sp>
          <p:nvSpPr>
            <p:cNvPr id="742448" name="Line 48"/>
            <p:cNvSpPr>
              <a:spLocks noChangeShapeType="1"/>
            </p:cNvSpPr>
            <p:nvPr/>
          </p:nvSpPr>
          <p:spPr bwMode="auto">
            <a:xfrm flipH="1" flipV="1">
              <a:off x="1672" y="2543"/>
              <a:ext cx="389" cy="389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742449" name="Rectangle 49"/>
          <p:cNvSpPr>
            <a:spLocks noChangeArrowheads="1"/>
          </p:cNvSpPr>
          <p:nvPr/>
        </p:nvSpPr>
        <p:spPr bwMode="auto">
          <a:xfrm>
            <a:off x="8153400" y="3984625"/>
            <a:ext cx="5254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  <a:latin typeface="Arial" charset="0"/>
              </a:rPr>
              <a:t>+100</a:t>
            </a:r>
          </a:p>
        </p:txBody>
      </p:sp>
      <p:sp>
        <p:nvSpPr>
          <p:cNvPr id="742450" name="Rectangle 50"/>
          <p:cNvSpPr>
            <a:spLocks noChangeArrowheads="1"/>
          </p:cNvSpPr>
          <p:nvPr/>
        </p:nvSpPr>
        <p:spPr bwMode="auto">
          <a:xfrm>
            <a:off x="5229225" y="5191125"/>
            <a:ext cx="5254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  <a:latin typeface="Arial" charset="0"/>
              </a:rPr>
              <a:t>+100</a:t>
            </a:r>
          </a:p>
        </p:txBody>
      </p:sp>
      <p:sp>
        <p:nvSpPr>
          <p:cNvPr id="742451" name="Rectangle 51"/>
          <p:cNvSpPr>
            <a:spLocks noChangeArrowheads="1"/>
          </p:cNvSpPr>
          <p:nvPr/>
        </p:nvSpPr>
        <p:spPr bwMode="auto">
          <a:xfrm>
            <a:off x="2120900" y="3467100"/>
            <a:ext cx="4873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  <a:latin typeface="Arial" charset="0"/>
              </a:rPr>
              <a:t>-100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42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2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42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42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42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2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2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7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42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42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42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42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2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2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2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2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2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2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2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2414" grpId="0" animBg="1"/>
      <p:bldP spid="742415" grpId="0" autoUpdateAnimBg="0"/>
      <p:bldP spid="742434" grpId="0" autoUpdateAnimBg="0"/>
      <p:bldP spid="742438" grpId="0" autoUpdateAnimBg="0"/>
      <p:bldP spid="742442" grpId="0" autoUpdateAnimBg="0"/>
      <p:bldP spid="742449" grpId="0" autoUpdateAnimBg="0"/>
      <p:bldP spid="742450" grpId="0" autoUpdateAnimBg="0"/>
      <p:bldP spid="742451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SEAMLESS SCAN-BASED TRADING                                 JUNE 13, 2016                                 COPYRIGHT © 2016 MICHAEL I. SHAMOS</a:t>
            </a:r>
            <a:endParaRPr lang="en-US"/>
          </a:p>
        </p:txBody>
      </p:sp>
      <p:sp>
        <p:nvSpPr>
          <p:cNvPr id="74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660400" y="58738"/>
            <a:ext cx="7983538" cy="809625"/>
          </a:xfrm>
        </p:spPr>
        <p:txBody>
          <a:bodyPr/>
          <a:lstStyle/>
          <a:p>
            <a:r>
              <a:rPr lang="en-US" dirty="0"/>
              <a:t>Settling Payment </a:t>
            </a:r>
            <a:r>
              <a:rPr lang="en-US" dirty="0" smtClean="0"/>
              <a:t>Orders</a:t>
            </a:r>
            <a:endParaRPr lang="en-US" dirty="0"/>
          </a:p>
        </p:txBody>
      </p:sp>
      <p:grpSp>
        <p:nvGrpSpPr>
          <p:cNvPr id="744451" name="Group 3"/>
          <p:cNvGrpSpPr>
            <a:grpSpLocks/>
          </p:cNvGrpSpPr>
          <p:nvPr/>
        </p:nvGrpSpPr>
        <p:grpSpPr bwMode="auto">
          <a:xfrm>
            <a:off x="3305175" y="3946525"/>
            <a:ext cx="2476500" cy="2031999"/>
            <a:chOff x="2082" y="2486"/>
            <a:chExt cx="1560" cy="1280"/>
          </a:xfrm>
        </p:grpSpPr>
        <p:grpSp>
          <p:nvGrpSpPr>
            <p:cNvPr id="744452" name="Group 4"/>
            <p:cNvGrpSpPr>
              <a:grpSpLocks/>
            </p:cNvGrpSpPr>
            <p:nvPr/>
          </p:nvGrpSpPr>
          <p:grpSpPr bwMode="auto">
            <a:xfrm>
              <a:off x="2082" y="2486"/>
              <a:ext cx="1550" cy="1280"/>
              <a:chOff x="2105" y="2174"/>
              <a:chExt cx="1550" cy="1280"/>
            </a:xfrm>
          </p:grpSpPr>
          <p:sp>
            <p:nvSpPr>
              <p:cNvPr id="744453" name="Text Box 5"/>
              <p:cNvSpPr txBox="1">
                <a:spLocks noChangeArrowheads="1"/>
              </p:cNvSpPr>
              <p:nvPr/>
            </p:nvSpPr>
            <p:spPr bwMode="auto">
              <a:xfrm>
                <a:off x="2111" y="2174"/>
                <a:ext cx="1536" cy="1280"/>
              </a:xfrm>
              <a:prstGeom prst="rect">
                <a:avLst/>
              </a:prstGeom>
              <a:solidFill>
                <a:srgbClr val="FFFF66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r>
                  <a:rPr lang="en-US" sz="1400" b="1" dirty="0" smtClean="0">
                    <a:latin typeface="Arial" charset="0"/>
                  </a:rPr>
                  <a:t>AUTOMATED</a:t>
                </a:r>
              </a:p>
              <a:p>
                <a:r>
                  <a:rPr lang="en-US" sz="1400" b="1" dirty="0" smtClean="0">
                    <a:latin typeface="Arial" charset="0"/>
                  </a:rPr>
                  <a:t>CLEARING </a:t>
                </a:r>
                <a:r>
                  <a:rPr lang="en-US" sz="1400" b="1" dirty="0">
                    <a:latin typeface="Arial" charset="0"/>
                  </a:rPr>
                  <a:t>HOUSE</a:t>
                </a:r>
              </a:p>
              <a:p>
                <a:endParaRPr lang="en-US" sz="1400" b="1" dirty="0">
                  <a:latin typeface="Arial" charset="0"/>
                </a:endParaRPr>
              </a:p>
              <a:p>
                <a:pPr algn="l">
                  <a:lnSpc>
                    <a:spcPct val="120000"/>
                  </a:lnSpc>
                </a:pPr>
                <a:r>
                  <a:rPr lang="en-US" sz="1400" b="1" dirty="0">
                    <a:latin typeface="Arial" charset="0"/>
                  </a:rPr>
                  <a:t>MELLON</a:t>
                </a:r>
              </a:p>
              <a:p>
                <a:pPr algn="l">
                  <a:lnSpc>
                    <a:spcPct val="120000"/>
                  </a:lnSpc>
                </a:pPr>
                <a:r>
                  <a:rPr lang="en-US" sz="1400" b="1" dirty="0">
                    <a:latin typeface="Arial" charset="0"/>
                  </a:rPr>
                  <a:t>BANK A</a:t>
                </a:r>
              </a:p>
              <a:p>
                <a:pPr algn="l">
                  <a:lnSpc>
                    <a:spcPct val="120000"/>
                  </a:lnSpc>
                </a:pPr>
                <a:r>
                  <a:rPr lang="en-US" sz="1400" b="1" dirty="0">
                    <a:latin typeface="Arial" charset="0"/>
                  </a:rPr>
                  <a:t>. . .</a:t>
                </a:r>
              </a:p>
              <a:p>
                <a:pPr algn="l">
                  <a:lnSpc>
                    <a:spcPct val="120000"/>
                  </a:lnSpc>
                </a:pPr>
                <a:r>
                  <a:rPr lang="en-US" sz="1400" b="1" dirty="0">
                    <a:latin typeface="Arial" charset="0"/>
                  </a:rPr>
                  <a:t>BANK Z</a:t>
                </a:r>
              </a:p>
              <a:p>
                <a:pPr algn="l">
                  <a:lnSpc>
                    <a:spcPct val="120000"/>
                  </a:lnSpc>
                </a:pPr>
                <a:r>
                  <a:rPr lang="en-US" sz="1400" b="1" dirty="0">
                    <a:latin typeface="Arial" charset="0"/>
                  </a:rPr>
                  <a:t>CITIBANK</a:t>
                </a:r>
              </a:p>
            </p:txBody>
          </p:sp>
          <p:sp>
            <p:nvSpPr>
              <p:cNvPr id="744454" name="Line 6"/>
              <p:cNvSpPr>
                <a:spLocks noChangeShapeType="1"/>
              </p:cNvSpPr>
              <p:nvPr/>
            </p:nvSpPr>
            <p:spPr bwMode="auto">
              <a:xfrm>
                <a:off x="2110" y="2955"/>
                <a:ext cx="15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44455" name="Line 7"/>
              <p:cNvSpPr>
                <a:spLocks noChangeShapeType="1"/>
              </p:cNvSpPr>
              <p:nvPr/>
            </p:nvSpPr>
            <p:spPr bwMode="auto">
              <a:xfrm>
                <a:off x="2119" y="2779"/>
                <a:ext cx="15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44456" name="Line 8"/>
              <p:cNvSpPr>
                <a:spLocks noChangeShapeType="1"/>
              </p:cNvSpPr>
              <p:nvPr/>
            </p:nvSpPr>
            <p:spPr bwMode="auto">
              <a:xfrm>
                <a:off x="2105" y="2587"/>
                <a:ext cx="15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44457" name="Line 9"/>
              <p:cNvSpPr>
                <a:spLocks noChangeShapeType="1"/>
              </p:cNvSpPr>
              <p:nvPr/>
            </p:nvSpPr>
            <p:spPr bwMode="auto">
              <a:xfrm>
                <a:off x="2105" y="3112"/>
                <a:ext cx="15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44458" name="Line 10"/>
              <p:cNvSpPr>
                <a:spLocks noChangeShapeType="1"/>
              </p:cNvSpPr>
              <p:nvPr/>
            </p:nvSpPr>
            <p:spPr bwMode="auto">
              <a:xfrm>
                <a:off x="2108" y="3277"/>
                <a:ext cx="15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744459" name="Text Box 11"/>
            <p:cNvSpPr txBox="1">
              <a:spLocks noChangeArrowheads="1"/>
            </p:cNvSpPr>
            <p:nvPr/>
          </p:nvSpPr>
          <p:spPr bwMode="auto">
            <a:xfrm>
              <a:off x="2987" y="2910"/>
              <a:ext cx="65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r>
                <a:rPr lang="en-US" sz="1200" b="1">
                  <a:solidFill>
                    <a:schemeClr val="accent2"/>
                  </a:solidFill>
                  <a:latin typeface="Arial" charset="0"/>
                </a:rPr>
                <a:t>+34,299,321</a:t>
              </a:r>
              <a:endParaRPr lang="en-US" sz="1000" b="1">
                <a:latin typeface="Arial" charset="0"/>
              </a:endParaRPr>
            </a:p>
          </p:txBody>
        </p:sp>
        <p:sp>
          <p:nvSpPr>
            <p:cNvPr id="744460" name="Rectangle 12"/>
            <p:cNvSpPr>
              <a:spLocks noChangeArrowheads="1"/>
            </p:cNvSpPr>
            <p:nvPr/>
          </p:nvSpPr>
          <p:spPr bwMode="auto">
            <a:xfrm>
              <a:off x="2963" y="3581"/>
              <a:ext cx="67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r>
                <a:rPr lang="en-US" sz="1200" b="1">
                  <a:solidFill>
                    <a:schemeClr val="accent2"/>
                  </a:solidFill>
                  <a:latin typeface="Arial" charset="0"/>
                </a:rPr>
                <a:t>-107,071,775</a:t>
              </a:r>
            </a:p>
          </p:txBody>
        </p:sp>
      </p:grpSp>
      <p:grpSp>
        <p:nvGrpSpPr>
          <p:cNvPr id="744461" name="Group 13"/>
          <p:cNvGrpSpPr>
            <a:grpSpLocks/>
          </p:cNvGrpSpPr>
          <p:nvPr/>
        </p:nvGrpSpPr>
        <p:grpSpPr bwMode="auto">
          <a:xfrm>
            <a:off x="349250" y="2978150"/>
            <a:ext cx="2112963" cy="2027238"/>
            <a:chOff x="336" y="1587"/>
            <a:chExt cx="1331" cy="1277"/>
          </a:xfrm>
        </p:grpSpPr>
        <p:grpSp>
          <p:nvGrpSpPr>
            <p:cNvPr id="744462" name="Group 14"/>
            <p:cNvGrpSpPr>
              <a:grpSpLocks/>
            </p:cNvGrpSpPr>
            <p:nvPr/>
          </p:nvGrpSpPr>
          <p:grpSpPr bwMode="auto">
            <a:xfrm>
              <a:off x="336" y="1587"/>
              <a:ext cx="1303" cy="1277"/>
              <a:chOff x="336" y="1587"/>
              <a:chExt cx="1303" cy="1277"/>
            </a:xfrm>
          </p:grpSpPr>
          <p:sp>
            <p:nvSpPr>
              <p:cNvPr id="744463" name="Text Box 15"/>
              <p:cNvSpPr txBox="1">
                <a:spLocks noChangeArrowheads="1"/>
              </p:cNvSpPr>
              <p:nvPr/>
            </p:nvSpPr>
            <p:spPr bwMode="auto">
              <a:xfrm>
                <a:off x="342" y="1587"/>
                <a:ext cx="1294" cy="1277"/>
              </a:xfrm>
              <a:prstGeom prst="rect">
                <a:avLst/>
              </a:prstGeom>
              <a:solidFill>
                <a:srgbClr val="CCEC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r>
                  <a:rPr lang="en-US" sz="1400" b="1">
                    <a:latin typeface="Arial" charset="0"/>
                  </a:rPr>
                  <a:t>MELLON BANK</a:t>
                </a:r>
              </a:p>
              <a:p>
                <a:endParaRPr lang="en-US" sz="1400" b="1">
                  <a:latin typeface="Arial" charset="0"/>
                </a:endParaRPr>
              </a:p>
              <a:p>
                <a:endParaRPr lang="en-US" sz="1400" b="1">
                  <a:latin typeface="Arial" charset="0"/>
                </a:endParaRPr>
              </a:p>
              <a:p>
                <a:pPr algn="l">
                  <a:lnSpc>
                    <a:spcPct val="120000"/>
                  </a:lnSpc>
                </a:pPr>
                <a:r>
                  <a:rPr lang="en-US" sz="1400" b="1">
                    <a:latin typeface="Arial" charset="0"/>
                  </a:rPr>
                  <a:t>CUSTOMER A</a:t>
                </a:r>
              </a:p>
              <a:p>
                <a:pPr algn="l">
                  <a:lnSpc>
                    <a:spcPct val="120000"/>
                  </a:lnSpc>
                </a:pPr>
                <a:r>
                  <a:rPr lang="en-US" sz="1400" b="1">
                    <a:latin typeface="Arial" charset="0"/>
                  </a:rPr>
                  <a:t>CUSTOMER CMU</a:t>
                </a:r>
              </a:p>
              <a:p>
                <a:pPr algn="l">
                  <a:lnSpc>
                    <a:spcPct val="120000"/>
                  </a:lnSpc>
                </a:pPr>
                <a:r>
                  <a:rPr lang="en-US" sz="1400" b="1">
                    <a:latin typeface="Arial" charset="0"/>
                  </a:rPr>
                  <a:t>. . .</a:t>
                </a:r>
              </a:p>
              <a:p>
                <a:pPr algn="l">
                  <a:lnSpc>
                    <a:spcPct val="120000"/>
                  </a:lnSpc>
                </a:pPr>
                <a:r>
                  <a:rPr lang="en-US" sz="1400" b="1">
                    <a:latin typeface="Arial" charset="0"/>
                  </a:rPr>
                  <a:t>CUSTOMER Y</a:t>
                </a:r>
              </a:p>
              <a:p>
                <a:pPr algn="l">
                  <a:lnSpc>
                    <a:spcPct val="120000"/>
                  </a:lnSpc>
                </a:pPr>
                <a:r>
                  <a:rPr lang="en-US" sz="1400" b="1">
                    <a:latin typeface="Arial" charset="0"/>
                  </a:rPr>
                  <a:t>CUSTOMER Z</a:t>
                </a:r>
              </a:p>
            </p:txBody>
          </p:sp>
          <p:sp>
            <p:nvSpPr>
              <p:cNvPr id="744464" name="Line 16"/>
              <p:cNvSpPr>
                <a:spLocks noChangeShapeType="1"/>
              </p:cNvSpPr>
              <p:nvPr/>
            </p:nvSpPr>
            <p:spPr bwMode="auto">
              <a:xfrm>
                <a:off x="341" y="2367"/>
                <a:ext cx="128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44465" name="Line 17"/>
              <p:cNvSpPr>
                <a:spLocks noChangeShapeType="1"/>
              </p:cNvSpPr>
              <p:nvPr/>
            </p:nvSpPr>
            <p:spPr bwMode="auto">
              <a:xfrm>
                <a:off x="350" y="2191"/>
                <a:ext cx="127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44466" name="Line 18"/>
              <p:cNvSpPr>
                <a:spLocks noChangeShapeType="1"/>
              </p:cNvSpPr>
              <p:nvPr/>
            </p:nvSpPr>
            <p:spPr bwMode="auto">
              <a:xfrm>
                <a:off x="336" y="1999"/>
                <a:ext cx="130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44467" name="Line 19"/>
              <p:cNvSpPr>
                <a:spLocks noChangeShapeType="1"/>
              </p:cNvSpPr>
              <p:nvPr/>
            </p:nvSpPr>
            <p:spPr bwMode="auto">
              <a:xfrm>
                <a:off x="336" y="2524"/>
                <a:ext cx="129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44468" name="Line 20"/>
              <p:cNvSpPr>
                <a:spLocks noChangeShapeType="1"/>
              </p:cNvSpPr>
              <p:nvPr/>
            </p:nvSpPr>
            <p:spPr bwMode="auto">
              <a:xfrm>
                <a:off x="339" y="2689"/>
                <a:ext cx="129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744469" name="Rectangle 21"/>
            <p:cNvSpPr>
              <a:spLocks noChangeArrowheads="1"/>
            </p:cNvSpPr>
            <p:nvPr/>
          </p:nvSpPr>
          <p:spPr bwMode="auto">
            <a:xfrm>
              <a:off x="1283" y="2184"/>
              <a:ext cx="38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r>
                <a:rPr lang="en-US" sz="1200" b="1">
                  <a:solidFill>
                    <a:schemeClr val="accent2"/>
                  </a:solidFill>
                  <a:latin typeface="Arial" charset="0"/>
                </a:rPr>
                <a:t>+3167</a:t>
              </a:r>
            </a:p>
          </p:txBody>
        </p:sp>
        <p:sp>
          <p:nvSpPr>
            <p:cNvPr id="744470" name="Rectangle 22"/>
            <p:cNvSpPr>
              <a:spLocks noChangeArrowheads="1"/>
            </p:cNvSpPr>
            <p:nvPr/>
          </p:nvSpPr>
          <p:spPr bwMode="auto">
            <a:xfrm>
              <a:off x="1250" y="2007"/>
              <a:ext cx="41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r>
                <a:rPr lang="en-US" sz="1200" b="1" dirty="0">
                  <a:solidFill>
                    <a:schemeClr val="accent2"/>
                  </a:solidFill>
                  <a:latin typeface="Arial" charset="0"/>
                </a:rPr>
                <a:t>-15085</a:t>
              </a:r>
            </a:p>
          </p:txBody>
        </p:sp>
        <p:sp>
          <p:nvSpPr>
            <p:cNvPr id="744471" name="Rectangle 23"/>
            <p:cNvSpPr>
              <a:spLocks noChangeArrowheads="1"/>
            </p:cNvSpPr>
            <p:nvPr/>
          </p:nvSpPr>
          <p:spPr bwMode="auto">
            <a:xfrm>
              <a:off x="1162" y="2515"/>
              <a:ext cx="49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r>
                <a:rPr lang="en-US" sz="1200" b="1">
                  <a:solidFill>
                    <a:schemeClr val="accent2"/>
                  </a:solidFill>
                  <a:latin typeface="Arial" charset="0"/>
                </a:rPr>
                <a:t>+728103</a:t>
              </a:r>
            </a:p>
          </p:txBody>
        </p:sp>
        <p:sp>
          <p:nvSpPr>
            <p:cNvPr id="744472" name="Rectangle 24"/>
            <p:cNvSpPr>
              <a:spLocks noChangeArrowheads="1"/>
            </p:cNvSpPr>
            <p:nvPr/>
          </p:nvSpPr>
          <p:spPr bwMode="auto">
            <a:xfrm>
              <a:off x="1219" y="2679"/>
              <a:ext cx="43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r>
                <a:rPr lang="en-US" sz="1200" b="1">
                  <a:solidFill>
                    <a:schemeClr val="accent2"/>
                  </a:solidFill>
                  <a:latin typeface="Arial" charset="0"/>
                </a:rPr>
                <a:t>+35529</a:t>
              </a:r>
            </a:p>
          </p:txBody>
        </p:sp>
      </p:grpSp>
      <p:grpSp>
        <p:nvGrpSpPr>
          <p:cNvPr id="744473" name="Group 25"/>
          <p:cNvGrpSpPr>
            <a:grpSpLocks/>
          </p:cNvGrpSpPr>
          <p:nvPr/>
        </p:nvGrpSpPr>
        <p:grpSpPr bwMode="auto">
          <a:xfrm>
            <a:off x="6756400" y="2971800"/>
            <a:ext cx="2082800" cy="2027238"/>
            <a:chOff x="4163" y="1567"/>
            <a:chExt cx="1312" cy="1301"/>
          </a:xfrm>
        </p:grpSpPr>
        <p:grpSp>
          <p:nvGrpSpPr>
            <p:cNvPr id="744474" name="Group 26"/>
            <p:cNvGrpSpPr>
              <a:grpSpLocks/>
            </p:cNvGrpSpPr>
            <p:nvPr/>
          </p:nvGrpSpPr>
          <p:grpSpPr bwMode="auto">
            <a:xfrm>
              <a:off x="4163" y="1567"/>
              <a:ext cx="1303" cy="1301"/>
              <a:chOff x="4163" y="1567"/>
              <a:chExt cx="1303" cy="1301"/>
            </a:xfrm>
          </p:grpSpPr>
          <p:sp>
            <p:nvSpPr>
              <p:cNvPr id="744475" name="Text Box 27"/>
              <p:cNvSpPr txBox="1">
                <a:spLocks noChangeArrowheads="1"/>
              </p:cNvSpPr>
              <p:nvPr/>
            </p:nvSpPr>
            <p:spPr bwMode="auto">
              <a:xfrm>
                <a:off x="4169" y="1567"/>
                <a:ext cx="1294" cy="1301"/>
              </a:xfrm>
              <a:prstGeom prst="rect">
                <a:avLst/>
              </a:prstGeom>
              <a:solidFill>
                <a:srgbClr val="99FFCC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r>
                  <a:rPr lang="en-US" sz="1400" b="1">
                    <a:latin typeface="Arial" charset="0"/>
                  </a:rPr>
                  <a:t>CITIBANK</a:t>
                </a:r>
              </a:p>
              <a:p>
                <a:endParaRPr lang="en-US" sz="1400" b="1">
                  <a:latin typeface="Arial" charset="0"/>
                </a:endParaRPr>
              </a:p>
              <a:p>
                <a:endParaRPr lang="en-US" sz="1400" b="1">
                  <a:latin typeface="Arial" charset="0"/>
                </a:endParaRPr>
              </a:p>
              <a:p>
                <a:pPr algn="l">
                  <a:lnSpc>
                    <a:spcPct val="120000"/>
                  </a:lnSpc>
                </a:pPr>
                <a:r>
                  <a:rPr lang="en-US" sz="1400" b="1">
                    <a:latin typeface="Arial" charset="0"/>
                  </a:rPr>
                  <a:t>CUSTOMER A</a:t>
                </a:r>
              </a:p>
              <a:p>
                <a:pPr algn="l">
                  <a:lnSpc>
                    <a:spcPct val="120000"/>
                  </a:lnSpc>
                </a:pPr>
                <a:r>
                  <a:rPr lang="en-US" sz="1400" b="1">
                    <a:latin typeface="Arial" charset="0"/>
                  </a:rPr>
                  <a:t>CUSTOMER B</a:t>
                </a:r>
              </a:p>
              <a:p>
                <a:pPr algn="l">
                  <a:lnSpc>
                    <a:spcPct val="120000"/>
                  </a:lnSpc>
                </a:pPr>
                <a:r>
                  <a:rPr lang="en-US" sz="1400" b="1">
                    <a:latin typeface="Arial" charset="0"/>
                  </a:rPr>
                  <a:t>. . .</a:t>
                </a:r>
              </a:p>
              <a:p>
                <a:pPr algn="l">
                  <a:lnSpc>
                    <a:spcPct val="120000"/>
                  </a:lnSpc>
                </a:pPr>
                <a:r>
                  <a:rPr lang="en-US" sz="1400" b="1">
                    <a:latin typeface="Arial" charset="0"/>
                  </a:rPr>
                  <a:t>SHAMOS</a:t>
                </a:r>
              </a:p>
              <a:p>
                <a:pPr algn="l">
                  <a:lnSpc>
                    <a:spcPct val="120000"/>
                  </a:lnSpc>
                </a:pPr>
                <a:r>
                  <a:rPr lang="en-US" sz="1400" b="1">
                    <a:latin typeface="Arial" charset="0"/>
                  </a:rPr>
                  <a:t>CUSTOMER Z</a:t>
                </a:r>
              </a:p>
            </p:txBody>
          </p:sp>
          <p:sp>
            <p:nvSpPr>
              <p:cNvPr id="744476" name="Line 28"/>
              <p:cNvSpPr>
                <a:spLocks noChangeShapeType="1"/>
              </p:cNvSpPr>
              <p:nvPr/>
            </p:nvSpPr>
            <p:spPr bwMode="auto">
              <a:xfrm>
                <a:off x="4168" y="2359"/>
                <a:ext cx="128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44477" name="Line 29"/>
              <p:cNvSpPr>
                <a:spLocks noChangeShapeType="1"/>
              </p:cNvSpPr>
              <p:nvPr/>
            </p:nvSpPr>
            <p:spPr bwMode="auto">
              <a:xfrm flipV="1">
                <a:off x="4177" y="2190"/>
                <a:ext cx="1279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44478" name="Line 30"/>
              <p:cNvSpPr>
                <a:spLocks noChangeShapeType="1"/>
              </p:cNvSpPr>
              <p:nvPr/>
            </p:nvSpPr>
            <p:spPr bwMode="auto">
              <a:xfrm>
                <a:off x="4163" y="1991"/>
                <a:ext cx="130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44479" name="Line 31"/>
              <p:cNvSpPr>
                <a:spLocks noChangeShapeType="1"/>
              </p:cNvSpPr>
              <p:nvPr/>
            </p:nvSpPr>
            <p:spPr bwMode="auto">
              <a:xfrm>
                <a:off x="4163" y="2516"/>
                <a:ext cx="129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44480" name="Line 32"/>
              <p:cNvSpPr>
                <a:spLocks noChangeShapeType="1"/>
              </p:cNvSpPr>
              <p:nvPr/>
            </p:nvSpPr>
            <p:spPr bwMode="auto">
              <a:xfrm>
                <a:off x="4166" y="2681"/>
                <a:ext cx="129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744481" name="Rectangle 33"/>
            <p:cNvSpPr>
              <a:spLocks noChangeArrowheads="1"/>
            </p:cNvSpPr>
            <p:nvPr/>
          </p:nvSpPr>
          <p:spPr bwMode="auto">
            <a:xfrm>
              <a:off x="5136" y="2508"/>
              <a:ext cx="331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r>
                <a:rPr lang="en-US" sz="1200" b="1">
                  <a:solidFill>
                    <a:schemeClr val="accent2"/>
                  </a:solidFill>
                  <a:latin typeface="Arial" charset="0"/>
                </a:rPr>
                <a:t>+100</a:t>
              </a:r>
            </a:p>
          </p:txBody>
        </p:sp>
        <p:sp>
          <p:nvSpPr>
            <p:cNvPr id="744482" name="Rectangle 34"/>
            <p:cNvSpPr>
              <a:spLocks noChangeArrowheads="1"/>
            </p:cNvSpPr>
            <p:nvPr/>
          </p:nvSpPr>
          <p:spPr bwMode="auto">
            <a:xfrm>
              <a:off x="5091" y="1998"/>
              <a:ext cx="384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r>
                <a:rPr lang="en-US" sz="1200" b="1">
                  <a:solidFill>
                    <a:schemeClr val="accent2"/>
                  </a:solidFill>
                  <a:latin typeface="Arial" charset="0"/>
                </a:rPr>
                <a:t>+2786</a:t>
              </a:r>
            </a:p>
          </p:txBody>
        </p:sp>
        <p:sp>
          <p:nvSpPr>
            <p:cNvPr id="744483" name="Rectangle 35"/>
            <p:cNvSpPr>
              <a:spLocks noChangeArrowheads="1"/>
            </p:cNvSpPr>
            <p:nvPr/>
          </p:nvSpPr>
          <p:spPr bwMode="auto">
            <a:xfrm>
              <a:off x="5006" y="2176"/>
              <a:ext cx="466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r>
                <a:rPr lang="en-US" sz="1200" b="1">
                  <a:solidFill>
                    <a:schemeClr val="accent2"/>
                  </a:solidFill>
                  <a:latin typeface="Arial" charset="0"/>
                </a:rPr>
                <a:t>-988713</a:t>
              </a:r>
            </a:p>
          </p:txBody>
        </p:sp>
        <p:sp>
          <p:nvSpPr>
            <p:cNvPr id="744484" name="Rectangle 36"/>
            <p:cNvSpPr>
              <a:spLocks noChangeArrowheads="1"/>
            </p:cNvSpPr>
            <p:nvPr/>
          </p:nvSpPr>
          <p:spPr bwMode="auto">
            <a:xfrm>
              <a:off x="5046" y="2676"/>
              <a:ext cx="413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r>
                <a:rPr lang="en-US" sz="1200" b="1">
                  <a:solidFill>
                    <a:schemeClr val="accent2"/>
                  </a:solidFill>
                  <a:latin typeface="Arial" charset="0"/>
                </a:rPr>
                <a:t>-31872</a:t>
              </a:r>
            </a:p>
          </p:txBody>
        </p:sp>
      </p:grpSp>
      <p:grpSp>
        <p:nvGrpSpPr>
          <p:cNvPr id="744485" name="Group 37"/>
          <p:cNvGrpSpPr>
            <a:grpSpLocks/>
          </p:cNvGrpSpPr>
          <p:nvPr/>
        </p:nvGrpSpPr>
        <p:grpSpPr bwMode="auto">
          <a:xfrm>
            <a:off x="3271838" y="1041400"/>
            <a:ext cx="2466975" cy="2538413"/>
            <a:chOff x="2061" y="500"/>
            <a:chExt cx="1554" cy="1599"/>
          </a:xfrm>
        </p:grpSpPr>
        <p:sp>
          <p:nvSpPr>
            <p:cNvPr id="744486" name="Text Box 38"/>
            <p:cNvSpPr txBox="1">
              <a:spLocks noChangeArrowheads="1"/>
            </p:cNvSpPr>
            <p:nvPr/>
          </p:nvSpPr>
          <p:spPr bwMode="auto">
            <a:xfrm>
              <a:off x="2067" y="500"/>
              <a:ext cx="1536" cy="1599"/>
            </a:xfrm>
            <a:prstGeom prst="rect">
              <a:avLst/>
            </a:prstGeom>
            <a:solidFill>
              <a:srgbClr val="FFE5E8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r>
                <a:rPr lang="en-US" sz="1400" b="1">
                  <a:latin typeface="Arial" charset="0"/>
                </a:rPr>
                <a:t>REAL-TIME GROSS</a:t>
              </a:r>
            </a:p>
            <a:p>
              <a:r>
                <a:rPr lang="en-US" sz="1400" b="1">
                  <a:latin typeface="Arial" charset="0"/>
                </a:rPr>
                <a:t>SETTLEMENT SYSTEM</a:t>
              </a:r>
            </a:p>
            <a:p>
              <a:r>
                <a:rPr lang="en-US" sz="1400" b="1">
                  <a:latin typeface="Arial" charset="0"/>
                </a:rPr>
                <a:t>(FEDWIRE)</a:t>
              </a:r>
            </a:p>
            <a:p>
              <a:pPr algn="l">
                <a:lnSpc>
                  <a:spcPct val="120000"/>
                </a:lnSpc>
              </a:pPr>
              <a:r>
                <a:rPr lang="en-US" sz="1400" b="1">
                  <a:latin typeface="Arial" charset="0"/>
                </a:rPr>
                <a:t>MELLON</a:t>
              </a:r>
            </a:p>
            <a:p>
              <a:pPr algn="l">
                <a:lnSpc>
                  <a:spcPct val="120000"/>
                </a:lnSpc>
              </a:pPr>
              <a:r>
                <a:rPr lang="en-US" sz="1400" b="1">
                  <a:latin typeface="Arial" charset="0"/>
                </a:rPr>
                <a:t>BANK A</a:t>
              </a:r>
            </a:p>
            <a:p>
              <a:pPr algn="l">
                <a:lnSpc>
                  <a:spcPct val="120000"/>
                </a:lnSpc>
              </a:pPr>
              <a:r>
                <a:rPr lang="en-US" sz="1400" b="1">
                  <a:latin typeface="Arial" charset="0"/>
                </a:rPr>
                <a:t>. . .</a:t>
              </a:r>
            </a:p>
            <a:p>
              <a:pPr algn="l">
                <a:lnSpc>
                  <a:spcPct val="120000"/>
                </a:lnSpc>
              </a:pPr>
              <a:r>
                <a:rPr lang="en-US" sz="1400" b="1">
                  <a:latin typeface="Arial" charset="0"/>
                </a:rPr>
                <a:t>BANK Z</a:t>
              </a:r>
            </a:p>
            <a:p>
              <a:pPr algn="l">
                <a:lnSpc>
                  <a:spcPct val="120000"/>
                </a:lnSpc>
              </a:pPr>
              <a:r>
                <a:rPr lang="en-US" sz="1400" b="1">
                  <a:latin typeface="Arial" charset="0"/>
                </a:rPr>
                <a:t>CITIBANK</a:t>
              </a:r>
            </a:p>
            <a:p>
              <a:pPr algn="l">
                <a:lnSpc>
                  <a:spcPct val="120000"/>
                </a:lnSpc>
              </a:pPr>
              <a:r>
                <a:rPr lang="en-US" sz="1400" b="1">
                  <a:latin typeface="Arial" charset="0"/>
                </a:rPr>
                <a:t>CLEARING</a:t>
              </a:r>
            </a:p>
            <a:p>
              <a:pPr algn="l">
                <a:lnSpc>
                  <a:spcPct val="120000"/>
                </a:lnSpc>
              </a:pPr>
              <a:r>
                <a:rPr lang="en-US" sz="1400" b="1">
                  <a:latin typeface="Arial" charset="0"/>
                </a:rPr>
                <a:t>HOUSE</a:t>
              </a:r>
            </a:p>
          </p:txBody>
        </p:sp>
        <p:sp>
          <p:nvSpPr>
            <p:cNvPr id="744487" name="Line 39"/>
            <p:cNvSpPr>
              <a:spLocks noChangeShapeType="1"/>
            </p:cNvSpPr>
            <p:nvPr/>
          </p:nvSpPr>
          <p:spPr bwMode="auto">
            <a:xfrm>
              <a:off x="2066" y="1440"/>
              <a:ext cx="15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744488" name="Line 40"/>
            <p:cNvSpPr>
              <a:spLocks noChangeShapeType="1"/>
            </p:cNvSpPr>
            <p:nvPr/>
          </p:nvSpPr>
          <p:spPr bwMode="auto">
            <a:xfrm>
              <a:off x="2075" y="1264"/>
              <a:ext cx="15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744489" name="Line 41"/>
            <p:cNvSpPr>
              <a:spLocks noChangeShapeType="1"/>
            </p:cNvSpPr>
            <p:nvPr/>
          </p:nvSpPr>
          <p:spPr bwMode="auto">
            <a:xfrm>
              <a:off x="2061" y="1096"/>
              <a:ext cx="15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744490" name="Line 42"/>
            <p:cNvSpPr>
              <a:spLocks noChangeShapeType="1"/>
            </p:cNvSpPr>
            <p:nvPr/>
          </p:nvSpPr>
          <p:spPr bwMode="auto">
            <a:xfrm>
              <a:off x="2061" y="1597"/>
              <a:ext cx="15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744491" name="Line 43"/>
            <p:cNvSpPr>
              <a:spLocks noChangeShapeType="1"/>
            </p:cNvSpPr>
            <p:nvPr/>
          </p:nvSpPr>
          <p:spPr bwMode="auto">
            <a:xfrm>
              <a:off x="2064" y="1762"/>
              <a:ext cx="15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744492" name="Line 44"/>
            <p:cNvSpPr>
              <a:spLocks noChangeShapeType="1"/>
            </p:cNvSpPr>
            <p:nvPr/>
          </p:nvSpPr>
          <p:spPr bwMode="auto">
            <a:xfrm>
              <a:off x="2079" y="943"/>
              <a:ext cx="15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744493" name="Text Box 45"/>
          <p:cNvSpPr txBox="1">
            <a:spLocks noChangeArrowheads="1"/>
          </p:cNvSpPr>
          <p:nvPr/>
        </p:nvSpPr>
        <p:spPr bwMode="auto">
          <a:xfrm>
            <a:off x="647700" y="974725"/>
            <a:ext cx="24479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1">
                <a:solidFill>
                  <a:schemeClr val="hlink"/>
                </a:solidFill>
                <a:latin typeface="Arial" charset="0"/>
              </a:rPr>
              <a:t>1.  AT END OF DAY, EACH</a:t>
            </a:r>
          </a:p>
          <a:p>
            <a:r>
              <a:rPr lang="en-US" sz="1200" b="1">
                <a:solidFill>
                  <a:schemeClr val="hlink"/>
                </a:solidFill>
                <a:latin typeface="Arial" charset="0"/>
              </a:rPr>
              <a:t>     BANK HAS A NET POSITIVE</a:t>
            </a:r>
          </a:p>
          <a:p>
            <a:r>
              <a:rPr lang="en-US" sz="1200" b="1">
                <a:solidFill>
                  <a:schemeClr val="hlink"/>
                </a:solidFill>
                <a:latin typeface="Arial" charset="0"/>
              </a:rPr>
              <a:t>     OR NEGATIVE CLEARING</a:t>
            </a:r>
          </a:p>
          <a:p>
            <a:r>
              <a:rPr lang="en-US" sz="1200" b="1">
                <a:solidFill>
                  <a:schemeClr val="hlink"/>
                </a:solidFill>
                <a:latin typeface="Arial" charset="0"/>
              </a:rPr>
              <a:t>     HOUSE BALANCE</a:t>
            </a:r>
          </a:p>
        </p:txBody>
      </p:sp>
      <p:sp>
        <p:nvSpPr>
          <p:cNvPr id="744494" name="Text Box 46"/>
          <p:cNvSpPr txBox="1">
            <a:spLocks noChangeArrowheads="1"/>
          </p:cNvSpPr>
          <p:nvPr/>
        </p:nvSpPr>
        <p:spPr bwMode="auto">
          <a:xfrm>
            <a:off x="5683250" y="981075"/>
            <a:ext cx="2420938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143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862263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3433763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89096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434816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80536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5262563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2"/>
            <a:r>
              <a:rPr lang="en-US" sz="1200" b="1">
                <a:solidFill>
                  <a:schemeClr val="hlink"/>
                </a:solidFill>
                <a:latin typeface="Arial" charset="0"/>
              </a:rPr>
              <a:t>2.  BANKS WITH NEGATIVE</a:t>
            </a:r>
          </a:p>
          <a:p>
            <a:r>
              <a:rPr lang="en-US" sz="1200" b="1">
                <a:solidFill>
                  <a:schemeClr val="hlink"/>
                </a:solidFill>
                <a:latin typeface="Arial" charset="0"/>
              </a:rPr>
              <a:t>          BALANCES MUST PAY;</a:t>
            </a:r>
          </a:p>
          <a:p>
            <a:r>
              <a:rPr lang="en-US" sz="1200" b="1">
                <a:solidFill>
                  <a:schemeClr val="hlink"/>
                </a:solidFill>
                <a:latin typeface="Arial" charset="0"/>
              </a:rPr>
              <a:t>          THOSE WITH POSITIVE</a:t>
            </a:r>
          </a:p>
          <a:p>
            <a:r>
              <a:rPr lang="en-US" sz="1200" b="1">
                <a:solidFill>
                  <a:schemeClr val="hlink"/>
                </a:solidFill>
                <a:latin typeface="Arial" charset="0"/>
              </a:rPr>
              <a:t>          BALANCES RECEIVE</a:t>
            </a:r>
          </a:p>
          <a:p>
            <a:r>
              <a:rPr lang="en-US" sz="1200" b="1">
                <a:solidFill>
                  <a:schemeClr val="hlink"/>
                </a:solidFill>
                <a:latin typeface="Arial" charset="0"/>
              </a:rPr>
              <a:t>          MONEY</a:t>
            </a:r>
          </a:p>
        </p:txBody>
      </p:sp>
      <p:sp>
        <p:nvSpPr>
          <p:cNvPr id="744495" name="Rectangle 47"/>
          <p:cNvSpPr>
            <a:spLocks noChangeArrowheads="1"/>
          </p:cNvSpPr>
          <p:nvPr/>
        </p:nvSpPr>
        <p:spPr bwMode="auto">
          <a:xfrm>
            <a:off x="4614863" y="3155950"/>
            <a:ext cx="11160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/>
            <a:r>
              <a:rPr lang="en-US" sz="1200" b="1">
                <a:solidFill>
                  <a:schemeClr val="accent2"/>
                </a:solidFill>
                <a:latin typeface="Arial" charset="0"/>
              </a:rPr>
              <a:t>+107,071,775</a:t>
            </a:r>
          </a:p>
        </p:txBody>
      </p:sp>
      <p:sp>
        <p:nvSpPr>
          <p:cNvPr id="744496" name="Rectangle 48"/>
          <p:cNvSpPr>
            <a:spLocks noChangeArrowheads="1"/>
          </p:cNvSpPr>
          <p:nvPr/>
        </p:nvSpPr>
        <p:spPr bwMode="auto">
          <a:xfrm>
            <a:off x="4651375" y="2786063"/>
            <a:ext cx="10779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/>
            <a:r>
              <a:rPr lang="en-US" sz="1200" b="1">
                <a:solidFill>
                  <a:schemeClr val="accent2"/>
                </a:solidFill>
                <a:latin typeface="Arial" charset="0"/>
              </a:rPr>
              <a:t>-107,071,775</a:t>
            </a:r>
          </a:p>
        </p:txBody>
      </p:sp>
      <p:sp>
        <p:nvSpPr>
          <p:cNvPr id="744497" name="AutoShape 49"/>
          <p:cNvSpPr>
            <a:spLocks noChangeArrowheads="1"/>
          </p:cNvSpPr>
          <p:nvPr/>
        </p:nvSpPr>
        <p:spPr bwMode="auto">
          <a:xfrm>
            <a:off x="5726113" y="2854325"/>
            <a:ext cx="312737" cy="554038"/>
          </a:xfrm>
          <a:prstGeom prst="curvedLeftArrow">
            <a:avLst>
              <a:gd name="adj1" fmla="val 16026"/>
              <a:gd name="adj2" fmla="val 51458"/>
              <a:gd name="adj3" fmla="val 33333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744498" name="Rectangle 50"/>
          <p:cNvSpPr>
            <a:spLocks noChangeArrowheads="1"/>
          </p:cNvSpPr>
          <p:nvPr/>
        </p:nvSpPr>
        <p:spPr bwMode="auto">
          <a:xfrm>
            <a:off x="4710113" y="1735138"/>
            <a:ext cx="10318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/>
            <a:r>
              <a:rPr lang="en-US" sz="1200" b="1">
                <a:solidFill>
                  <a:schemeClr val="accent2"/>
                </a:solidFill>
                <a:latin typeface="Arial" charset="0"/>
              </a:rPr>
              <a:t>+34,299,321</a:t>
            </a:r>
          </a:p>
        </p:txBody>
      </p:sp>
      <p:grpSp>
        <p:nvGrpSpPr>
          <p:cNvPr id="744499" name="Group 51"/>
          <p:cNvGrpSpPr>
            <a:grpSpLocks/>
          </p:cNvGrpSpPr>
          <p:nvPr/>
        </p:nvGrpSpPr>
        <p:grpSpPr bwMode="auto">
          <a:xfrm>
            <a:off x="5846763" y="4484688"/>
            <a:ext cx="2873375" cy="1166812"/>
            <a:chOff x="3683" y="2825"/>
            <a:chExt cx="1810" cy="735"/>
          </a:xfrm>
        </p:grpSpPr>
        <p:sp>
          <p:nvSpPr>
            <p:cNvPr id="744500" name="Line 52"/>
            <p:cNvSpPr>
              <a:spLocks noChangeShapeType="1"/>
            </p:cNvSpPr>
            <p:nvPr/>
          </p:nvSpPr>
          <p:spPr bwMode="auto">
            <a:xfrm flipV="1">
              <a:off x="3683" y="2825"/>
              <a:ext cx="537" cy="536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744501" name="Text Box 53"/>
            <p:cNvSpPr txBox="1">
              <a:spLocks noChangeArrowheads="1"/>
            </p:cNvSpPr>
            <p:nvPr/>
          </p:nvSpPr>
          <p:spPr bwMode="auto">
            <a:xfrm>
              <a:off x="3813" y="3272"/>
              <a:ext cx="16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marL="457200" indent="-4572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914400" indent="-4572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371600" indent="-4572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828800" indent="-4572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indent="-4572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200" b="1">
                  <a:solidFill>
                    <a:schemeClr val="hlink"/>
                  </a:solidFill>
                  <a:latin typeface="Arial" charset="0"/>
                </a:rPr>
                <a:t>3.  CLEARING HOUSE INFORMS</a:t>
              </a:r>
            </a:p>
            <a:p>
              <a:r>
                <a:rPr lang="en-US" sz="1200" b="1">
                  <a:solidFill>
                    <a:schemeClr val="hlink"/>
                  </a:solidFill>
                  <a:latin typeface="Arial" charset="0"/>
                </a:rPr>
                <a:t>     CITI IT MUST PAY $107,071,775</a:t>
              </a:r>
            </a:p>
          </p:txBody>
        </p:sp>
      </p:grpSp>
      <p:sp>
        <p:nvSpPr>
          <p:cNvPr id="744502" name="AutoShape 54"/>
          <p:cNvSpPr>
            <a:spLocks noChangeArrowheads="1"/>
          </p:cNvSpPr>
          <p:nvPr/>
        </p:nvSpPr>
        <p:spPr bwMode="auto">
          <a:xfrm flipH="1" flipV="1">
            <a:off x="2803525" y="1658938"/>
            <a:ext cx="458788" cy="1628775"/>
          </a:xfrm>
          <a:prstGeom prst="curvedLeftArrow">
            <a:avLst>
              <a:gd name="adj1" fmla="val 32116"/>
              <a:gd name="adj2" fmla="val 103119"/>
              <a:gd name="adj3" fmla="val 33333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grpSp>
        <p:nvGrpSpPr>
          <p:cNvPr id="744503" name="Group 55"/>
          <p:cNvGrpSpPr>
            <a:grpSpLocks/>
          </p:cNvGrpSpPr>
          <p:nvPr/>
        </p:nvGrpSpPr>
        <p:grpSpPr bwMode="auto">
          <a:xfrm>
            <a:off x="6135688" y="2270125"/>
            <a:ext cx="2798762" cy="712788"/>
            <a:chOff x="3865" y="1430"/>
            <a:chExt cx="1763" cy="449"/>
          </a:xfrm>
        </p:grpSpPr>
        <p:sp>
          <p:nvSpPr>
            <p:cNvPr id="744504" name="Text Box 56"/>
            <p:cNvSpPr txBox="1">
              <a:spLocks noChangeArrowheads="1"/>
            </p:cNvSpPr>
            <p:nvPr/>
          </p:nvSpPr>
          <p:spPr bwMode="auto">
            <a:xfrm>
              <a:off x="4072" y="1430"/>
              <a:ext cx="1556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 marL="457200" indent="-4572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914400" indent="-4572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371600" indent="-4572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828800" indent="-4572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indent="-4572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200" b="1">
                  <a:solidFill>
                    <a:schemeClr val="hlink"/>
                  </a:solidFill>
                  <a:latin typeface="Arial" charset="0"/>
                </a:rPr>
                <a:t>4.  CITI PAYS THE CLEARING</a:t>
              </a:r>
            </a:p>
            <a:p>
              <a:r>
                <a:rPr lang="en-US" sz="1200" b="1">
                  <a:solidFill>
                    <a:schemeClr val="hlink"/>
                  </a:solidFill>
                  <a:latin typeface="Arial" charset="0"/>
                </a:rPr>
                <a:t>     HOUSE THROUGH RTGS</a:t>
              </a:r>
            </a:p>
            <a:p>
              <a:pPr>
                <a:buFontTx/>
                <a:buAutoNum type="arabicPeriod" startAt="3"/>
              </a:pPr>
              <a:endParaRPr lang="en-US" sz="1200" b="1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744505" name="Line 57"/>
            <p:cNvSpPr>
              <a:spLocks noChangeShapeType="1"/>
            </p:cNvSpPr>
            <p:nvPr/>
          </p:nvSpPr>
          <p:spPr bwMode="auto">
            <a:xfrm flipH="1">
              <a:off x="3865" y="1604"/>
              <a:ext cx="273" cy="275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744506" name="Group 58"/>
          <p:cNvGrpSpPr>
            <a:grpSpLocks/>
          </p:cNvGrpSpPr>
          <p:nvPr/>
        </p:nvGrpSpPr>
        <p:grpSpPr bwMode="auto">
          <a:xfrm>
            <a:off x="739775" y="4587875"/>
            <a:ext cx="2593975" cy="1635125"/>
            <a:chOff x="466" y="2890"/>
            <a:chExt cx="1634" cy="1030"/>
          </a:xfrm>
        </p:grpSpPr>
        <p:sp>
          <p:nvSpPr>
            <p:cNvPr id="744507" name="Text Box 59"/>
            <p:cNvSpPr txBox="1">
              <a:spLocks noChangeArrowheads="1"/>
            </p:cNvSpPr>
            <p:nvPr/>
          </p:nvSpPr>
          <p:spPr bwMode="auto">
            <a:xfrm>
              <a:off x="466" y="3287"/>
              <a:ext cx="1634" cy="6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966788" indent="-4572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538288" indent="-4572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2109788" indent="-4572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681288" indent="-4572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3138488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595688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4052888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510088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200" b="1">
                  <a:solidFill>
                    <a:schemeClr val="hlink"/>
                  </a:solidFill>
                  <a:latin typeface="Arial" charset="0"/>
                </a:rPr>
                <a:t>5.  CLEARING HOUSE ADVISES</a:t>
              </a:r>
            </a:p>
            <a:p>
              <a:r>
                <a:rPr lang="en-US" sz="1200" b="1">
                  <a:solidFill>
                    <a:schemeClr val="hlink"/>
                  </a:solidFill>
                  <a:latin typeface="Arial" charset="0"/>
                </a:rPr>
                <a:t>     MELLON IT WILL</a:t>
              </a:r>
            </a:p>
            <a:p>
              <a:r>
                <a:rPr lang="en-US" sz="1200" b="1">
                  <a:solidFill>
                    <a:schemeClr val="hlink"/>
                  </a:solidFill>
                  <a:latin typeface="Arial" charset="0"/>
                </a:rPr>
                <a:t>     RECEIVE $34,299,321 </a:t>
              </a:r>
            </a:p>
            <a:p>
              <a:endParaRPr lang="en-US" sz="1200" b="1">
                <a:solidFill>
                  <a:schemeClr val="hlink"/>
                </a:solidFill>
                <a:latin typeface="Arial" charset="0"/>
              </a:endParaRPr>
            </a:p>
            <a:p>
              <a:pPr>
                <a:buFontTx/>
                <a:buAutoNum type="arabicPeriod" startAt="3"/>
              </a:pPr>
              <a:endParaRPr lang="en-US" sz="1200" b="1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744508" name="Line 60"/>
            <p:cNvSpPr>
              <a:spLocks noChangeShapeType="1"/>
            </p:cNvSpPr>
            <p:nvPr/>
          </p:nvSpPr>
          <p:spPr bwMode="auto">
            <a:xfrm flipH="1" flipV="1">
              <a:off x="1591" y="2890"/>
              <a:ext cx="397" cy="396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744509" name="Group 61"/>
          <p:cNvGrpSpPr>
            <a:grpSpLocks/>
          </p:cNvGrpSpPr>
          <p:nvPr/>
        </p:nvGrpSpPr>
        <p:grpSpPr bwMode="auto">
          <a:xfrm>
            <a:off x="292100" y="2122488"/>
            <a:ext cx="2482850" cy="958850"/>
            <a:chOff x="184" y="1337"/>
            <a:chExt cx="1564" cy="604"/>
          </a:xfrm>
        </p:grpSpPr>
        <p:sp>
          <p:nvSpPr>
            <p:cNvPr id="744510" name="Text Box 62"/>
            <p:cNvSpPr txBox="1">
              <a:spLocks noChangeArrowheads="1"/>
            </p:cNvSpPr>
            <p:nvPr/>
          </p:nvSpPr>
          <p:spPr bwMode="auto">
            <a:xfrm>
              <a:off x="184" y="1423"/>
              <a:ext cx="1556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966788" indent="-4572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538288" indent="-4572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2109788" indent="-4572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681288" indent="-4572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3138488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595688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4052888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510088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200" b="1">
                  <a:solidFill>
                    <a:schemeClr val="hlink"/>
                  </a:solidFill>
                  <a:latin typeface="Arial" charset="0"/>
                </a:rPr>
                <a:t>6.  CLEARING HOUSE PAYS</a:t>
              </a:r>
            </a:p>
            <a:p>
              <a:r>
                <a:rPr lang="en-US" sz="1200" b="1">
                  <a:solidFill>
                    <a:schemeClr val="hlink"/>
                  </a:solidFill>
                  <a:latin typeface="Arial" charset="0"/>
                </a:rPr>
                <a:t>     MELLON $34,299,321 </a:t>
              </a:r>
            </a:p>
            <a:p>
              <a:endParaRPr lang="en-US" sz="1200" b="1">
                <a:solidFill>
                  <a:schemeClr val="hlink"/>
                </a:solidFill>
                <a:latin typeface="Arial" charset="0"/>
              </a:endParaRPr>
            </a:p>
            <a:p>
              <a:pPr>
                <a:buFontTx/>
                <a:buAutoNum type="arabicPeriod" startAt="3"/>
              </a:pPr>
              <a:endParaRPr lang="en-US" sz="1200" b="1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744511" name="Line 63"/>
            <p:cNvSpPr>
              <a:spLocks noChangeShapeType="1"/>
            </p:cNvSpPr>
            <p:nvPr/>
          </p:nvSpPr>
          <p:spPr bwMode="auto">
            <a:xfrm flipV="1">
              <a:off x="1515" y="1337"/>
              <a:ext cx="233" cy="76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4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44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4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4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7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44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44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44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44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4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44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44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44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44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44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44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4495" grpId="0" autoUpdateAnimBg="0"/>
      <p:bldP spid="744496" grpId="0" autoUpdateAnimBg="0"/>
      <p:bldP spid="744497" grpId="0" animBg="1"/>
      <p:bldP spid="744498" grpId="0" autoUpdateAnimBg="0"/>
      <p:bldP spid="74450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738477" y="0"/>
            <a:ext cx="7772400" cy="1143000"/>
          </a:xfrm>
          <a:noFill/>
          <a:ln/>
        </p:spPr>
        <p:txBody>
          <a:bodyPr/>
          <a:lstStyle/>
          <a:p>
            <a:r>
              <a:rPr lang="en-US" dirty="0" smtClean="0"/>
              <a:t>Gross Settlement</a:t>
            </a:r>
            <a:endParaRPr lang="en-US" sz="3200" dirty="0"/>
          </a:p>
        </p:txBody>
      </p:sp>
      <p:grpSp>
        <p:nvGrpSpPr>
          <p:cNvPr id="8" name="Group 7"/>
          <p:cNvGrpSpPr/>
          <p:nvPr/>
        </p:nvGrpSpPr>
        <p:grpSpPr>
          <a:xfrm>
            <a:off x="3782741" y="1136071"/>
            <a:ext cx="1744772" cy="1363404"/>
            <a:chOff x="3623414" y="1544780"/>
            <a:chExt cx="1744772" cy="136340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70241" y="1810904"/>
              <a:ext cx="1235854" cy="109728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3623414" y="1544780"/>
              <a:ext cx="17447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CENTRAL BANK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57620" y="2900472"/>
            <a:ext cx="2099884" cy="1097280"/>
            <a:chOff x="1363311" y="3523927"/>
            <a:chExt cx="2099884" cy="109728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08016" y="3523927"/>
              <a:ext cx="1055179" cy="1097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363311" y="3719945"/>
              <a:ext cx="106952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BUYER’S</a:t>
              </a:r>
            </a:p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BANK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244074" y="2904789"/>
            <a:ext cx="2276343" cy="1097280"/>
            <a:chOff x="5849220" y="3542098"/>
            <a:chExt cx="2276343" cy="109728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49220" y="3542098"/>
              <a:ext cx="1225079" cy="109728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975889" y="3879274"/>
              <a:ext cx="114967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SELLER’S</a:t>
              </a:r>
            </a:p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BANK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270424" y="4923964"/>
            <a:ext cx="1396828" cy="1392827"/>
            <a:chOff x="5924059" y="4536037"/>
            <a:chExt cx="1396828" cy="139282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24059" y="4536037"/>
              <a:ext cx="1396828" cy="102789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6062006" y="5590310"/>
              <a:ext cx="9685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SELLER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667944" y="5026846"/>
            <a:ext cx="1290903" cy="1428491"/>
            <a:chOff x="2429944" y="4458809"/>
            <a:chExt cx="1290903" cy="1428491"/>
          </a:xfrm>
        </p:grpSpPr>
        <p:sp>
          <p:nvSpPr>
            <p:cNvPr id="17" name="TextBox 16"/>
            <p:cNvSpPr txBox="1"/>
            <p:nvPr/>
          </p:nvSpPr>
          <p:spPr>
            <a:xfrm>
              <a:off x="2583027" y="5548746"/>
              <a:ext cx="8883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BUYER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29944" y="4458809"/>
              <a:ext cx="1290903" cy="10972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356593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738477" y="0"/>
            <a:ext cx="7772400" cy="1143000"/>
          </a:xfrm>
          <a:noFill/>
          <a:ln/>
        </p:spPr>
        <p:txBody>
          <a:bodyPr/>
          <a:lstStyle/>
          <a:p>
            <a:r>
              <a:rPr lang="en-US" dirty="0" smtClean="0"/>
              <a:t>Gross Settlement</a:t>
            </a:r>
            <a:endParaRPr lang="en-US" sz="3200" dirty="0"/>
          </a:p>
        </p:txBody>
      </p:sp>
      <p:grpSp>
        <p:nvGrpSpPr>
          <p:cNvPr id="8" name="Group 7"/>
          <p:cNvGrpSpPr/>
          <p:nvPr/>
        </p:nvGrpSpPr>
        <p:grpSpPr>
          <a:xfrm>
            <a:off x="3782741" y="1136071"/>
            <a:ext cx="1744772" cy="1363404"/>
            <a:chOff x="3623414" y="1544780"/>
            <a:chExt cx="1744772" cy="136340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70241" y="1810904"/>
              <a:ext cx="1235854" cy="109728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3623414" y="1544780"/>
              <a:ext cx="17447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CENTRAL BANK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57620" y="2900472"/>
            <a:ext cx="2099884" cy="1097280"/>
            <a:chOff x="1363311" y="3523927"/>
            <a:chExt cx="2099884" cy="109728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08016" y="3523927"/>
              <a:ext cx="1055179" cy="1097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363311" y="3719945"/>
              <a:ext cx="106952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BUYER’S</a:t>
              </a:r>
            </a:p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BANK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244074" y="2904789"/>
            <a:ext cx="2276343" cy="1097280"/>
            <a:chOff x="5849220" y="3542098"/>
            <a:chExt cx="2276343" cy="109728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49220" y="3542098"/>
              <a:ext cx="1225079" cy="109728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975889" y="3879274"/>
              <a:ext cx="114967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SELLER’S</a:t>
              </a:r>
            </a:p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BANK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270424" y="4923964"/>
            <a:ext cx="1396828" cy="1392827"/>
            <a:chOff x="5924059" y="4536037"/>
            <a:chExt cx="1396828" cy="139282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24059" y="4536037"/>
              <a:ext cx="1396828" cy="102789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6062006" y="5590310"/>
              <a:ext cx="9685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SELLER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667944" y="5026846"/>
            <a:ext cx="1290903" cy="1428491"/>
            <a:chOff x="2429944" y="4458809"/>
            <a:chExt cx="1290903" cy="1428491"/>
          </a:xfrm>
        </p:grpSpPr>
        <p:sp>
          <p:nvSpPr>
            <p:cNvPr id="17" name="TextBox 16"/>
            <p:cNvSpPr txBox="1"/>
            <p:nvPr/>
          </p:nvSpPr>
          <p:spPr>
            <a:xfrm>
              <a:off x="2583027" y="5548746"/>
              <a:ext cx="8883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BUYER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29944" y="4458809"/>
              <a:ext cx="1290903" cy="1097280"/>
            </a:xfrm>
            <a:prstGeom prst="rect">
              <a:avLst/>
            </a:prstGeom>
          </p:spPr>
        </p:pic>
      </p:grpSp>
      <p:cxnSp>
        <p:nvCxnSpPr>
          <p:cNvPr id="21" name="Straight Arrow Connector 20"/>
          <p:cNvCxnSpPr/>
          <p:nvPr/>
        </p:nvCxnSpPr>
        <p:spPr bwMode="auto">
          <a:xfrm flipV="1">
            <a:off x="2376055" y="4087091"/>
            <a:ext cx="0" cy="77585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22"/>
          <p:cNvSpPr txBox="1"/>
          <p:nvPr/>
        </p:nvSpPr>
        <p:spPr>
          <a:xfrm>
            <a:off x="421264" y="4218710"/>
            <a:ext cx="197201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BUYER SENDS PAYMENT</a:t>
            </a:r>
            <a:r>
              <a:rPr lang="en-US" sz="10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0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ORDER (WIRE TRANSFER)</a:t>
            </a:r>
            <a:br>
              <a:rPr lang="en-US" sz="1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TO BUYER’S BANK</a:t>
            </a:r>
          </a:p>
        </p:txBody>
      </p:sp>
      <p:cxnSp>
        <p:nvCxnSpPr>
          <p:cNvPr id="26" name="Straight Arrow Connector 25"/>
          <p:cNvCxnSpPr/>
          <p:nvPr/>
        </p:nvCxnSpPr>
        <p:spPr bwMode="auto">
          <a:xfrm flipV="1">
            <a:off x="2909455" y="2119745"/>
            <a:ext cx="1032164" cy="69272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Box 27"/>
          <p:cNvSpPr txBox="1"/>
          <p:nvPr/>
        </p:nvSpPr>
        <p:spPr>
          <a:xfrm>
            <a:off x="1446501" y="1724891"/>
            <a:ext cx="22108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BUYER’S BANK USES</a:t>
            </a:r>
            <a:br>
              <a:rPr lang="en-US" sz="1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FEDWIRE TO ASK FED TO</a:t>
            </a:r>
            <a:br>
              <a:rPr lang="en-US" sz="1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MOVE MONEY FROM </a:t>
            </a:r>
            <a:r>
              <a:rPr lang="en-US" sz="10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BUYER’S</a:t>
            </a:r>
            <a:r>
              <a:rPr lang="en-US" sz="1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BANK TO SELLER’S BANK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443537" y="1447799"/>
            <a:ext cx="2803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CENTRAL BANK ADJUSTS BALANCES</a:t>
            </a:r>
            <a:br>
              <a:rPr lang="en-US" sz="1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OF BUYER’S BANK AND SELLER’S BANK</a:t>
            </a:r>
          </a:p>
        </p:txBody>
      </p:sp>
      <p:cxnSp>
        <p:nvCxnSpPr>
          <p:cNvPr id="30" name="Straight Arrow Connector 29"/>
          <p:cNvCxnSpPr/>
          <p:nvPr/>
        </p:nvCxnSpPr>
        <p:spPr bwMode="auto">
          <a:xfrm>
            <a:off x="5424055" y="2098963"/>
            <a:ext cx="1080654" cy="66501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TextBox 32"/>
          <p:cNvSpPr txBox="1"/>
          <p:nvPr/>
        </p:nvSpPr>
        <p:spPr>
          <a:xfrm>
            <a:off x="6136264" y="2126671"/>
            <a:ext cx="2569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CENTRAL BANK NOTIFIES SELLER’S</a:t>
            </a:r>
            <a:br>
              <a:rPr lang="en-US" sz="1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BANK OF TRANSACTION</a:t>
            </a:r>
          </a:p>
        </p:txBody>
      </p:sp>
      <p:cxnSp>
        <p:nvCxnSpPr>
          <p:cNvPr id="34" name="Straight Arrow Connector 33"/>
          <p:cNvCxnSpPr/>
          <p:nvPr/>
        </p:nvCxnSpPr>
        <p:spPr bwMode="auto">
          <a:xfrm>
            <a:off x="6830291" y="4135581"/>
            <a:ext cx="0" cy="85205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TextBox 37"/>
          <p:cNvSpPr txBox="1"/>
          <p:nvPr/>
        </p:nvSpPr>
        <p:spPr>
          <a:xfrm>
            <a:off x="6905191" y="4211780"/>
            <a:ext cx="19367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SELLER’S BANK NOTIFIES</a:t>
            </a:r>
            <a:br>
              <a:rPr lang="en-US" sz="1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SELLER OF RECEIPT OF</a:t>
            </a:r>
            <a:br>
              <a:rPr lang="en-US" sz="1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MONEY</a:t>
            </a:r>
          </a:p>
        </p:txBody>
      </p:sp>
    </p:spTree>
    <p:extLst>
      <p:ext uri="{BB962C8B-B14F-4D97-AF65-F5344CB8AC3E}">
        <p14:creationId xmlns:p14="http://schemas.microsoft.com/office/powerpoint/2010/main" val="254277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738477" y="0"/>
            <a:ext cx="7772400" cy="1143000"/>
          </a:xfrm>
          <a:noFill/>
          <a:ln/>
        </p:spPr>
        <p:txBody>
          <a:bodyPr/>
          <a:lstStyle/>
          <a:p>
            <a:r>
              <a:rPr lang="en-US" dirty="0" smtClean="0"/>
              <a:t>Net Settlement</a:t>
            </a:r>
            <a:endParaRPr lang="en-US" sz="3200" dirty="0"/>
          </a:p>
        </p:txBody>
      </p:sp>
      <p:grpSp>
        <p:nvGrpSpPr>
          <p:cNvPr id="8" name="Group 7"/>
          <p:cNvGrpSpPr/>
          <p:nvPr/>
        </p:nvGrpSpPr>
        <p:grpSpPr>
          <a:xfrm>
            <a:off x="3630340" y="1142998"/>
            <a:ext cx="1744772" cy="1363404"/>
            <a:chOff x="3623414" y="1544780"/>
            <a:chExt cx="1744772" cy="136340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70241" y="1810904"/>
              <a:ext cx="1235854" cy="109728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3623414" y="1544780"/>
              <a:ext cx="17447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CENTRAL BANK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61875" y="2727290"/>
            <a:ext cx="2099884" cy="1097280"/>
            <a:chOff x="1363311" y="3523927"/>
            <a:chExt cx="2099884" cy="109728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08016" y="3523927"/>
              <a:ext cx="1055179" cy="1097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363311" y="3719945"/>
              <a:ext cx="106952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BUYER’S</a:t>
              </a:r>
            </a:p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BANK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/>
          <p:cNvGrpSpPr>
            <a:grpSpLocks noChangeAspect="1"/>
          </p:cNvGrpSpPr>
          <p:nvPr/>
        </p:nvGrpSpPr>
        <p:grpSpPr>
          <a:xfrm>
            <a:off x="6142496" y="2793953"/>
            <a:ext cx="1039878" cy="914400"/>
            <a:chOff x="6052441" y="2904789"/>
            <a:chExt cx="1560631" cy="137231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44074" y="2904789"/>
              <a:ext cx="1225079" cy="109728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052441" y="3969328"/>
              <a:ext cx="15606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SELLER 1 BANK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7898333" y="2901200"/>
            <a:ext cx="863998" cy="822960"/>
            <a:chOff x="6263497" y="4979382"/>
            <a:chExt cx="1396828" cy="133048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63497" y="4979382"/>
              <a:ext cx="1396828" cy="102789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6384957" y="5971310"/>
              <a:ext cx="1140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SELLER 1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217673" y="4999136"/>
            <a:ext cx="1290903" cy="1428491"/>
            <a:chOff x="2429944" y="4458809"/>
            <a:chExt cx="1290903" cy="1428491"/>
          </a:xfrm>
        </p:grpSpPr>
        <p:sp>
          <p:nvSpPr>
            <p:cNvPr id="17" name="TextBox 16"/>
            <p:cNvSpPr txBox="1"/>
            <p:nvPr/>
          </p:nvSpPr>
          <p:spPr>
            <a:xfrm>
              <a:off x="2583027" y="5548746"/>
              <a:ext cx="8883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BUYER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29944" y="4458809"/>
              <a:ext cx="1290903" cy="1097280"/>
            </a:xfrm>
            <a:prstGeom prst="rect">
              <a:avLst/>
            </a:prstGeom>
          </p:spPr>
        </p:pic>
      </p:grpSp>
      <p:grpSp>
        <p:nvGrpSpPr>
          <p:cNvPr id="23" name="Group 22"/>
          <p:cNvGrpSpPr>
            <a:grpSpLocks noChangeAspect="1"/>
          </p:cNvGrpSpPr>
          <p:nvPr/>
        </p:nvGrpSpPr>
        <p:grpSpPr>
          <a:xfrm>
            <a:off x="7842827" y="4209476"/>
            <a:ext cx="945001" cy="822960"/>
            <a:chOff x="4677064" y="5082309"/>
            <a:chExt cx="1457325" cy="126912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7064" y="5082309"/>
              <a:ext cx="1457325" cy="109728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4812467" y="6012875"/>
              <a:ext cx="1140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SELLER 2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7862455" y="5615853"/>
            <a:ext cx="789619" cy="822960"/>
            <a:chOff x="3733800" y="2747962"/>
            <a:chExt cx="1350498" cy="140752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3800" y="2747962"/>
              <a:ext cx="1350498" cy="109728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3918849" y="3816929"/>
              <a:ext cx="1140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SELLER 3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28"/>
          <p:cNvGrpSpPr>
            <a:grpSpLocks noChangeAspect="1"/>
          </p:cNvGrpSpPr>
          <p:nvPr/>
        </p:nvGrpSpPr>
        <p:grpSpPr>
          <a:xfrm>
            <a:off x="6128642" y="4165553"/>
            <a:ext cx="1055146" cy="914400"/>
            <a:chOff x="1979205" y="1290734"/>
            <a:chExt cx="1567559" cy="1358462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184693" y="1290734"/>
              <a:ext cx="1220816" cy="109728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1979205" y="2341419"/>
              <a:ext cx="15675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SELLER 2 BANK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26"/>
          <p:cNvGrpSpPr>
            <a:grpSpLocks noChangeAspect="1"/>
          </p:cNvGrpSpPr>
          <p:nvPr/>
        </p:nvGrpSpPr>
        <p:grpSpPr>
          <a:xfrm>
            <a:off x="6170204" y="5523299"/>
            <a:ext cx="1034053" cy="914400"/>
            <a:chOff x="3523986" y="2918643"/>
            <a:chExt cx="1567559" cy="138617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708115" y="2918643"/>
              <a:ext cx="1221821" cy="1097280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3523986" y="3997038"/>
              <a:ext cx="15675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SELLER 3 BANK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351" y="3882735"/>
            <a:ext cx="2338939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8881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738477" y="0"/>
            <a:ext cx="7772400" cy="1143000"/>
          </a:xfrm>
          <a:noFill/>
          <a:ln/>
        </p:spPr>
        <p:txBody>
          <a:bodyPr/>
          <a:lstStyle/>
          <a:p>
            <a:r>
              <a:rPr lang="en-US" dirty="0" smtClean="0"/>
              <a:t>Net Settlement, Part 1</a:t>
            </a:r>
            <a:endParaRPr lang="en-US" sz="3200" dirty="0"/>
          </a:p>
        </p:txBody>
      </p:sp>
      <p:grpSp>
        <p:nvGrpSpPr>
          <p:cNvPr id="8" name="Group 7"/>
          <p:cNvGrpSpPr/>
          <p:nvPr/>
        </p:nvGrpSpPr>
        <p:grpSpPr>
          <a:xfrm>
            <a:off x="3630340" y="1142998"/>
            <a:ext cx="1744772" cy="1363404"/>
            <a:chOff x="3623414" y="1544780"/>
            <a:chExt cx="1744772" cy="136340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70241" y="1810904"/>
              <a:ext cx="1235854" cy="109728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3623414" y="1544780"/>
              <a:ext cx="17447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CENTRAL BANK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61875" y="2727290"/>
            <a:ext cx="2099884" cy="1097280"/>
            <a:chOff x="1363311" y="3523927"/>
            <a:chExt cx="2099884" cy="109728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08016" y="3523927"/>
              <a:ext cx="1055179" cy="1097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363311" y="3719945"/>
              <a:ext cx="106952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BUYER’S</a:t>
              </a:r>
            </a:p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BANK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/>
          <p:cNvGrpSpPr>
            <a:grpSpLocks noChangeAspect="1"/>
          </p:cNvGrpSpPr>
          <p:nvPr/>
        </p:nvGrpSpPr>
        <p:grpSpPr>
          <a:xfrm>
            <a:off x="6142496" y="2793953"/>
            <a:ext cx="1039878" cy="914400"/>
            <a:chOff x="6052441" y="2904789"/>
            <a:chExt cx="1560631" cy="137231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44074" y="2904789"/>
              <a:ext cx="1225079" cy="109728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052441" y="3969328"/>
              <a:ext cx="15606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SELLER 1 BANK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7898333" y="2901200"/>
            <a:ext cx="863998" cy="822960"/>
            <a:chOff x="6263497" y="4979382"/>
            <a:chExt cx="1396828" cy="133048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63497" y="4979382"/>
              <a:ext cx="1396828" cy="102789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6384957" y="5971310"/>
              <a:ext cx="1140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SELLER 1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217673" y="4999136"/>
            <a:ext cx="1290903" cy="1428491"/>
            <a:chOff x="2429944" y="4458809"/>
            <a:chExt cx="1290903" cy="1428491"/>
          </a:xfrm>
        </p:grpSpPr>
        <p:sp>
          <p:nvSpPr>
            <p:cNvPr id="17" name="TextBox 16"/>
            <p:cNvSpPr txBox="1"/>
            <p:nvPr/>
          </p:nvSpPr>
          <p:spPr>
            <a:xfrm>
              <a:off x="2583027" y="5548746"/>
              <a:ext cx="8883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BUYER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29944" y="4458809"/>
              <a:ext cx="1290903" cy="1097280"/>
            </a:xfrm>
            <a:prstGeom prst="rect">
              <a:avLst/>
            </a:prstGeom>
          </p:spPr>
        </p:pic>
      </p:grpSp>
      <p:grpSp>
        <p:nvGrpSpPr>
          <p:cNvPr id="23" name="Group 22"/>
          <p:cNvGrpSpPr>
            <a:grpSpLocks noChangeAspect="1"/>
          </p:cNvGrpSpPr>
          <p:nvPr/>
        </p:nvGrpSpPr>
        <p:grpSpPr>
          <a:xfrm>
            <a:off x="7842827" y="4209476"/>
            <a:ext cx="945001" cy="822960"/>
            <a:chOff x="4677064" y="5082309"/>
            <a:chExt cx="1457325" cy="126912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7064" y="5082309"/>
              <a:ext cx="1457325" cy="109728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4812467" y="6012875"/>
              <a:ext cx="1140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SELLER 2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7862455" y="5615853"/>
            <a:ext cx="789619" cy="822960"/>
            <a:chOff x="3733800" y="2747962"/>
            <a:chExt cx="1350498" cy="140752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3800" y="2747962"/>
              <a:ext cx="1350498" cy="109728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3918849" y="3816929"/>
              <a:ext cx="1140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SELLER 3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28"/>
          <p:cNvGrpSpPr>
            <a:grpSpLocks noChangeAspect="1"/>
          </p:cNvGrpSpPr>
          <p:nvPr/>
        </p:nvGrpSpPr>
        <p:grpSpPr>
          <a:xfrm>
            <a:off x="6128642" y="4165553"/>
            <a:ext cx="1055146" cy="914400"/>
            <a:chOff x="1979205" y="1290734"/>
            <a:chExt cx="1567559" cy="1358462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184693" y="1290734"/>
              <a:ext cx="1220816" cy="109728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1979205" y="2341419"/>
              <a:ext cx="15675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SELLER 2 BANK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26"/>
          <p:cNvGrpSpPr>
            <a:grpSpLocks noChangeAspect="1"/>
          </p:cNvGrpSpPr>
          <p:nvPr/>
        </p:nvGrpSpPr>
        <p:grpSpPr>
          <a:xfrm>
            <a:off x="6170204" y="5523299"/>
            <a:ext cx="1034053" cy="914400"/>
            <a:chOff x="3523986" y="2918643"/>
            <a:chExt cx="1567559" cy="138617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708115" y="2918643"/>
              <a:ext cx="1221821" cy="1097280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3523986" y="3997038"/>
              <a:ext cx="15675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SELLER 3 BANK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351" y="3882735"/>
            <a:ext cx="2338939" cy="109728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61936" y="4024747"/>
            <a:ext cx="15488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BUYER SENDS ACH</a:t>
            </a:r>
            <a:br>
              <a:rPr lang="en-US" sz="1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FILE (CREDIT</a:t>
            </a:r>
            <a:br>
              <a:rPr lang="en-US" sz="1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TRANSFERS) TO</a:t>
            </a:r>
            <a:br>
              <a:rPr lang="en-US" sz="1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BUYER’S BANK</a:t>
            </a:r>
          </a:p>
        </p:txBody>
      </p:sp>
      <p:cxnSp>
        <p:nvCxnSpPr>
          <p:cNvPr id="34" name="Straight Arrow Connector 33"/>
          <p:cNvCxnSpPr/>
          <p:nvPr/>
        </p:nvCxnSpPr>
        <p:spPr bwMode="auto">
          <a:xfrm flipV="1">
            <a:off x="1877290" y="4003965"/>
            <a:ext cx="0" cy="77585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TextBox 34"/>
          <p:cNvSpPr txBox="1"/>
          <p:nvPr/>
        </p:nvSpPr>
        <p:spPr>
          <a:xfrm>
            <a:off x="2631064" y="4080166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36" name="Straight Arrow Connector 35"/>
          <p:cNvCxnSpPr/>
          <p:nvPr/>
        </p:nvCxnSpPr>
        <p:spPr bwMode="auto">
          <a:xfrm>
            <a:off x="2507672" y="3588328"/>
            <a:ext cx="1115292" cy="53339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TextBox 39"/>
          <p:cNvSpPr txBox="1"/>
          <p:nvPr/>
        </p:nvSpPr>
        <p:spPr>
          <a:xfrm>
            <a:off x="3060553" y="4959930"/>
            <a:ext cx="252344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CLEARING HOUSE CONTINUOUSLY</a:t>
            </a:r>
            <a:br>
              <a:rPr lang="en-US" sz="1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DETERMINES THE NET</a:t>
            </a:r>
            <a:r>
              <a:rPr lang="en-US" sz="10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 OF</a:t>
            </a:r>
            <a:br>
              <a:rPr lang="en-US" sz="1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ALL TRANSFERS</a:t>
            </a:r>
          </a:p>
          <a:p>
            <a:pPr algn="l"/>
            <a:endParaRPr lang="en-US" sz="1000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AT END OF DAY, CLEARING HOUSE</a:t>
            </a:r>
            <a:br>
              <a:rPr lang="en-US" sz="1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TELLS EACH DEBTOR BANK HOW</a:t>
            </a:r>
            <a:br>
              <a:rPr lang="en-US" sz="1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MUCH IT</a:t>
            </a:r>
            <a:r>
              <a:rPr lang="en-US" sz="10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PAY</a:t>
            </a:r>
          </a:p>
        </p:txBody>
      </p:sp>
      <p:cxnSp>
        <p:nvCxnSpPr>
          <p:cNvPr id="42" name="Straight Arrow Connector 41"/>
          <p:cNvCxnSpPr/>
          <p:nvPr/>
        </p:nvCxnSpPr>
        <p:spPr bwMode="auto">
          <a:xfrm flipH="1" flipV="1">
            <a:off x="2376056" y="3803072"/>
            <a:ext cx="1025235" cy="512619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TextBox 44"/>
          <p:cNvSpPr txBox="1"/>
          <p:nvPr/>
        </p:nvSpPr>
        <p:spPr>
          <a:xfrm>
            <a:off x="2603354" y="3041075"/>
            <a:ext cx="17684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BUYER’S BANK SENDS</a:t>
            </a:r>
            <a:br>
              <a:rPr lang="en-US" sz="1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ACH TRANSACTIONS</a:t>
            </a:r>
            <a:br>
              <a:rPr lang="en-US" sz="1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TO CLEARING HOUSE</a:t>
            </a:r>
          </a:p>
        </p:txBody>
      </p:sp>
      <p:cxnSp>
        <p:nvCxnSpPr>
          <p:cNvPr id="46" name="Straight Arrow Connector 45"/>
          <p:cNvCxnSpPr/>
          <p:nvPr/>
        </p:nvCxnSpPr>
        <p:spPr bwMode="auto">
          <a:xfrm flipV="1">
            <a:off x="5403273" y="3893127"/>
            <a:ext cx="810491" cy="1662548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" name="TextBox 56"/>
          <p:cNvSpPr txBox="1"/>
          <p:nvPr/>
        </p:nvSpPr>
        <p:spPr>
          <a:xfrm>
            <a:off x="5776045" y="3934693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5316652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738477" y="0"/>
            <a:ext cx="7772400" cy="1143000"/>
          </a:xfrm>
          <a:noFill/>
          <a:ln/>
        </p:spPr>
        <p:txBody>
          <a:bodyPr/>
          <a:lstStyle/>
          <a:p>
            <a:r>
              <a:rPr lang="en-US" smtClean="0"/>
              <a:t>Net Settlement, Part 1</a:t>
            </a:r>
            <a:endParaRPr lang="en-US" sz="3200" dirty="0"/>
          </a:p>
        </p:txBody>
      </p:sp>
      <p:grpSp>
        <p:nvGrpSpPr>
          <p:cNvPr id="8" name="Group 7"/>
          <p:cNvGrpSpPr/>
          <p:nvPr/>
        </p:nvGrpSpPr>
        <p:grpSpPr>
          <a:xfrm>
            <a:off x="3630340" y="1142998"/>
            <a:ext cx="1744772" cy="1363404"/>
            <a:chOff x="3623414" y="1544780"/>
            <a:chExt cx="1744772" cy="136340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70241" y="1810904"/>
              <a:ext cx="1235854" cy="109728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3623414" y="1544780"/>
              <a:ext cx="17447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CENTRAL BANK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61875" y="2727290"/>
            <a:ext cx="2099884" cy="1097280"/>
            <a:chOff x="1363311" y="3523927"/>
            <a:chExt cx="2099884" cy="109728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08016" y="3523927"/>
              <a:ext cx="1055179" cy="1097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363311" y="3719945"/>
              <a:ext cx="106952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BUYER’S</a:t>
              </a:r>
            </a:p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BANK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/>
          <p:cNvGrpSpPr>
            <a:grpSpLocks noChangeAspect="1"/>
          </p:cNvGrpSpPr>
          <p:nvPr/>
        </p:nvGrpSpPr>
        <p:grpSpPr>
          <a:xfrm>
            <a:off x="6142496" y="2793953"/>
            <a:ext cx="1039878" cy="914400"/>
            <a:chOff x="6052441" y="2904789"/>
            <a:chExt cx="1560631" cy="137231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44074" y="2904789"/>
              <a:ext cx="1225079" cy="109728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052441" y="3969328"/>
              <a:ext cx="15606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SELLER 1 BANK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7898333" y="2901200"/>
            <a:ext cx="863998" cy="822960"/>
            <a:chOff x="6263497" y="4979382"/>
            <a:chExt cx="1396828" cy="133048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63497" y="4979382"/>
              <a:ext cx="1396828" cy="102789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6384957" y="5971310"/>
              <a:ext cx="1140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SELLER 1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217673" y="4999136"/>
            <a:ext cx="1290903" cy="1428491"/>
            <a:chOff x="2429944" y="4458809"/>
            <a:chExt cx="1290903" cy="1428491"/>
          </a:xfrm>
        </p:grpSpPr>
        <p:sp>
          <p:nvSpPr>
            <p:cNvPr id="17" name="TextBox 16"/>
            <p:cNvSpPr txBox="1"/>
            <p:nvPr/>
          </p:nvSpPr>
          <p:spPr>
            <a:xfrm>
              <a:off x="2583027" y="5548746"/>
              <a:ext cx="8883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BUYER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29944" y="4458809"/>
              <a:ext cx="1290903" cy="1097280"/>
            </a:xfrm>
            <a:prstGeom prst="rect">
              <a:avLst/>
            </a:prstGeom>
          </p:spPr>
        </p:pic>
      </p:grpSp>
      <p:grpSp>
        <p:nvGrpSpPr>
          <p:cNvPr id="23" name="Group 22"/>
          <p:cNvGrpSpPr>
            <a:grpSpLocks noChangeAspect="1"/>
          </p:cNvGrpSpPr>
          <p:nvPr/>
        </p:nvGrpSpPr>
        <p:grpSpPr>
          <a:xfrm>
            <a:off x="7842827" y="4209476"/>
            <a:ext cx="945001" cy="822960"/>
            <a:chOff x="4677064" y="5082309"/>
            <a:chExt cx="1457325" cy="126912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7064" y="5082309"/>
              <a:ext cx="1457325" cy="109728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4812467" y="6012875"/>
              <a:ext cx="1140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SELLER 2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7862455" y="5615853"/>
            <a:ext cx="789619" cy="822960"/>
            <a:chOff x="3733800" y="2747962"/>
            <a:chExt cx="1350498" cy="140752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3800" y="2747962"/>
              <a:ext cx="1350498" cy="109728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3918849" y="3816929"/>
              <a:ext cx="1140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SELLER 3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28"/>
          <p:cNvGrpSpPr>
            <a:grpSpLocks noChangeAspect="1"/>
          </p:cNvGrpSpPr>
          <p:nvPr/>
        </p:nvGrpSpPr>
        <p:grpSpPr>
          <a:xfrm>
            <a:off x="6128642" y="4165553"/>
            <a:ext cx="1055146" cy="914400"/>
            <a:chOff x="1979205" y="1290734"/>
            <a:chExt cx="1567559" cy="1358462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184693" y="1290734"/>
              <a:ext cx="1220816" cy="109728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1979205" y="2341419"/>
              <a:ext cx="15675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SELLER 2 BANK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26"/>
          <p:cNvGrpSpPr>
            <a:grpSpLocks noChangeAspect="1"/>
          </p:cNvGrpSpPr>
          <p:nvPr/>
        </p:nvGrpSpPr>
        <p:grpSpPr>
          <a:xfrm>
            <a:off x="6170204" y="5523299"/>
            <a:ext cx="1034053" cy="914400"/>
            <a:chOff x="3523986" y="2918643"/>
            <a:chExt cx="1567559" cy="138617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708115" y="2918643"/>
              <a:ext cx="1221821" cy="1097280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3523986" y="3997038"/>
              <a:ext cx="15675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SELLER 3 BANK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351" y="3882735"/>
            <a:ext cx="2338939" cy="109728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3060553" y="4959930"/>
            <a:ext cx="25987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DEBTOR BANKS PAY THE CLEARING</a:t>
            </a:r>
            <a:br>
              <a:rPr lang="en-US" sz="1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HOUSE BY FEDWIRE</a:t>
            </a:r>
          </a:p>
        </p:txBody>
      </p:sp>
      <p:cxnSp>
        <p:nvCxnSpPr>
          <p:cNvPr id="44" name="Straight Arrow Connector 43"/>
          <p:cNvCxnSpPr/>
          <p:nvPr/>
        </p:nvCxnSpPr>
        <p:spPr bwMode="auto">
          <a:xfrm flipV="1">
            <a:off x="2382982" y="2216728"/>
            <a:ext cx="1350821" cy="588817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Arrow Connector 46"/>
          <p:cNvCxnSpPr/>
          <p:nvPr/>
        </p:nvCxnSpPr>
        <p:spPr bwMode="auto">
          <a:xfrm>
            <a:off x="3792682" y="2646216"/>
            <a:ext cx="3464" cy="1239983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Arrow Connector 51"/>
          <p:cNvCxnSpPr/>
          <p:nvPr/>
        </p:nvCxnSpPr>
        <p:spPr bwMode="auto">
          <a:xfrm>
            <a:off x="5302828" y="2701637"/>
            <a:ext cx="3464" cy="1239983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5237018" y="2133600"/>
            <a:ext cx="1039091" cy="595745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TextBox 57"/>
          <p:cNvSpPr txBox="1"/>
          <p:nvPr/>
        </p:nvSpPr>
        <p:spPr>
          <a:xfrm>
            <a:off x="1391080" y="1863439"/>
            <a:ext cx="209063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BUYER’S BANK (WHICH MAY</a:t>
            </a:r>
            <a:br>
              <a:rPr lang="en-US" sz="1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BE A DEBTOR, SENDS AN</a:t>
            </a:r>
            <a:br>
              <a:rPr lang="en-US" sz="1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ORDER BY FEDWIRE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672134" y="1870366"/>
            <a:ext cx="213071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SELLER BANK 1 (WHICH MAY</a:t>
            </a:r>
            <a:br>
              <a:rPr lang="en-US" sz="1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BE A DEBTOR(, SENDS AN</a:t>
            </a:r>
            <a:br>
              <a:rPr lang="en-US" sz="1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ORDER BY FEDWIRE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794843" y="2715493"/>
            <a:ext cx="15696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FED CREDITS THE</a:t>
            </a:r>
            <a:br>
              <a:rPr lang="en-US" sz="1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CLEARING HOUSE</a:t>
            </a:r>
            <a:br>
              <a:rPr lang="en-US" sz="1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WITH FUNDS FROM</a:t>
            </a:r>
            <a:br>
              <a:rPr lang="en-US" sz="1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BUYER’S BANK AND</a:t>
            </a:r>
            <a:br>
              <a:rPr lang="en-US" sz="1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SELLER BANK 1</a:t>
            </a:r>
            <a:br>
              <a:rPr lang="en-US" sz="1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1884801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738477" y="0"/>
            <a:ext cx="7772400" cy="1143000"/>
          </a:xfrm>
          <a:noFill/>
          <a:ln/>
        </p:spPr>
        <p:txBody>
          <a:bodyPr/>
          <a:lstStyle/>
          <a:p>
            <a:r>
              <a:rPr lang="en-US" dirty="0" smtClean="0"/>
              <a:t>Net Settlement, Part 2</a:t>
            </a:r>
            <a:endParaRPr lang="en-US" sz="3200" dirty="0"/>
          </a:p>
        </p:txBody>
      </p:sp>
      <p:grpSp>
        <p:nvGrpSpPr>
          <p:cNvPr id="8" name="Group 7"/>
          <p:cNvGrpSpPr/>
          <p:nvPr/>
        </p:nvGrpSpPr>
        <p:grpSpPr>
          <a:xfrm>
            <a:off x="3630340" y="1142998"/>
            <a:ext cx="1744772" cy="1363404"/>
            <a:chOff x="3623414" y="1544780"/>
            <a:chExt cx="1744772" cy="136340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70241" y="1810904"/>
              <a:ext cx="1235854" cy="109728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3623414" y="1544780"/>
              <a:ext cx="17447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CENTRAL BANK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61875" y="2727290"/>
            <a:ext cx="2099884" cy="1097280"/>
            <a:chOff x="1363311" y="3523927"/>
            <a:chExt cx="2099884" cy="109728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08016" y="3523927"/>
              <a:ext cx="1055179" cy="1097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363311" y="3719945"/>
              <a:ext cx="106952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BUYER’S</a:t>
              </a:r>
            </a:p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BANK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/>
          <p:cNvGrpSpPr>
            <a:grpSpLocks noChangeAspect="1"/>
          </p:cNvGrpSpPr>
          <p:nvPr/>
        </p:nvGrpSpPr>
        <p:grpSpPr>
          <a:xfrm>
            <a:off x="6142496" y="2793953"/>
            <a:ext cx="1039878" cy="914400"/>
            <a:chOff x="6052441" y="2904789"/>
            <a:chExt cx="1560631" cy="137231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44074" y="2904789"/>
              <a:ext cx="1225079" cy="109728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052441" y="3969328"/>
              <a:ext cx="15606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SELLER 1 BANK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7898333" y="2901200"/>
            <a:ext cx="863998" cy="822960"/>
            <a:chOff x="6263497" y="4979382"/>
            <a:chExt cx="1396828" cy="133048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63497" y="4979382"/>
              <a:ext cx="1396828" cy="102789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6384957" y="5971310"/>
              <a:ext cx="1140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SELLER 1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217673" y="4999136"/>
            <a:ext cx="1290903" cy="1428491"/>
            <a:chOff x="2429944" y="4458809"/>
            <a:chExt cx="1290903" cy="1428491"/>
          </a:xfrm>
        </p:grpSpPr>
        <p:sp>
          <p:nvSpPr>
            <p:cNvPr id="17" name="TextBox 16"/>
            <p:cNvSpPr txBox="1"/>
            <p:nvPr/>
          </p:nvSpPr>
          <p:spPr>
            <a:xfrm>
              <a:off x="2583027" y="5548746"/>
              <a:ext cx="8883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BUYER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29944" y="4458809"/>
              <a:ext cx="1290903" cy="1097280"/>
            </a:xfrm>
            <a:prstGeom prst="rect">
              <a:avLst/>
            </a:prstGeom>
          </p:spPr>
        </p:pic>
      </p:grpSp>
      <p:grpSp>
        <p:nvGrpSpPr>
          <p:cNvPr id="23" name="Group 22"/>
          <p:cNvGrpSpPr>
            <a:grpSpLocks noChangeAspect="1"/>
          </p:cNvGrpSpPr>
          <p:nvPr/>
        </p:nvGrpSpPr>
        <p:grpSpPr>
          <a:xfrm>
            <a:off x="7842827" y="4209476"/>
            <a:ext cx="945001" cy="822960"/>
            <a:chOff x="4677064" y="5082309"/>
            <a:chExt cx="1457325" cy="126912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7064" y="5082309"/>
              <a:ext cx="1457325" cy="109728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4812467" y="6012875"/>
              <a:ext cx="1140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SELLER 2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7862455" y="5615853"/>
            <a:ext cx="789619" cy="822960"/>
            <a:chOff x="3733800" y="2747962"/>
            <a:chExt cx="1350498" cy="140752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3800" y="2747962"/>
              <a:ext cx="1350498" cy="109728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3918849" y="3816929"/>
              <a:ext cx="1140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SELLER 3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28"/>
          <p:cNvGrpSpPr>
            <a:grpSpLocks noChangeAspect="1"/>
          </p:cNvGrpSpPr>
          <p:nvPr/>
        </p:nvGrpSpPr>
        <p:grpSpPr>
          <a:xfrm>
            <a:off x="6128642" y="4165553"/>
            <a:ext cx="1055146" cy="914400"/>
            <a:chOff x="1979205" y="1290734"/>
            <a:chExt cx="1567559" cy="1358462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184693" y="1290734"/>
              <a:ext cx="1220816" cy="109728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1979205" y="2341419"/>
              <a:ext cx="15675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SELLER 2 BANK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26"/>
          <p:cNvGrpSpPr>
            <a:grpSpLocks noChangeAspect="1"/>
          </p:cNvGrpSpPr>
          <p:nvPr/>
        </p:nvGrpSpPr>
        <p:grpSpPr>
          <a:xfrm>
            <a:off x="6170204" y="5523299"/>
            <a:ext cx="1034053" cy="914400"/>
            <a:chOff x="3523986" y="2918643"/>
            <a:chExt cx="1567559" cy="138617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708115" y="2918643"/>
              <a:ext cx="1221821" cy="1097280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3523986" y="3997038"/>
              <a:ext cx="15675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SELLER 3 BANK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351" y="3882735"/>
            <a:ext cx="2338939" cy="109728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3060553" y="4959930"/>
            <a:ext cx="28424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CLEARING HOUSE PAYS THE CREDITOR</a:t>
            </a:r>
            <a:br>
              <a:rPr lang="en-US" sz="1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BANKS BY FEDWIRE</a:t>
            </a:r>
          </a:p>
        </p:txBody>
      </p:sp>
      <p:cxnSp>
        <p:nvCxnSpPr>
          <p:cNvPr id="47" name="Straight Arrow Connector 46"/>
          <p:cNvCxnSpPr/>
          <p:nvPr/>
        </p:nvCxnSpPr>
        <p:spPr bwMode="auto">
          <a:xfrm>
            <a:off x="4436918" y="2618507"/>
            <a:ext cx="3464" cy="1239983"/>
          </a:xfrm>
          <a:prstGeom prst="straightConnector1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triangle" w="lg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Straight Arrow Connector 52"/>
          <p:cNvCxnSpPr/>
          <p:nvPr/>
        </p:nvCxnSpPr>
        <p:spPr bwMode="auto">
          <a:xfrm>
            <a:off x="4814456" y="2611582"/>
            <a:ext cx="1378526" cy="2964873"/>
          </a:xfrm>
          <a:prstGeom prst="straightConnector1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TextBox 57"/>
          <p:cNvSpPr txBox="1"/>
          <p:nvPr/>
        </p:nvSpPr>
        <p:spPr>
          <a:xfrm>
            <a:off x="1391080" y="1863439"/>
            <a:ext cx="209063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BUYER’S BANK (WHICH MAY</a:t>
            </a:r>
            <a:br>
              <a:rPr lang="en-US" sz="1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BE A DEBTOR, SENDS AN</a:t>
            </a:r>
            <a:br>
              <a:rPr lang="en-US" sz="1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ORDER BY FEDWIRE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159516" y="2029694"/>
            <a:ext cx="162095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FED CREDITS THE</a:t>
            </a:r>
          </a:p>
          <a:p>
            <a:pPr algn="l"/>
            <a:r>
              <a:rPr lang="en-US" sz="10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ACCOUNTS OF THE</a:t>
            </a:r>
            <a:br>
              <a:rPr lang="en-US" sz="1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CREDITOR BANKS</a:t>
            </a:r>
            <a:br>
              <a:rPr lang="en-US" sz="1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AND NOTIFIES THEM</a:t>
            </a:r>
            <a:br>
              <a:rPr lang="en-US" sz="1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OF PAYMENT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963569" y="2819402"/>
            <a:ext cx="14702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CLEARING HOUSE</a:t>
            </a:r>
            <a:br>
              <a:rPr lang="en-US" sz="1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SENDS ORDERS</a:t>
            </a:r>
            <a:br>
              <a:rPr lang="en-US" sz="1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TO THE FED BY</a:t>
            </a:r>
            <a:br>
              <a:rPr lang="en-US" sz="1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FEDWIRE    </a:t>
            </a:r>
          </a:p>
        </p:txBody>
      </p:sp>
      <p:cxnSp>
        <p:nvCxnSpPr>
          <p:cNvPr id="39" name="Straight Arrow Connector 38"/>
          <p:cNvCxnSpPr/>
          <p:nvPr/>
        </p:nvCxnSpPr>
        <p:spPr bwMode="auto">
          <a:xfrm>
            <a:off x="4596245" y="2618506"/>
            <a:ext cx="3464" cy="1239983"/>
          </a:xfrm>
          <a:prstGeom prst="straightConnector1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triangle" w="lg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Arrow Connector 42"/>
          <p:cNvCxnSpPr/>
          <p:nvPr/>
        </p:nvCxnSpPr>
        <p:spPr bwMode="auto">
          <a:xfrm>
            <a:off x="5091545" y="2604655"/>
            <a:ext cx="1149928" cy="1648690"/>
          </a:xfrm>
          <a:prstGeom prst="straightConnector1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TextBox 44"/>
          <p:cNvSpPr txBox="1"/>
          <p:nvPr/>
        </p:nvSpPr>
        <p:spPr>
          <a:xfrm>
            <a:off x="6953679" y="2008912"/>
            <a:ext cx="151195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CREDITOR BANKS</a:t>
            </a:r>
            <a:br>
              <a:rPr lang="en-US" sz="1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NOTIFY SELLERS</a:t>
            </a:r>
            <a:br>
              <a:rPr lang="en-US" sz="1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OF PAYMENT</a:t>
            </a:r>
          </a:p>
        </p:txBody>
      </p:sp>
      <p:cxnSp>
        <p:nvCxnSpPr>
          <p:cNvPr id="46" name="Straight Arrow Connector 45"/>
          <p:cNvCxnSpPr/>
          <p:nvPr/>
        </p:nvCxnSpPr>
        <p:spPr bwMode="auto">
          <a:xfrm flipH="1">
            <a:off x="7169728" y="4578927"/>
            <a:ext cx="678872" cy="0"/>
          </a:xfrm>
          <a:prstGeom prst="straightConnector1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triangle" w="lg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Arrow Connector 48"/>
          <p:cNvCxnSpPr/>
          <p:nvPr/>
        </p:nvCxnSpPr>
        <p:spPr bwMode="auto">
          <a:xfrm flipH="1">
            <a:off x="7169728" y="5992091"/>
            <a:ext cx="678872" cy="0"/>
          </a:xfrm>
          <a:prstGeom prst="straightConnector1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triangle" w="lg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" name="TextBox 49"/>
          <p:cNvSpPr txBox="1"/>
          <p:nvPr/>
        </p:nvSpPr>
        <p:spPr>
          <a:xfrm>
            <a:off x="3109042" y="5514111"/>
            <a:ext cx="270926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NET SETTLEMENT,</a:t>
            </a:r>
            <a:b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EVERY BANK MAKES OR</a:t>
            </a:r>
            <a:b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RECEIVES EXACTLY ONE</a:t>
            </a:r>
            <a:b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PAYMENT</a:t>
            </a:r>
          </a:p>
        </p:txBody>
      </p:sp>
    </p:spTree>
    <p:extLst>
      <p:ext uri="{BB962C8B-B14F-4D97-AF65-F5344CB8AC3E}">
        <p14:creationId xmlns:p14="http://schemas.microsoft.com/office/powerpoint/2010/main" val="31361913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b="0" smtClean="0"/>
              <a:t>SEAMLESS SCAN-BASED TRADING                                 JUNE 13, 2016                                 COPYRIGHT © 2016 MICHAEL I. SHAMOS</a:t>
            </a:r>
            <a:endParaRPr lang="en-US" b="0" dirty="0" smtClean="0"/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15192" y="0"/>
            <a:ext cx="8030528" cy="1143000"/>
          </a:xfrm>
          <a:noFill/>
          <a:ln/>
        </p:spPr>
        <p:txBody>
          <a:bodyPr/>
          <a:lstStyle/>
          <a:p>
            <a:r>
              <a:rPr lang="en-US" dirty="0" smtClean="0"/>
              <a:t>Credit Card Authorization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88" y="1819813"/>
            <a:ext cx="8412480" cy="23562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39430" y="5812971"/>
            <a:ext cx="1701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SOURCE: MASTERCARD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7422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SEAMLESS SCAN-BASED TRADING                                 JUNE 13, 2016                                 COPYRIGHT © 2016 MICHAEL I. SHAMOS</a:t>
            </a:r>
            <a:endParaRPr lang="en-US"/>
          </a:p>
        </p:txBody>
      </p:sp>
      <p:sp>
        <p:nvSpPr>
          <p:cNvPr id="57958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958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9588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195263"/>
            <a:ext cx="7772400" cy="722312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2550" tIns="41275" rIns="82550" bIns="41275" anchor="b"/>
          <a:lstStyle/>
          <a:p>
            <a:pPr>
              <a:lnSpc>
                <a:spcPct val="90000"/>
              </a:lnSpc>
            </a:pPr>
            <a:r>
              <a:rPr lang="en-US" dirty="0" smtClean="0"/>
              <a:t>Task 16</a:t>
            </a:r>
            <a:endParaRPr lang="en-US" dirty="0"/>
          </a:p>
        </p:txBody>
      </p:sp>
      <p:sp>
        <p:nvSpPr>
          <p:cNvPr id="5795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98500" y="1147763"/>
            <a:ext cx="7896225" cy="366395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2550" tIns="41275" rIns="82550" bIns="41275"/>
          <a:lstStyle/>
          <a:p>
            <a:pPr>
              <a:spcBef>
                <a:spcPts val="500"/>
              </a:spcBef>
            </a:pPr>
            <a:r>
              <a:rPr lang="en-US" sz="2400" dirty="0" smtClean="0"/>
              <a:t>Design a seamless shopping app/server system</a:t>
            </a:r>
          </a:p>
          <a:p>
            <a:pPr lvl="1">
              <a:spcBef>
                <a:spcPts val="500"/>
              </a:spcBef>
            </a:pPr>
            <a:r>
              <a:rPr lang="en-US" sz="2000" dirty="0" smtClean="0"/>
              <a:t>Identify products selected by the user</a:t>
            </a:r>
          </a:p>
          <a:p>
            <a:pPr lvl="1">
              <a:spcBef>
                <a:spcPts val="500"/>
              </a:spcBef>
            </a:pPr>
            <a:r>
              <a:rPr lang="en-US" sz="2000" dirty="0" smtClean="0"/>
              <a:t>Support consumer payment methods</a:t>
            </a:r>
          </a:p>
          <a:p>
            <a:pPr>
              <a:spcBef>
                <a:spcPts val="500"/>
              </a:spcBef>
            </a:pPr>
            <a:r>
              <a:rPr lang="en-US" sz="2400" dirty="0" smtClean="0"/>
              <a:t>Design a scan-based trading (SBT) payment system for Wal-Mart</a:t>
            </a:r>
          </a:p>
          <a:p>
            <a:pPr lvl="1">
              <a:spcBef>
                <a:spcPts val="500"/>
              </a:spcBef>
            </a:pPr>
            <a:r>
              <a:rPr lang="en-US" sz="2000" dirty="0"/>
              <a:t>C</a:t>
            </a:r>
            <a:r>
              <a:rPr lang="en-US" sz="2000" dirty="0" smtClean="0"/>
              <a:t>ompute how much Wal-Mart owes each supplier each day</a:t>
            </a:r>
          </a:p>
          <a:p>
            <a:pPr lvl="1">
              <a:spcBef>
                <a:spcPts val="500"/>
              </a:spcBef>
            </a:pPr>
            <a:r>
              <a:rPr lang="en-US" sz="2000" dirty="0" smtClean="0"/>
              <a:t>Transmit payment orders to cause payment to occur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937427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b="0" smtClean="0"/>
              <a:t>SEAMLESS SCAN-BASED TRADING                                 JUNE 13, 2016                                 COPYRIGHT © 2016 MICHAEL I. SHAMOS</a:t>
            </a:r>
            <a:endParaRPr lang="en-US" b="0" dirty="0" smtClean="0"/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15192" y="0"/>
            <a:ext cx="8030528" cy="1143000"/>
          </a:xfrm>
          <a:noFill/>
          <a:ln/>
        </p:spPr>
        <p:txBody>
          <a:bodyPr/>
          <a:lstStyle/>
          <a:p>
            <a:r>
              <a:rPr lang="en-US" dirty="0" smtClean="0"/>
              <a:t>Credit Card Clearing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7339430" y="5812971"/>
            <a:ext cx="1701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SOURCE: MASTERCARD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20" y="1780251"/>
            <a:ext cx="8412480" cy="258673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36287" y="4769668"/>
            <a:ext cx="60199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Credit card settlement is net settlement but the card association (Visa, MasterCard) acts as the clearing house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6517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SEAMLESS SCAN-BASED TRADING                                 JUNE 13, 2016                                 COPYRIGHT © 2016 MICHAEL I. SHAMOS</a:t>
            </a:r>
            <a:endParaRPr lang="en-US"/>
          </a:p>
        </p:txBody>
      </p:sp>
      <p:sp>
        <p:nvSpPr>
          <p:cNvPr id="81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773113" y="152400"/>
            <a:ext cx="7772400" cy="1143000"/>
          </a:xfrm>
          <a:noFill/>
          <a:ln/>
        </p:spPr>
        <p:txBody>
          <a:bodyPr/>
          <a:lstStyle/>
          <a:p>
            <a:r>
              <a:rPr lang="en-US"/>
              <a:t>Financial Messaging</a:t>
            </a:r>
            <a:endParaRPr lang="en-US" sz="3200"/>
          </a:p>
        </p:txBody>
      </p:sp>
      <p:sp>
        <p:nvSpPr>
          <p:cNvPr id="81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5013" y="1322388"/>
            <a:ext cx="7772400" cy="4343400"/>
          </a:xfrm>
          <a:noFill/>
          <a:ln/>
        </p:spPr>
        <p:txBody>
          <a:bodyPr/>
          <a:lstStyle/>
          <a:p>
            <a:r>
              <a:rPr lang="en-US" sz="2400" dirty="0"/>
              <a:t>Money never actually moves, except in cash form</a:t>
            </a:r>
          </a:p>
          <a:p>
            <a:r>
              <a:rPr lang="en-US" sz="2400" dirty="0"/>
              <a:t>Most money is transferred by sending messages – payment orders – to and from banks</a:t>
            </a:r>
          </a:p>
          <a:p>
            <a:r>
              <a:rPr lang="en-US" sz="2400" dirty="0"/>
              <a:t>Banks also send messages to their customers to advise of payments</a:t>
            </a:r>
          </a:p>
          <a:p>
            <a:r>
              <a:rPr lang="en-US" sz="2400" dirty="0"/>
              <a:t>Financial messaging is ESSENTIAL to payment </a:t>
            </a:r>
            <a:r>
              <a:rPr lang="en-US" sz="2400" dirty="0" smtClean="0"/>
              <a:t>systems</a:t>
            </a:r>
          </a:p>
          <a:p>
            <a:r>
              <a:rPr lang="en-US" sz="2400" dirty="0" smtClean="0"/>
              <a:t>BUT: a financial message is NOT a settlement</a:t>
            </a:r>
            <a:endParaRPr lang="en-US" sz="2400" dirty="0"/>
          </a:p>
          <a:p>
            <a:pPr lvl="1"/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SEAMLESS SCAN-BASED TRADING                                 JUNE 13, 2016                                 COPYRIGHT © 2016 MICHAEL I. SHAMOS</a:t>
            </a:r>
            <a:endParaRPr lang="en-US" dirty="0"/>
          </a:p>
        </p:txBody>
      </p:sp>
      <p:sp>
        <p:nvSpPr>
          <p:cNvPr id="81305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305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306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69863"/>
            <a:ext cx="7772400" cy="722312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2550" tIns="41275" rIns="82550" bIns="41275" anchor="b"/>
          <a:lstStyle/>
          <a:p>
            <a:pPr>
              <a:lnSpc>
                <a:spcPct val="90000"/>
              </a:lnSpc>
            </a:pPr>
            <a:r>
              <a:rPr lang="en-US"/>
              <a:t>S.W.I.F.T.</a:t>
            </a:r>
          </a:p>
        </p:txBody>
      </p:sp>
      <p:sp>
        <p:nvSpPr>
          <p:cNvPr id="81306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106488"/>
            <a:ext cx="7726363" cy="43434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2550" tIns="41275" rIns="82550" bIns="41275"/>
          <a:lstStyle/>
          <a:p>
            <a:pPr>
              <a:spcBef>
                <a:spcPts val="200"/>
              </a:spcBef>
            </a:pPr>
            <a:r>
              <a:rPr lang="en-US" sz="2400" dirty="0"/>
              <a:t>Society for Worldwide Interbank Financial Telecommunication</a:t>
            </a:r>
          </a:p>
          <a:p>
            <a:pPr>
              <a:spcBef>
                <a:spcPts val="200"/>
              </a:spcBef>
            </a:pPr>
            <a:r>
              <a:rPr lang="en-US" sz="2400" dirty="0"/>
              <a:t>Non-profit, headquarters in Brussels</a:t>
            </a:r>
          </a:p>
          <a:p>
            <a:pPr>
              <a:spcBef>
                <a:spcPts val="200"/>
              </a:spcBef>
            </a:pPr>
            <a:r>
              <a:rPr lang="en-US" sz="2400" dirty="0"/>
              <a:t>Financial </a:t>
            </a:r>
            <a:r>
              <a:rPr lang="en-US" sz="2400" b="1" dirty="0"/>
              <a:t>messaging</a:t>
            </a:r>
            <a:r>
              <a:rPr lang="en-US" sz="2400" dirty="0"/>
              <a:t> </a:t>
            </a:r>
            <a:r>
              <a:rPr lang="en-US" sz="2400" dirty="0" smtClean="0"/>
              <a:t>system </a:t>
            </a:r>
            <a:r>
              <a:rPr lang="en-US" sz="2400" b="1" dirty="0" smtClean="0"/>
              <a:t>ONLY</a:t>
            </a:r>
          </a:p>
          <a:p>
            <a:pPr lvl="1">
              <a:spcBef>
                <a:spcPts val="200"/>
              </a:spcBef>
            </a:pPr>
            <a:r>
              <a:rPr lang="en-US" b="1" dirty="0" smtClean="0"/>
              <a:t>NOT A PAYMENT SYSTEM</a:t>
            </a:r>
            <a:endParaRPr lang="en-US" b="1" dirty="0"/>
          </a:p>
          <a:p>
            <a:pPr lvl="1">
              <a:spcBef>
                <a:spcPts val="200"/>
              </a:spcBef>
            </a:pPr>
            <a:r>
              <a:rPr lang="en-US" dirty="0" smtClean="0"/>
              <a:t>No accounts, no clearing, no settlement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Settlement </a:t>
            </a:r>
            <a:r>
              <a:rPr lang="en-US" dirty="0"/>
              <a:t>must occur separately</a:t>
            </a:r>
          </a:p>
          <a:p>
            <a:pPr>
              <a:spcBef>
                <a:spcPts val="200"/>
              </a:spcBef>
            </a:pPr>
            <a:r>
              <a:rPr lang="en-US" sz="2400" dirty="0"/>
              <a:t>4.6 billion </a:t>
            </a:r>
            <a:r>
              <a:rPr lang="en-US" sz="2400" dirty="0" smtClean="0"/>
              <a:t>messages/</a:t>
            </a:r>
            <a:r>
              <a:rPr lang="en-US" sz="2400" dirty="0" err="1" smtClean="0"/>
              <a:t>yr</a:t>
            </a:r>
            <a:endParaRPr lang="en-US" sz="2400" dirty="0" smtClean="0"/>
          </a:p>
          <a:p>
            <a:pPr>
              <a:spcBef>
                <a:spcPts val="200"/>
              </a:spcBef>
            </a:pPr>
            <a:r>
              <a:rPr lang="en-US" sz="2400" dirty="0" smtClean="0"/>
              <a:t>Amounts in messages: USD </a:t>
            </a:r>
            <a:r>
              <a:rPr lang="en-US" sz="2400" dirty="0"/>
              <a:t>7 trillion value per day</a:t>
            </a:r>
          </a:p>
          <a:p>
            <a:pPr>
              <a:spcBef>
                <a:spcPts val="200"/>
              </a:spcBef>
            </a:pPr>
            <a:r>
              <a:rPr lang="en-US" sz="2400" dirty="0" smtClean="0"/>
              <a:t>Cost </a:t>
            </a:r>
            <a:r>
              <a:rPr lang="en-US" sz="2400" dirty="0"/>
              <a:t>~ $0.20 per message; transit time 20 seconds</a:t>
            </a:r>
          </a:p>
          <a:p>
            <a:pPr>
              <a:spcBef>
                <a:spcPts val="200"/>
              </a:spcBef>
            </a:pPr>
            <a:r>
              <a:rPr lang="en-US" sz="2400" dirty="0"/>
              <a:t>Private IP </a:t>
            </a:r>
            <a:r>
              <a:rPr lang="en-US" sz="2400" dirty="0" smtClean="0"/>
              <a:t>network, NOT the Internet</a:t>
            </a:r>
            <a:endParaRPr lang="en-US" sz="2400" dirty="0"/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  <p:sp>
        <p:nvSpPr>
          <p:cNvPr id="813062" name="Text Box 6"/>
          <p:cNvSpPr txBox="1">
            <a:spLocks noChangeArrowheads="1"/>
          </p:cNvSpPr>
          <p:nvPr/>
        </p:nvSpPr>
        <p:spPr bwMode="auto">
          <a:xfrm>
            <a:off x="7739063" y="5846763"/>
            <a:ext cx="14049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SOURCE: </a:t>
            </a:r>
            <a:r>
              <a:rPr lang="en-US" sz="1200" b="1">
                <a:latin typeface="Arial" charset="0"/>
                <a:hlinkClick r:id="rId3"/>
              </a:rPr>
              <a:t>SWIFT</a:t>
            </a:r>
            <a:endParaRPr lang="en-US" sz="1200" b="1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402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28575"/>
            <a:ext cx="8580438" cy="890588"/>
          </a:xfrm>
        </p:spPr>
        <p:txBody>
          <a:bodyPr/>
          <a:lstStyle/>
          <a:p>
            <a:pPr algn="ctr"/>
            <a:r>
              <a:rPr lang="en-US" sz="3600" b="1" dirty="0" smtClean="0"/>
              <a:t>A SWIFT Message</a:t>
            </a:r>
            <a:endParaRPr lang="en-US" sz="3600" b="1" dirty="0"/>
          </a:p>
        </p:txBody>
      </p:sp>
      <p:pic>
        <p:nvPicPr>
          <p:cNvPr id="998403" name="Picture 3" descr="Message Structure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928688"/>
            <a:ext cx="9034462" cy="532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02807" y="2697003"/>
            <a:ext cx="24272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b="1" dirty="0" smtClean="0">
                <a:latin typeface="+mn-lt"/>
              </a:rPr>
              <a:t>:50K  ORDERING INSTITUTION</a:t>
            </a:r>
            <a:endParaRPr lang="en-US" sz="1200" b="1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4406" y="2498408"/>
            <a:ext cx="32512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b="1" dirty="0" smtClean="0">
                <a:latin typeface="+mn-lt"/>
              </a:rPr>
              <a:t>:32A  VALUE DATE, CURRENCY, AMOUNT</a:t>
            </a:r>
            <a:endParaRPr lang="en-US" sz="1200" b="1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83443" y="2309336"/>
            <a:ext cx="26595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b="1" dirty="0" smtClean="0">
                <a:latin typeface="+mn-lt"/>
              </a:rPr>
              <a:t>:23B  BANK OPERATION: CREDIT</a:t>
            </a:r>
            <a:endParaRPr lang="en-US" sz="1200" b="1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99040" y="2124075"/>
            <a:ext cx="21771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b="1" dirty="0" smtClean="0">
                <a:latin typeface="+mn-lt"/>
              </a:rPr>
              <a:t>:20    TRANSACTION REF #</a:t>
            </a:r>
            <a:endParaRPr lang="en-US" sz="1200" b="1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27303" y="3592513"/>
            <a:ext cx="28085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b="1" dirty="0" smtClean="0">
                <a:latin typeface="+mn-lt"/>
              </a:rPr>
              <a:t>:57A  ACCOUNT WITH INSTITUTION</a:t>
            </a:r>
            <a:endParaRPr lang="en-US" sz="1200" b="1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42102" y="3819684"/>
            <a:ext cx="1391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b="1" dirty="0" smtClean="0">
                <a:latin typeface="+mn-lt"/>
              </a:rPr>
              <a:t>:59    RECIPIENT</a:t>
            </a:r>
            <a:endParaRPr lang="en-US" sz="1200" b="1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61152" y="4600734"/>
            <a:ext cx="45392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b="1" dirty="0" smtClean="0">
                <a:latin typeface="+mn-lt"/>
              </a:rPr>
              <a:t>:70    REMITTANCE INFORMATION, REASON FOR PAYMENT</a:t>
            </a:r>
            <a:endParaRPr lang="en-US" sz="1200" b="1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59723" y="4798060"/>
            <a:ext cx="3883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b="1" dirty="0" smtClean="0">
                <a:latin typeface="+mn-lt"/>
              </a:rPr>
              <a:t>:71A   DETAILS OF CHARGES.</a:t>
            </a:r>
            <a:br>
              <a:rPr lang="en-US" sz="1200" b="1" dirty="0" smtClean="0">
                <a:latin typeface="+mn-lt"/>
              </a:rPr>
            </a:br>
            <a:r>
              <a:rPr lang="en-US" sz="1200" b="1" dirty="0" smtClean="0">
                <a:latin typeface="+mn-lt"/>
              </a:rPr>
              <a:t>                    SHA = SHARED TRANSFER CHARGES</a:t>
            </a:r>
            <a:endParaRPr lang="en-US" sz="1200" b="1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99252" y="5562759"/>
            <a:ext cx="3360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b="1" dirty="0" smtClean="0">
                <a:latin typeface="+mn-lt"/>
              </a:rPr>
              <a:t>MAC = MESSAGE AUTHENTICATION CODE</a:t>
            </a:r>
            <a:endParaRPr lang="en-US" sz="1200" b="1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10964" y="5771039"/>
            <a:ext cx="15792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b="1" dirty="0" smtClean="0">
                <a:latin typeface="+mn-lt"/>
              </a:rPr>
              <a:t>CHK = CHECKSUM</a:t>
            </a:r>
            <a:endParaRPr lang="en-US" sz="1200" b="1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92506" y="1419939"/>
            <a:ext cx="16047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+mn-lt"/>
              </a:rPr>
              <a:t>103 = REMITTANCE</a:t>
            </a:r>
            <a:endParaRPr lang="en-US" sz="1200" b="1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04154" y="1637585"/>
            <a:ext cx="17283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+mn-lt"/>
              </a:rPr>
              <a:t>108 = MESSAGE REF</a:t>
            </a:r>
            <a:endParaRPr lang="en-US" sz="1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5749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9810" name="Picture 2" descr="NETWORK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229100"/>
            <a:ext cx="300672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9811" name="Text Box 3"/>
          <p:cNvSpPr txBox="1">
            <a:spLocks noChangeArrowheads="1"/>
          </p:cNvSpPr>
          <p:nvPr/>
        </p:nvSpPr>
        <p:spPr bwMode="auto">
          <a:xfrm>
            <a:off x="4343400" y="5981700"/>
            <a:ext cx="958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Internet</a:t>
            </a:r>
          </a:p>
        </p:txBody>
      </p:sp>
      <p:sp>
        <p:nvSpPr>
          <p:cNvPr id="759812" name="Rectangle 4"/>
          <p:cNvSpPr>
            <a:spLocks noGrp="1" noChangeArrowheads="1"/>
          </p:cNvSpPr>
          <p:nvPr>
            <p:ph type="title"/>
          </p:nvPr>
        </p:nvSpPr>
        <p:spPr>
          <a:xfrm>
            <a:off x="296863" y="0"/>
            <a:ext cx="8580437" cy="890588"/>
          </a:xfrm>
        </p:spPr>
        <p:txBody>
          <a:bodyPr/>
          <a:lstStyle/>
          <a:p>
            <a:r>
              <a:rPr lang="fr-FR" b="1"/>
              <a:t>SWIFT E-payments Plus System</a:t>
            </a:r>
          </a:p>
        </p:txBody>
      </p:sp>
      <p:pic>
        <p:nvPicPr>
          <p:cNvPr id="759813" name="Picture 5" descr="NETWORK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8" y="1811338"/>
            <a:ext cx="2854325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59814" name="Group 6"/>
          <p:cNvGrpSpPr>
            <a:grpSpLocks/>
          </p:cNvGrpSpPr>
          <p:nvPr/>
        </p:nvGrpSpPr>
        <p:grpSpPr bwMode="auto">
          <a:xfrm>
            <a:off x="6629400" y="3848100"/>
            <a:ext cx="2282825" cy="1954213"/>
            <a:chOff x="242" y="2403"/>
            <a:chExt cx="1438" cy="1231"/>
          </a:xfrm>
        </p:grpSpPr>
        <p:sp>
          <p:nvSpPr>
            <p:cNvPr id="759815" name="Rectangle 7"/>
            <p:cNvSpPr>
              <a:spLocks noChangeArrowheads="1"/>
            </p:cNvSpPr>
            <p:nvPr/>
          </p:nvSpPr>
          <p:spPr bwMode="auto">
            <a:xfrm>
              <a:off x="242" y="2408"/>
              <a:ext cx="1438" cy="12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59816" name="Group 8"/>
            <p:cNvGrpSpPr>
              <a:grpSpLocks/>
            </p:cNvGrpSpPr>
            <p:nvPr/>
          </p:nvGrpSpPr>
          <p:grpSpPr bwMode="auto">
            <a:xfrm>
              <a:off x="242" y="2403"/>
              <a:ext cx="1430" cy="1227"/>
              <a:chOff x="0" y="2403"/>
              <a:chExt cx="5758" cy="1227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grayWhite">
              <a:xfrm>
                <a:off x="0" y="3630"/>
                <a:ext cx="5758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59818" name="Group 10"/>
              <p:cNvGrpSpPr>
                <a:grpSpLocks/>
              </p:cNvGrpSpPr>
              <p:nvPr/>
            </p:nvGrpSpPr>
            <p:grpSpPr bwMode="auto">
              <a:xfrm>
                <a:off x="0" y="2403"/>
                <a:ext cx="5758" cy="549"/>
                <a:chOff x="0" y="180"/>
                <a:chExt cx="2224" cy="549"/>
              </a:xfrm>
            </p:grpSpPr>
            <p:sp>
              <p:nvSpPr>
                <p:cNvPr id="759819" name="Line 11"/>
                <p:cNvSpPr>
                  <a:spLocks noChangeShapeType="1"/>
                </p:cNvSpPr>
                <p:nvPr/>
              </p:nvSpPr>
              <p:spPr bwMode="grayWhite">
                <a:xfrm>
                  <a:off x="0" y="180"/>
                  <a:ext cx="2224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820" name="Line 12"/>
                <p:cNvSpPr>
                  <a:spLocks noChangeShapeType="1"/>
                </p:cNvSpPr>
                <p:nvPr/>
              </p:nvSpPr>
              <p:spPr bwMode="grayWhite">
                <a:xfrm>
                  <a:off x="0" y="271"/>
                  <a:ext cx="2224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821" name="Line 13"/>
                <p:cNvSpPr>
                  <a:spLocks noChangeShapeType="1"/>
                </p:cNvSpPr>
                <p:nvPr/>
              </p:nvSpPr>
              <p:spPr bwMode="grayWhite">
                <a:xfrm>
                  <a:off x="0" y="363"/>
                  <a:ext cx="2224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822" name="Line 14"/>
                <p:cNvSpPr>
                  <a:spLocks noChangeShapeType="1"/>
                </p:cNvSpPr>
                <p:nvPr/>
              </p:nvSpPr>
              <p:spPr bwMode="grayWhite">
                <a:xfrm>
                  <a:off x="0" y="454"/>
                  <a:ext cx="2224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823" name="Line 15"/>
                <p:cNvSpPr>
                  <a:spLocks noChangeShapeType="1"/>
                </p:cNvSpPr>
                <p:nvPr/>
              </p:nvSpPr>
              <p:spPr bwMode="grayWhite">
                <a:xfrm>
                  <a:off x="0" y="546"/>
                  <a:ext cx="2224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824" name="Line 16"/>
                <p:cNvSpPr>
                  <a:spLocks noChangeShapeType="1"/>
                </p:cNvSpPr>
                <p:nvPr/>
              </p:nvSpPr>
              <p:spPr bwMode="grayWhite">
                <a:xfrm>
                  <a:off x="0" y="637"/>
                  <a:ext cx="2224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825" name="Line 17"/>
                <p:cNvSpPr>
                  <a:spLocks noChangeShapeType="1"/>
                </p:cNvSpPr>
                <p:nvPr/>
              </p:nvSpPr>
              <p:spPr bwMode="grayWhite">
                <a:xfrm>
                  <a:off x="0" y="729"/>
                  <a:ext cx="2224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826" name="Line 18"/>
                <p:cNvSpPr>
                  <a:spLocks noChangeShapeType="1"/>
                </p:cNvSpPr>
                <p:nvPr/>
              </p:nvSpPr>
              <p:spPr bwMode="grayWhite">
                <a:xfrm>
                  <a:off x="0" y="683"/>
                  <a:ext cx="2224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827" name="Line 19"/>
                <p:cNvSpPr>
                  <a:spLocks noChangeShapeType="1"/>
                </p:cNvSpPr>
                <p:nvPr/>
              </p:nvSpPr>
              <p:spPr bwMode="grayWhite">
                <a:xfrm>
                  <a:off x="0" y="591"/>
                  <a:ext cx="2224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828" name="Line 20"/>
                <p:cNvSpPr>
                  <a:spLocks noChangeShapeType="1"/>
                </p:cNvSpPr>
                <p:nvPr/>
              </p:nvSpPr>
              <p:spPr bwMode="grayWhite">
                <a:xfrm>
                  <a:off x="0" y="500"/>
                  <a:ext cx="2224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829" name="Line 21"/>
                <p:cNvSpPr>
                  <a:spLocks noChangeShapeType="1"/>
                </p:cNvSpPr>
                <p:nvPr/>
              </p:nvSpPr>
              <p:spPr bwMode="grayWhite">
                <a:xfrm>
                  <a:off x="0" y="408"/>
                  <a:ext cx="2224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830" name="Line 22"/>
                <p:cNvSpPr>
                  <a:spLocks noChangeShapeType="1"/>
                </p:cNvSpPr>
                <p:nvPr/>
              </p:nvSpPr>
              <p:spPr bwMode="grayWhite">
                <a:xfrm>
                  <a:off x="0" y="317"/>
                  <a:ext cx="2224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831" name="Line 23"/>
                <p:cNvSpPr>
                  <a:spLocks noChangeShapeType="1"/>
                </p:cNvSpPr>
                <p:nvPr/>
              </p:nvSpPr>
              <p:spPr bwMode="grayWhite">
                <a:xfrm>
                  <a:off x="0" y="225"/>
                  <a:ext cx="2224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59832" name="Group 24"/>
              <p:cNvGrpSpPr>
                <a:grpSpLocks/>
              </p:cNvGrpSpPr>
              <p:nvPr/>
            </p:nvGrpSpPr>
            <p:grpSpPr bwMode="auto">
              <a:xfrm>
                <a:off x="0" y="2995"/>
                <a:ext cx="5758" cy="274"/>
                <a:chOff x="0" y="2774"/>
                <a:chExt cx="5758" cy="274"/>
              </a:xfrm>
            </p:grpSpPr>
            <p:sp>
              <p:nvSpPr>
                <p:cNvPr id="759833" name="Line 25"/>
                <p:cNvSpPr>
                  <a:spLocks noChangeShapeType="1"/>
                </p:cNvSpPr>
                <p:nvPr/>
              </p:nvSpPr>
              <p:spPr bwMode="grayWhite">
                <a:xfrm>
                  <a:off x="0" y="2774"/>
                  <a:ext cx="5758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834" name="Line 26"/>
                <p:cNvSpPr>
                  <a:spLocks noChangeShapeType="1"/>
                </p:cNvSpPr>
                <p:nvPr/>
              </p:nvSpPr>
              <p:spPr bwMode="grayWhite">
                <a:xfrm>
                  <a:off x="0" y="2865"/>
                  <a:ext cx="5758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835" name="Line 27"/>
                <p:cNvSpPr>
                  <a:spLocks noChangeShapeType="1"/>
                </p:cNvSpPr>
                <p:nvPr/>
              </p:nvSpPr>
              <p:spPr bwMode="grayWhite">
                <a:xfrm>
                  <a:off x="0" y="2957"/>
                  <a:ext cx="5758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836" name="Line 28"/>
                <p:cNvSpPr>
                  <a:spLocks noChangeShapeType="1"/>
                </p:cNvSpPr>
                <p:nvPr/>
              </p:nvSpPr>
              <p:spPr bwMode="grayWhite">
                <a:xfrm>
                  <a:off x="0" y="3048"/>
                  <a:ext cx="5758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837" name="Line 29"/>
                <p:cNvSpPr>
                  <a:spLocks noChangeShapeType="1"/>
                </p:cNvSpPr>
                <p:nvPr/>
              </p:nvSpPr>
              <p:spPr bwMode="grayWhite">
                <a:xfrm>
                  <a:off x="0" y="3002"/>
                  <a:ext cx="5758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838" name="Line 30"/>
                <p:cNvSpPr>
                  <a:spLocks noChangeShapeType="1"/>
                </p:cNvSpPr>
                <p:nvPr/>
              </p:nvSpPr>
              <p:spPr bwMode="grayWhite">
                <a:xfrm>
                  <a:off x="0" y="2911"/>
                  <a:ext cx="5758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839" name="Line 31"/>
                <p:cNvSpPr>
                  <a:spLocks noChangeShapeType="1"/>
                </p:cNvSpPr>
                <p:nvPr/>
              </p:nvSpPr>
              <p:spPr bwMode="grayWhite">
                <a:xfrm>
                  <a:off x="0" y="2819"/>
                  <a:ext cx="5758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59840" name="Group 32"/>
              <p:cNvGrpSpPr>
                <a:grpSpLocks/>
              </p:cNvGrpSpPr>
              <p:nvPr/>
            </p:nvGrpSpPr>
            <p:grpSpPr bwMode="auto">
              <a:xfrm>
                <a:off x="0" y="3309"/>
                <a:ext cx="5758" cy="274"/>
                <a:chOff x="0" y="2774"/>
                <a:chExt cx="5758" cy="274"/>
              </a:xfrm>
            </p:grpSpPr>
            <p:sp>
              <p:nvSpPr>
                <p:cNvPr id="759841" name="Line 33"/>
                <p:cNvSpPr>
                  <a:spLocks noChangeShapeType="1"/>
                </p:cNvSpPr>
                <p:nvPr/>
              </p:nvSpPr>
              <p:spPr bwMode="grayWhite">
                <a:xfrm>
                  <a:off x="0" y="2774"/>
                  <a:ext cx="5758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842" name="Line 34"/>
                <p:cNvSpPr>
                  <a:spLocks noChangeShapeType="1"/>
                </p:cNvSpPr>
                <p:nvPr/>
              </p:nvSpPr>
              <p:spPr bwMode="grayWhite">
                <a:xfrm>
                  <a:off x="0" y="2865"/>
                  <a:ext cx="5758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843" name="Line 35"/>
                <p:cNvSpPr>
                  <a:spLocks noChangeShapeType="1"/>
                </p:cNvSpPr>
                <p:nvPr/>
              </p:nvSpPr>
              <p:spPr bwMode="grayWhite">
                <a:xfrm>
                  <a:off x="0" y="2957"/>
                  <a:ext cx="5758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844" name="Line 36"/>
                <p:cNvSpPr>
                  <a:spLocks noChangeShapeType="1"/>
                </p:cNvSpPr>
                <p:nvPr/>
              </p:nvSpPr>
              <p:spPr bwMode="grayWhite">
                <a:xfrm>
                  <a:off x="0" y="3048"/>
                  <a:ext cx="5758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845" name="Line 37"/>
                <p:cNvSpPr>
                  <a:spLocks noChangeShapeType="1"/>
                </p:cNvSpPr>
                <p:nvPr/>
              </p:nvSpPr>
              <p:spPr bwMode="grayWhite">
                <a:xfrm>
                  <a:off x="0" y="3002"/>
                  <a:ext cx="5758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846" name="Line 38"/>
                <p:cNvSpPr>
                  <a:spLocks noChangeShapeType="1"/>
                </p:cNvSpPr>
                <p:nvPr/>
              </p:nvSpPr>
              <p:spPr bwMode="grayWhite">
                <a:xfrm>
                  <a:off x="0" y="2911"/>
                  <a:ext cx="5758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847" name="Line 39"/>
                <p:cNvSpPr>
                  <a:spLocks noChangeShapeType="1"/>
                </p:cNvSpPr>
                <p:nvPr/>
              </p:nvSpPr>
              <p:spPr bwMode="grayWhite">
                <a:xfrm>
                  <a:off x="0" y="2819"/>
                  <a:ext cx="5758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759848" name="Group 40"/>
          <p:cNvGrpSpPr>
            <a:grpSpLocks/>
          </p:cNvGrpSpPr>
          <p:nvPr/>
        </p:nvGrpSpPr>
        <p:grpSpPr bwMode="auto">
          <a:xfrm>
            <a:off x="6610350" y="1589088"/>
            <a:ext cx="2282825" cy="1617662"/>
            <a:chOff x="242" y="988"/>
            <a:chExt cx="1438" cy="1019"/>
          </a:xfrm>
        </p:grpSpPr>
        <p:sp>
          <p:nvSpPr>
            <p:cNvPr id="759849" name="Rectangle 41"/>
            <p:cNvSpPr>
              <a:spLocks noChangeAspect="1" noChangeArrowheads="1"/>
            </p:cNvSpPr>
            <p:nvPr/>
          </p:nvSpPr>
          <p:spPr bwMode="auto">
            <a:xfrm>
              <a:off x="242" y="988"/>
              <a:ext cx="1438" cy="10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b"/>
            <a:lstStyle/>
            <a:p>
              <a:pPr algn="l">
                <a:spcBef>
                  <a:spcPts val="600"/>
                </a:spcBef>
              </a:pPr>
              <a:endParaRPr lang="en-US" sz="1600">
                <a:solidFill>
                  <a:schemeClr val="accent2"/>
                </a:solidFill>
                <a:latin typeface="Arial" charset="0"/>
              </a:endParaRPr>
            </a:p>
          </p:txBody>
        </p:sp>
        <p:grpSp>
          <p:nvGrpSpPr>
            <p:cNvPr id="759850" name="Group 42"/>
            <p:cNvGrpSpPr>
              <a:grpSpLocks/>
            </p:cNvGrpSpPr>
            <p:nvPr/>
          </p:nvGrpSpPr>
          <p:grpSpPr bwMode="auto">
            <a:xfrm>
              <a:off x="242" y="990"/>
              <a:ext cx="1430" cy="1016"/>
              <a:chOff x="0" y="990"/>
              <a:chExt cx="5758" cy="1016"/>
            </a:xfrm>
          </p:grpSpPr>
          <p:grpSp>
            <p:nvGrpSpPr>
              <p:cNvPr id="759851" name="Group 43"/>
              <p:cNvGrpSpPr>
                <a:grpSpLocks/>
              </p:cNvGrpSpPr>
              <p:nvPr/>
            </p:nvGrpSpPr>
            <p:grpSpPr bwMode="auto">
              <a:xfrm>
                <a:off x="0" y="990"/>
                <a:ext cx="5758" cy="549"/>
                <a:chOff x="0" y="180"/>
                <a:chExt cx="2224" cy="549"/>
              </a:xfrm>
            </p:grpSpPr>
            <p:sp>
              <p:nvSpPr>
                <p:cNvPr id="759852" name="Line 44"/>
                <p:cNvSpPr>
                  <a:spLocks noChangeShapeType="1"/>
                </p:cNvSpPr>
                <p:nvPr/>
              </p:nvSpPr>
              <p:spPr bwMode="grayWhite">
                <a:xfrm>
                  <a:off x="0" y="180"/>
                  <a:ext cx="2224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853" name="Line 45"/>
                <p:cNvSpPr>
                  <a:spLocks noChangeShapeType="1"/>
                </p:cNvSpPr>
                <p:nvPr/>
              </p:nvSpPr>
              <p:spPr bwMode="grayWhite">
                <a:xfrm>
                  <a:off x="0" y="271"/>
                  <a:ext cx="2224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854" name="Line 46"/>
                <p:cNvSpPr>
                  <a:spLocks noChangeShapeType="1"/>
                </p:cNvSpPr>
                <p:nvPr/>
              </p:nvSpPr>
              <p:spPr bwMode="grayWhite">
                <a:xfrm>
                  <a:off x="0" y="363"/>
                  <a:ext cx="2224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855" name="Line 47"/>
                <p:cNvSpPr>
                  <a:spLocks noChangeShapeType="1"/>
                </p:cNvSpPr>
                <p:nvPr/>
              </p:nvSpPr>
              <p:spPr bwMode="grayWhite">
                <a:xfrm>
                  <a:off x="0" y="454"/>
                  <a:ext cx="2224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856" name="Line 48"/>
                <p:cNvSpPr>
                  <a:spLocks noChangeShapeType="1"/>
                </p:cNvSpPr>
                <p:nvPr/>
              </p:nvSpPr>
              <p:spPr bwMode="grayWhite">
                <a:xfrm>
                  <a:off x="0" y="546"/>
                  <a:ext cx="2224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857" name="Line 49"/>
                <p:cNvSpPr>
                  <a:spLocks noChangeShapeType="1"/>
                </p:cNvSpPr>
                <p:nvPr/>
              </p:nvSpPr>
              <p:spPr bwMode="grayWhite">
                <a:xfrm>
                  <a:off x="0" y="637"/>
                  <a:ext cx="2224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858" name="Line 50"/>
                <p:cNvSpPr>
                  <a:spLocks noChangeShapeType="1"/>
                </p:cNvSpPr>
                <p:nvPr/>
              </p:nvSpPr>
              <p:spPr bwMode="grayWhite">
                <a:xfrm>
                  <a:off x="0" y="729"/>
                  <a:ext cx="2224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859" name="Line 51"/>
                <p:cNvSpPr>
                  <a:spLocks noChangeShapeType="1"/>
                </p:cNvSpPr>
                <p:nvPr/>
              </p:nvSpPr>
              <p:spPr bwMode="grayWhite">
                <a:xfrm>
                  <a:off x="0" y="683"/>
                  <a:ext cx="2224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860" name="Line 52"/>
                <p:cNvSpPr>
                  <a:spLocks noChangeShapeType="1"/>
                </p:cNvSpPr>
                <p:nvPr/>
              </p:nvSpPr>
              <p:spPr bwMode="grayWhite">
                <a:xfrm>
                  <a:off x="0" y="591"/>
                  <a:ext cx="2224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861" name="Line 53"/>
                <p:cNvSpPr>
                  <a:spLocks noChangeShapeType="1"/>
                </p:cNvSpPr>
                <p:nvPr/>
              </p:nvSpPr>
              <p:spPr bwMode="grayWhite">
                <a:xfrm>
                  <a:off x="0" y="500"/>
                  <a:ext cx="2224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862" name="Line 54"/>
                <p:cNvSpPr>
                  <a:spLocks noChangeShapeType="1"/>
                </p:cNvSpPr>
                <p:nvPr/>
              </p:nvSpPr>
              <p:spPr bwMode="grayWhite">
                <a:xfrm>
                  <a:off x="0" y="408"/>
                  <a:ext cx="2224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863" name="Line 55"/>
                <p:cNvSpPr>
                  <a:spLocks noChangeShapeType="1"/>
                </p:cNvSpPr>
                <p:nvPr/>
              </p:nvSpPr>
              <p:spPr bwMode="grayWhite">
                <a:xfrm>
                  <a:off x="0" y="317"/>
                  <a:ext cx="2224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864" name="Line 56"/>
                <p:cNvSpPr>
                  <a:spLocks noChangeShapeType="1"/>
                </p:cNvSpPr>
                <p:nvPr/>
              </p:nvSpPr>
              <p:spPr bwMode="grayWhite">
                <a:xfrm>
                  <a:off x="0" y="225"/>
                  <a:ext cx="2224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59865" name="Group 57"/>
              <p:cNvGrpSpPr>
                <a:grpSpLocks/>
              </p:cNvGrpSpPr>
              <p:nvPr/>
            </p:nvGrpSpPr>
            <p:grpSpPr bwMode="auto">
              <a:xfrm>
                <a:off x="0" y="1590"/>
                <a:ext cx="5758" cy="416"/>
                <a:chOff x="0" y="1590"/>
                <a:chExt cx="5758" cy="416"/>
              </a:xfrm>
            </p:grpSpPr>
            <p:sp>
              <p:nvSpPr>
                <p:cNvPr id="759866" name="Line 58"/>
                <p:cNvSpPr>
                  <a:spLocks noChangeShapeType="1"/>
                </p:cNvSpPr>
                <p:nvPr/>
              </p:nvSpPr>
              <p:spPr bwMode="grayWhite">
                <a:xfrm>
                  <a:off x="0" y="1590"/>
                  <a:ext cx="5758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867" name="Line 59"/>
                <p:cNvSpPr>
                  <a:spLocks noChangeShapeType="1"/>
                </p:cNvSpPr>
                <p:nvPr/>
              </p:nvSpPr>
              <p:spPr bwMode="grayWhite">
                <a:xfrm>
                  <a:off x="0" y="1681"/>
                  <a:ext cx="5758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868" name="Line 60"/>
                <p:cNvSpPr>
                  <a:spLocks noChangeShapeType="1"/>
                </p:cNvSpPr>
                <p:nvPr/>
              </p:nvSpPr>
              <p:spPr bwMode="grayWhite">
                <a:xfrm>
                  <a:off x="0" y="1773"/>
                  <a:ext cx="5758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869" name="Line 61"/>
                <p:cNvSpPr>
                  <a:spLocks noChangeShapeType="1"/>
                </p:cNvSpPr>
                <p:nvPr/>
              </p:nvSpPr>
              <p:spPr bwMode="grayWhite">
                <a:xfrm>
                  <a:off x="0" y="1864"/>
                  <a:ext cx="5758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870" name="Line 62"/>
                <p:cNvSpPr>
                  <a:spLocks noChangeShapeType="1"/>
                </p:cNvSpPr>
                <p:nvPr/>
              </p:nvSpPr>
              <p:spPr bwMode="grayWhite">
                <a:xfrm>
                  <a:off x="0" y="1956"/>
                  <a:ext cx="5758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871" name="Line 63"/>
                <p:cNvSpPr>
                  <a:spLocks noChangeShapeType="1"/>
                </p:cNvSpPr>
                <p:nvPr/>
              </p:nvSpPr>
              <p:spPr bwMode="grayWhite">
                <a:xfrm>
                  <a:off x="0" y="2006"/>
                  <a:ext cx="5758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872" name="Line 64"/>
                <p:cNvSpPr>
                  <a:spLocks noChangeShapeType="1"/>
                </p:cNvSpPr>
                <p:nvPr/>
              </p:nvSpPr>
              <p:spPr bwMode="grayWhite">
                <a:xfrm>
                  <a:off x="0" y="1910"/>
                  <a:ext cx="5758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873" name="Line 65"/>
                <p:cNvSpPr>
                  <a:spLocks noChangeShapeType="1"/>
                </p:cNvSpPr>
                <p:nvPr/>
              </p:nvSpPr>
              <p:spPr bwMode="grayWhite">
                <a:xfrm>
                  <a:off x="0" y="1818"/>
                  <a:ext cx="5758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874" name="Line 66"/>
                <p:cNvSpPr>
                  <a:spLocks noChangeShapeType="1"/>
                </p:cNvSpPr>
                <p:nvPr/>
              </p:nvSpPr>
              <p:spPr bwMode="grayWhite">
                <a:xfrm>
                  <a:off x="0" y="1727"/>
                  <a:ext cx="5758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875" name="Line 67"/>
                <p:cNvSpPr>
                  <a:spLocks noChangeShapeType="1"/>
                </p:cNvSpPr>
                <p:nvPr/>
              </p:nvSpPr>
              <p:spPr bwMode="grayWhite">
                <a:xfrm>
                  <a:off x="0" y="1635"/>
                  <a:ext cx="5758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759876" name="Group 68"/>
          <p:cNvGrpSpPr>
            <a:grpSpLocks/>
          </p:cNvGrpSpPr>
          <p:nvPr/>
        </p:nvGrpSpPr>
        <p:grpSpPr bwMode="auto">
          <a:xfrm>
            <a:off x="384175" y="3835400"/>
            <a:ext cx="2282825" cy="1954213"/>
            <a:chOff x="242" y="2403"/>
            <a:chExt cx="1438" cy="1231"/>
          </a:xfrm>
        </p:grpSpPr>
        <p:sp>
          <p:nvSpPr>
            <p:cNvPr id="759877" name="Rectangle 69"/>
            <p:cNvSpPr>
              <a:spLocks noChangeArrowheads="1"/>
            </p:cNvSpPr>
            <p:nvPr/>
          </p:nvSpPr>
          <p:spPr bwMode="auto">
            <a:xfrm>
              <a:off x="242" y="2408"/>
              <a:ext cx="1438" cy="12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59878" name="Group 70"/>
            <p:cNvGrpSpPr>
              <a:grpSpLocks/>
            </p:cNvGrpSpPr>
            <p:nvPr/>
          </p:nvGrpSpPr>
          <p:grpSpPr bwMode="auto">
            <a:xfrm>
              <a:off x="242" y="2403"/>
              <a:ext cx="1430" cy="1227"/>
              <a:chOff x="0" y="2403"/>
              <a:chExt cx="5758" cy="1227"/>
            </a:xfrm>
          </p:grpSpPr>
          <p:sp>
            <p:nvSpPr>
              <p:cNvPr id="759879" name="Line 71"/>
              <p:cNvSpPr>
                <a:spLocks noChangeShapeType="1"/>
              </p:cNvSpPr>
              <p:nvPr/>
            </p:nvSpPr>
            <p:spPr bwMode="grayWhite">
              <a:xfrm>
                <a:off x="0" y="3630"/>
                <a:ext cx="5758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59880" name="Group 72"/>
              <p:cNvGrpSpPr>
                <a:grpSpLocks/>
              </p:cNvGrpSpPr>
              <p:nvPr/>
            </p:nvGrpSpPr>
            <p:grpSpPr bwMode="auto">
              <a:xfrm>
                <a:off x="0" y="2403"/>
                <a:ext cx="5758" cy="549"/>
                <a:chOff x="0" y="180"/>
                <a:chExt cx="2224" cy="549"/>
              </a:xfrm>
            </p:grpSpPr>
            <p:sp>
              <p:nvSpPr>
                <p:cNvPr id="759881" name="Line 73"/>
                <p:cNvSpPr>
                  <a:spLocks noChangeShapeType="1"/>
                </p:cNvSpPr>
                <p:nvPr/>
              </p:nvSpPr>
              <p:spPr bwMode="grayWhite">
                <a:xfrm>
                  <a:off x="0" y="180"/>
                  <a:ext cx="2224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882" name="Line 74"/>
                <p:cNvSpPr>
                  <a:spLocks noChangeShapeType="1"/>
                </p:cNvSpPr>
                <p:nvPr/>
              </p:nvSpPr>
              <p:spPr bwMode="grayWhite">
                <a:xfrm>
                  <a:off x="0" y="271"/>
                  <a:ext cx="2224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883" name="Line 75"/>
                <p:cNvSpPr>
                  <a:spLocks noChangeShapeType="1"/>
                </p:cNvSpPr>
                <p:nvPr/>
              </p:nvSpPr>
              <p:spPr bwMode="grayWhite">
                <a:xfrm>
                  <a:off x="0" y="363"/>
                  <a:ext cx="2224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884" name="Line 76"/>
                <p:cNvSpPr>
                  <a:spLocks noChangeShapeType="1"/>
                </p:cNvSpPr>
                <p:nvPr/>
              </p:nvSpPr>
              <p:spPr bwMode="grayWhite">
                <a:xfrm>
                  <a:off x="0" y="454"/>
                  <a:ext cx="2224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885" name="Line 77"/>
                <p:cNvSpPr>
                  <a:spLocks noChangeShapeType="1"/>
                </p:cNvSpPr>
                <p:nvPr/>
              </p:nvSpPr>
              <p:spPr bwMode="grayWhite">
                <a:xfrm>
                  <a:off x="0" y="546"/>
                  <a:ext cx="2224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886" name="Line 78"/>
                <p:cNvSpPr>
                  <a:spLocks noChangeShapeType="1"/>
                </p:cNvSpPr>
                <p:nvPr/>
              </p:nvSpPr>
              <p:spPr bwMode="grayWhite">
                <a:xfrm>
                  <a:off x="0" y="637"/>
                  <a:ext cx="2224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887" name="Line 79"/>
                <p:cNvSpPr>
                  <a:spLocks noChangeShapeType="1"/>
                </p:cNvSpPr>
                <p:nvPr/>
              </p:nvSpPr>
              <p:spPr bwMode="grayWhite">
                <a:xfrm>
                  <a:off x="0" y="729"/>
                  <a:ext cx="2224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888" name="Line 80"/>
                <p:cNvSpPr>
                  <a:spLocks noChangeShapeType="1"/>
                </p:cNvSpPr>
                <p:nvPr/>
              </p:nvSpPr>
              <p:spPr bwMode="grayWhite">
                <a:xfrm>
                  <a:off x="0" y="683"/>
                  <a:ext cx="2224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889" name="Line 81"/>
                <p:cNvSpPr>
                  <a:spLocks noChangeShapeType="1"/>
                </p:cNvSpPr>
                <p:nvPr/>
              </p:nvSpPr>
              <p:spPr bwMode="grayWhite">
                <a:xfrm>
                  <a:off x="0" y="591"/>
                  <a:ext cx="2224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890" name="Line 82"/>
                <p:cNvSpPr>
                  <a:spLocks noChangeShapeType="1"/>
                </p:cNvSpPr>
                <p:nvPr/>
              </p:nvSpPr>
              <p:spPr bwMode="grayWhite">
                <a:xfrm>
                  <a:off x="0" y="500"/>
                  <a:ext cx="2224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891" name="Line 83"/>
                <p:cNvSpPr>
                  <a:spLocks noChangeShapeType="1"/>
                </p:cNvSpPr>
                <p:nvPr/>
              </p:nvSpPr>
              <p:spPr bwMode="grayWhite">
                <a:xfrm>
                  <a:off x="0" y="408"/>
                  <a:ext cx="2224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892" name="Line 84"/>
                <p:cNvSpPr>
                  <a:spLocks noChangeShapeType="1"/>
                </p:cNvSpPr>
                <p:nvPr/>
              </p:nvSpPr>
              <p:spPr bwMode="grayWhite">
                <a:xfrm>
                  <a:off x="0" y="317"/>
                  <a:ext cx="2224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893" name="Line 85"/>
                <p:cNvSpPr>
                  <a:spLocks noChangeShapeType="1"/>
                </p:cNvSpPr>
                <p:nvPr/>
              </p:nvSpPr>
              <p:spPr bwMode="grayWhite">
                <a:xfrm>
                  <a:off x="0" y="225"/>
                  <a:ext cx="2224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59894" name="Group 86"/>
              <p:cNvGrpSpPr>
                <a:grpSpLocks/>
              </p:cNvGrpSpPr>
              <p:nvPr/>
            </p:nvGrpSpPr>
            <p:grpSpPr bwMode="auto">
              <a:xfrm>
                <a:off x="0" y="2995"/>
                <a:ext cx="5758" cy="274"/>
                <a:chOff x="0" y="2774"/>
                <a:chExt cx="5758" cy="274"/>
              </a:xfrm>
            </p:grpSpPr>
            <p:sp>
              <p:nvSpPr>
                <p:cNvPr id="759895" name="Line 87"/>
                <p:cNvSpPr>
                  <a:spLocks noChangeShapeType="1"/>
                </p:cNvSpPr>
                <p:nvPr/>
              </p:nvSpPr>
              <p:spPr bwMode="grayWhite">
                <a:xfrm>
                  <a:off x="0" y="2774"/>
                  <a:ext cx="5758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896" name="Line 88"/>
                <p:cNvSpPr>
                  <a:spLocks noChangeShapeType="1"/>
                </p:cNvSpPr>
                <p:nvPr/>
              </p:nvSpPr>
              <p:spPr bwMode="grayWhite">
                <a:xfrm>
                  <a:off x="0" y="2865"/>
                  <a:ext cx="5758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897" name="Line 89"/>
                <p:cNvSpPr>
                  <a:spLocks noChangeShapeType="1"/>
                </p:cNvSpPr>
                <p:nvPr/>
              </p:nvSpPr>
              <p:spPr bwMode="grayWhite">
                <a:xfrm>
                  <a:off x="0" y="2957"/>
                  <a:ext cx="5758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898" name="Line 90"/>
                <p:cNvSpPr>
                  <a:spLocks noChangeShapeType="1"/>
                </p:cNvSpPr>
                <p:nvPr/>
              </p:nvSpPr>
              <p:spPr bwMode="grayWhite">
                <a:xfrm>
                  <a:off x="0" y="3048"/>
                  <a:ext cx="5758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899" name="Line 91"/>
                <p:cNvSpPr>
                  <a:spLocks noChangeShapeType="1"/>
                </p:cNvSpPr>
                <p:nvPr/>
              </p:nvSpPr>
              <p:spPr bwMode="grayWhite">
                <a:xfrm>
                  <a:off x="0" y="3002"/>
                  <a:ext cx="5758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900" name="Line 92"/>
                <p:cNvSpPr>
                  <a:spLocks noChangeShapeType="1"/>
                </p:cNvSpPr>
                <p:nvPr/>
              </p:nvSpPr>
              <p:spPr bwMode="grayWhite">
                <a:xfrm>
                  <a:off x="0" y="2911"/>
                  <a:ext cx="5758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901" name="Line 93"/>
                <p:cNvSpPr>
                  <a:spLocks noChangeShapeType="1"/>
                </p:cNvSpPr>
                <p:nvPr/>
              </p:nvSpPr>
              <p:spPr bwMode="grayWhite">
                <a:xfrm>
                  <a:off x="0" y="2819"/>
                  <a:ext cx="5758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59902" name="Group 94"/>
              <p:cNvGrpSpPr>
                <a:grpSpLocks/>
              </p:cNvGrpSpPr>
              <p:nvPr/>
            </p:nvGrpSpPr>
            <p:grpSpPr bwMode="auto">
              <a:xfrm>
                <a:off x="0" y="3309"/>
                <a:ext cx="5758" cy="274"/>
                <a:chOff x="0" y="2774"/>
                <a:chExt cx="5758" cy="274"/>
              </a:xfrm>
            </p:grpSpPr>
            <p:sp>
              <p:nvSpPr>
                <p:cNvPr id="759903" name="Line 95"/>
                <p:cNvSpPr>
                  <a:spLocks noChangeShapeType="1"/>
                </p:cNvSpPr>
                <p:nvPr/>
              </p:nvSpPr>
              <p:spPr bwMode="grayWhite">
                <a:xfrm>
                  <a:off x="0" y="2774"/>
                  <a:ext cx="5758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904" name="Line 96"/>
                <p:cNvSpPr>
                  <a:spLocks noChangeShapeType="1"/>
                </p:cNvSpPr>
                <p:nvPr/>
              </p:nvSpPr>
              <p:spPr bwMode="grayWhite">
                <a:xfrm>
                  <a:off x="0" y="2865"/>
                  <a:ext cx="5758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905" name="Line 97"/>
                <p:cNvSpPr>
                  <a:spLocks noChangeShapeType="1"/>
                </p:cNvSpPr>
                <p:nvPr/>
              </p:nvSpPr>
              <p:spPr bwMode="grayWhite">
                <a:xfrm>
                  <a:off x="0" y="2957"/>
                  <a:ext cx="5758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906" name="Line 98"/>
                <p:cNvSpPr>
                  <a:spLocks noChangeShapeType="1"/>
                </p:cNvSpPr>
                <p:nvPr/>
              </p:nvSpPr>
              <p:spPr bwMode="grayWhite">
                <a:xfrm>
                  <a:off x="0" y="3048"/>
                  <a:ext cx="5758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907" name="Line 99"/>
                <p:cNvSpPr>
                  <a:spLocks noChangeShapeType="1"/>
                </p:cNvSpPr>
                <p:nvPr/>
              </p:nvSpPr>
              <p:spPr bwMode="grayWhite">
                <a:xfrm>
                  <a:off x="0" y="3002"/>
                  <a:ext cx="5758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908" name="Line 100"/>
                <p:cNvSpPr>
                  <a:spLocks noChangeShapeType="1"/>
                </p:cNvSpPr>
                <p:nvPr/>
              </p:nvSpPr>
              <p:spPr bwMode="grayWhite">
                <a:xfrm>
                  <a:off x="0" y="2911"/>
                  <a:ext cx="5758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909" name="Line 101"/>
                <p:cNvSpPr>
                  <a:spLocks noChangeShapeType="1"/>
                </p:cNvSpPr>
                <p:nvPr/>
              </p:nvSpPr>
              <p:spPr bwMode="grayWhite">
                <a:xfrm>
                  <a:off x="0" y="2819"/>
                  <a:ext cx="5758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759910" name="Group 102"/>
          <p:cNvGrpSpPr>
            <a:grpSpLocks/>
          </p:cNvGrpSpPr>
          <p:nvPr/>
        </p:nvGrpSpPr>
        <p:grpSpPr bwMode="auto">
          <a:xfrm>
            <a:off x="384175" y="1589088"/>
            <a:ext cx="2282825" cy="1617662"/>
            <a:chOff x="242" y="988"/>
            <a:chExt cx="1438" cy="1019"/>
          </a:xfrm>
        </p:grpSpPr>
        <p:sp>
          <p:nvSpPr>
            <p:cNvPr id="759911" name="Rectangle 103"/>
            <p:cNvSpPr>
              <a:spLocks noChangeAspect="1" noChangeArrowheads="1"/>
            </p:cNvSpPr>
            <p:nvPr/>
          </p:nvSpPr>
          <p:spPr bwMode="auto">
            <a:xfrm>
              <a:off x="242" y="988"/>
              <a:ext cx="1438" cy="10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b"/>
            <a:lstStyle/>
            <a:p>
              <a:pPr algn="l">
                <a:spcBef>
                  <a:spcPts val="600"/>
                </a:spcBef>
              </a:pPr>
              <a:endParaRPr lang="en-US" sz="1600">
                <a:solidFill>
                  <a:schemeClr val="accent2"/>
                </a:solidFill>
                <a:latin typeface="Arial" charset="0"/>
              </a:endParaRPr>
            </a:p>
          </p:txBody>
        </p:sp>
        <p:grpSp>
          <p:nvGrpSpPr>
            <p:cNvPr id="759912" name="Group 104"/>
            <p:cNvGrpSpPr>
              <a:grpSpLocks/>
            </p:cNvGrpSpPr>
            <p:nvPr/>
          </p:nvGrpSpPr>
          <p:grpSpPr bwMode="auto">
            <a:xfrm>
              <a:off x="242" y="990"/>
              <a:ext cx="1430" cy="1016"/>
              <a:chOff x="0" y="990"/>
              <a:chExt cx="5758" cy="1016"/>
            </a:xfrm>
          </p:grpSpPr>
          <p:grpSp>
            <p:nvGrpSpPr>
              <p:cNvPr id="759913" name="Group 105"/>
              <p:cNvGrpSpPr>
                <a:grpSpLocks/>
              </p:cNvGrpSpPr>
              <p:nvPr/>
            </p:nvGrpSpPr>
            <p:grpSpPr bwMode="auto">
              <a:xfrm>
                <a:off x="0" y="990"/>
                <a:ext cx="5758" cy="549"/>
                <a:chOff x="0" y="180"/>
                <a:chExt cx="2224" cy="549"/>
              </a:xfrm>
            </p:grpSpPr>
            <p:sp>
              <p:nvSpPr>
                <p:cNvPr id="759914" name="Line 106"/>
                <p:cNvSpPr>
                  <a:spLocks noChangeShapeType="1"/>
                </p:cNvSpPr>
                <p:nvPr/>
              </p:nvSpPr>
              <p:spPr bwMode="grayWhite">
                <a:xfrm>
                  <a:off x="0" y="180"/>
                  <a:ext cx="2224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915" name="Line 107"/>
                <p:cNvSpPr>
                  <a:spLocks noChangeShapeType="1"/>
                </p:cNvSpPr>
                <p:nvPr/>
              </p:nvSpPr>
              <p:spPr bwMode="grayWhite">
                <a:xfrm>
                  <a:off x="0" y="271"/>
                  <a:ext cx="2224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916" name="Line 108"/>
                <p:cNvSpPr>
                  <a:spLocks noChangeShapeType="1"/>
                </p:cNvSpPr>
                <p:nvPr/>
              </p:nvSpPr>
              <p:spPr bwMode="grayWhite">
                <a:xfrm>
                  <a:off x="0" y="363"/>
                  <a:ext cx="2224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917" name="Line 109"/>
                <p:cNvSpPr>
                  <a:spLocks noChangeShapeType="1"/>
                </p:cNvSpPr>
                <p:nvPr/>
              </p:nvSpPr>
              <p:spPr bwMode="grayWhite">
                <a:xfrm>
                  <a:off x="0" y="454"/>
                  <a:ext cx="2224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918" name="Line 110"/>
                <p:cNvSpPr>
                  <a:spLocks noChangeShapeType="1"/>
                </p:cNvSpPr>
                <p:nvPr/>
              </p:nvSpPr>
              <p:spPr bwMode="grayWhite">
                <a:xfrm>
                  <a:off x="0" y="546"/>
                  <a:ext cx="2224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919" name="Line 111"/>
                <p:cNvSpPr>
                  <a:spLocks noChangeShapeType="1"/>
                </p:cNvSpPr>
                <p:nvPr/>
              </p:nvSpPr>
              <p:spPr bwMode="grayWhite">
                <a:xfrm>
                  <a:off x="0" y="637"/>
                  <a:ext cx="2224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920" name="Line 112"/>
                <p:cNvSpPr>
                  <a:spLocks noChangeShapeType="1"/>
                </p:cNvSpPr>
                <p:nvPr/>
              </p:nvSpPr>
              <p:spPr bwMode="grayWhite">
                <a:xfrm>
                  <a:off x="0" y="729"/>
                  <a:ext cx="2224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921" name="Line 113"/>
                <p:cNvSpPr>
                  <a:spLocks noChangeShapeType="1"/>
                </p:cNvSpPr>
                <p:nvPr/>
              </p:nvSpPr>
              <p:spPr bwMode="grayWhite">
                <a:xfrm>
                  <a:off x="0" y="683"/>
                  <a:ext cx="2224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922" name="Line 114"/>
                <p:cNvSpPr>
                  <a:spLocks noChangeShapeType="1"/>
                </p:cNvSpPr>
                <p:nvPr/>
              </p:nvSpPr>
              <p:spPr bwMode="grayWhite">
                <a:xfrm>
                  <a:off x="0" y="591"/>
                  <a:ext cx="2224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923" name="Line 115"/>
                <p:cNvSpPr>
                  <a:spLocks noChangeShapeType="1"/>
                </p:cNvSpPr>
                <p:nvPr/>
              </p:nvSpPr>
              <p:spPr bwMode="grayWhite">
                <a:xfrm>
                  <a:off x="0" y="500"/>
                  <a:ext cx="2224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924" name="Line 116"/>
                <p:cNvSpPr>
                  <a:spLocks noChangeShapeType="1"/>
                </p:cNvSpPr>
                <p:nvPr/>
              </p:nvSpPr>
              <p:spPr bwMode="grayWhite">
                <a:xfrm>
                  <a:off x="0" y="408"/>
                  <a:ext cx="2224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925" name="Line 117"/>
                <p:cNvSpPr>
                  <a:spLocks noChangeShapeType="1"/>
                </p:cNvSpPr>
                <p:nvPr/>
              </p:nvSpPr>
              <p:spPr bwMode="grayWhite">
                <a:xfrm>
                  <a:off x="0" y="317"/>
                  <a:ext cx="2224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926" name="Line 118"/>
                <p:cNvSpPr>
                  <a:spLocks noChangeShapeType="1"/>
                </p:cNvSpPr>
                <p:nvPr/>
              </p:nvSpPr>
              <p:spPr bwMode="grayWhite">
                <a:xfrm>
                  <a:off x="0" y="225"/>
                  <a:ext cx="2224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59927" name="Group 119"/>
              <p:cNvGrpSpPr>
                <a:grpSpLocks/>
              </p:cNvGrpSpPr>
              <p:nvPr/>
            </p:nvGrpSpPr>
            <p:grpSpPr bwMode="auto">
              <a:xfrm>
                <a:off x="0" y="1590"/>
                <a:ext cx="5758" cy="416"/>
                <a:chOff x="0" y="1590"/>
                <a:chExt cx="5758" cy="416"/>
              </a:xfrm>
            </p:grpSpPr>
            <p:sp>
              <p:nvSpPr>
                <p:cNvPr id="759928" name="Line 120"/>
                <p:cNvSpPr>
                  <a:spLocks noChangeShapeType="1"/>
                </p:cNvSpPr>
                <p:nvPr/>
              </p:nvSpPr>
              <p:spPr bwMode="grayWhite">
                <a:xfrm>
                  <a:off x="0" y="1590"/>
                  <a:ext cx="5758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929" name="Line 121"/>
                <p:cNvSpPr>
                  <a:spLocks noChangeShapeType="1"/>
                </p:cNvSpPr>
                <p:nvPr/>
              </p:nvSpPr>
              <p:spPr bwMode="grayWhite">
                <a:xfrm>
                  <a:off x="0" y="1681"/>
                  <a:ext cx="5758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930" name="Line 122"/>
                <p:cNvSpPr>
                  <a:spLocks noChangeShapeType="1"/>
                </p:cNvSpPr>
                <p:nvPr/>
              </p:nvSpPr>
              <p:spPr bwMode="grayWhite">
                <a:xfrm>
                  <a:off x="0" y="1773"/>
                  <a:ext cx="5758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931" name="Line 123"/>
                <p:cNvSpPr>
                  <a:spLocks noChangeShapeType="1"/>
                </p:cNvSpPr>
                <p:nvPr/>
              </p:nvSpPr>
              <p:spPr bwMode="grayWhite">
                <a:xfrm>
                  <a:off x="0" y="1864"/>
                  <a:ext cx="5758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932" name="Line 124"/>
                <p:cNvSpPr>
                  <a:spLocks noChangeShapeType="1"/>
                </p:cNvSpPr>
                <p:nvPr/>
              </p:nvSpPr>
              <p:spPr bwMode="grayWhite">
                <a:xfrm>
                  <a:off x="0" y="1956"/>
                  <a:ext cx="5758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933" name="Line 125"/>
                <p:cNvSpPr>
                  <a:spLocks noChangeShapeType="1"/>
                </p:cNvSpPr>
                <p:nvPr/>
              </p:nvSpPr>
              <p:spPr bwMode="grayWhite">
                <a:xfrm>
                  <a:off x="0" y="2006"/>
                  <a:ext cx="5758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934" name="Line 126"/>
                <p:cNvSpPr>
                  <a:spLocks noChangeShapeType="1"/>
                </p:cNvSpPr>
                <p:nvPr/>
              </p:nvSpPr>
              <p:spPr bwMode="grayWhite">
                <a:xfrm>
                  <a:off x="0" y="1910"/>
                  <a:ext cx="5758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935" name="Line 127"/>
                <p:cNvSpPr>
                  <a:spLocks noChangeShapeType="1"/>
                </p:cNvSpPr>
                <p:nvPr/>
              </p:nvSpPr>
              <p:spPr bwMode="grayWhite">
                <a:xfrm>
                  <a:off x="0" y="1818"/>
                  <a:ext cx="5758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936" name="Line 128"/>
                <p:cNvSpPr>
                  <a:spLocks noChangeShapeType="1"/>
                </p:cNvSpPr>
                <p:nvPr/>
              </p:nvSpPr>
              <p:spPr bwMode="grayWhite">
                <a:xfrm>
                  <a:off x="0" y="1727"/>
                  <a:ext cx="5758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9937" name="Line 129"/>
                <p:cNvSpPr>
                  <a:spLocks noChangeShapeType="1"/>
                </p:cNvSpPr>
                <p:nvPr/>
              </p:nvSpPr>
              <p:spPr bwMode="grayWhite">
                <a:xfrm>
                  <a:off x="0" y="1635"/>
                  <a:ext cx="5758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759938" name="Text Box 130"/>
          <p:cNvSpPr txBox="1">
            <a:spLocks noChangeArrowheads="1"/>
          </p:cNvSpPr>
          <p:nvPr/>
        </p:nvSpPr>
        <p:spPr bwMode="auto">
          <a:xfrm>
            <a:off x="4003675" y="2290763"/>
            <a:ext cx="1250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SWIFTNet</a:t>
            </a:r>
          </a:p>
        </p:txBody>
      </p:sp>
      <p:sp>
        <p:nvSpPr>
          <p:cNvPr id="759939" name="Rectangle 131"/>
          <p:cNvSpPr>
            <a:spLocks noChangeAspect="1" noChangeArrowheads="1"/>
          </p:cNvSpPr>
          <p:nvPr/>
        </p:nvSpPr>
        <p:spPr bwMode="auto">
          <a:xfrm>
            <a:off x="1470025" y="1893888"/>
            <a:ext cx="1044575" cy="6715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600">
                <a:latin typeface="Arial" charset="0"/>
              </a:rPr>
              <a:t>SWIFTNet</a:t>
            </a:r>
            <a:br>
              <a:rPr lang="en-US" sz="1600">
                <a:latin typeface="Arial" charset="0"/>
              </a:rPr>
            </a:br>
            <a:r>
              <a:rPr lang="en-US" sz="1600">
                <a:latin typeface="Arial" charset="0"/>
              </a:rPr>
              <a:t>Link</a:t>
            </a:r>
          </a:p>
        </p:txBody>
      </p:sp>
      <p:sp>
        <p:nvSpPr>
          <p:cNvPr id="759940" name="Rectangle 132"/>
          <p:cNvSpPr>
            <a:spLocks noChangeArrowheads="1"/>
          </p:cNvSpPr>
          <p:nvPr/>
        </p:nvSpPr>
        <p:spPr bwMode="auto">
          <a:xfrm>
            <a:off x="304800" y="2579688"/>
            <a:ext cx="11525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en-GB" sz="1600">
                <a:latin typeface="Arial" charset="0"/>
              </a:rPr>
              <a:t>Payments</a:t>
            </a:r>
            <a:br>
              <a:rPr lang="en-GB" sz="1600">
                <a:latin typeface="Arial" charset="0"/>
              </a:rPr>
            </a:br>
            <a:r>
              <a:rPr lang="en-GB" sz="1600">
                <a:latin typeface="Arial" charset="0"/>
              </a:rPr>
              <a:t>application</a:t>
            </a:r>
            <a:endParaRPr lang="en-US" sz="1600">
              <a:latin typeface="Arial" charset="0"/>
            </a:endParaRPr>
          </a:p>
        </p:txBody>
      </p:sp>
      <p:sp>
        <p:nvSpPr>
          <p:cNvPr id="759941" name="Text Box 133"/>
          <p:cNvSpPr txBox="1">
            <a:spLocks noChangeArrowheads="1"/>
          </p:cNvSpPr>
          <p:nvPr/>
        </p:nvSpPr>
        <p:spPr bwMode="auto">
          <a:xfrm>
            <a:off x="403225" y="5788025"/>
            <a:ext cx="2216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800">
                <a:latin typeface="Arial" charset="0"/>
              </a:rPr>
              <a:t>Buyer</a:t>
            </a:r>
          </a:p>
        </p:txBody>
      </p:sp>
      <p:sp>
        <p:nvSpPr>
          <p:cNvPr id="759942" name="Text Box 134"/>
          <p:cNvSpPr txBox="1">
            <a:spLocks noChangeArrowheads="1"/>
          </p:cNvSpPr>
          <p:nvPr/>
        </p:nvSpPr>
        <p:spPr bwMode="auto">
          <a:xfrm>
            <a:off x="6630988" y="5788025"/>
            <a:ext cx="22558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800">
                <a:latin typeface="Arial" charset="0"/>
              </a:rPr>
              <a:t>Seller</a:t>
            </a:r>
          </a:p>
        </p:txBody>
      </p:sp>
      <p:pic>
        <p:nvPicPr>
          <p:cNvPr id="759943" name="Picture 135" descr="MainFrameServ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4637088"/>
            <a:ext cx="741363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59944" name="Group 136"/>
          <p:cNvGrpSpPr>
            <a:grpSpLocks/>
          </p:cNvGrpSpPr>
          <p:nvPr/>
        </p:nvGrpSpPr>
        <p:grpSpPr bwMode="auto">
          <a:xfrm>
            <a:off x="615950" y="1711325"/>
            <a:ext cx="609600" cy="868363"/>
            <a:chOff x="1093" y="1563"/>
            <a:chExt cx="252" cy="360"/>
          </a:xfrm>
        </p:grpSpPr>
        <p:sp>
          <p:nvSpPr>
            <p:cNvPr id="759945" name="Freeform 137"/>
            <p:cNvSpPr>
              <a:spLocks/>
            </p:cNvSpPr>
            <p:nvPr/>
          </p:nvSpPr>
          <p:spPr bwMode="auto">
            <a:xfrm>
              <a:off x="1093" y="1563"/>
              <a:ext cx="252" cy="360"/>
            </a:xfrm>
            <a:custGeom>
              <a:avLst/>
              <a:gdLst>
                <a:gd name="T0" fmla="*/ 0 w 505"/>
                <a:gd name="T1" fmla="*/ 0 h 718"/>
                <a:gd name="T2" fmla="*/ 438 w 505"/>
                <a:gd name="T3" fmla="*/ 0 h 718"/>
                <a:gd name="T4" fmla="*/ 505 w 505"/>
                <a:gd name="T5" fmla="*/ 64 h 718"/>
                <a:gd name="T6" fmla="*/ 505 w 505"/>
                <a:gd name="T7" fmla="*/ 718 h 718"/>
                <a:gd name="T8" fmla="*/ 65 w 505"/>
                <a:gd name="T9" fmla="*/ 718 h 718"/>
                <a:gd name="T10" fmla="*/ 60 w 505"/>
                <a:gd name="T11" fmla="*/ 713 h 718"/>
                <a:gd name="T12" fmla="*/ 54 w 505"/>
                <a:gd name="T13" fmla="*/ 707 h 718"/>
                <a:gd name="T14" fmla="*/ 47 w 505"/>
                <a:gd name="T15" fmla="*/ 700 h 718"/>
                <a:gd name="T16" fmla="*/ 39 w 505"/>
                <a:gd name="T17" fmla="*/ 693 h 718"/>
                <a:gd name="T18" fmla="*/ 32 w 505"/>
                <a:gd name="T19" fmla="*/ 686 h 718"/>
                <a:gd name="T20" fmla="*/ 25 w 505"/>
                <a:gd name="T21" fmla="*/ 679 h 718"/>
                <a:gd name="T22" fmla="*/ 18 w 505"/>
                <a:gd name="T23" fmla="*/ 673 h 718"/>
                <a:gd name="T24" fmla="*/ 13 w 505"/>
                <a:gd name="T25" fmla="*/ 667 h 718"/>
                <a:gd name="T26" fmla="*/ 8 w 505"/>
                <a:gd name="T27" fmla="*/ 662 h 718"/>
                <a:gd name="T28" fmla="*/ 3 w 505"/>
                <a:gd name="T29" fmla="*/ 658 h 718"/>
                <a:gd name="T30" fmla="*/ 1 w 505"/>
                <a:gd name="T31" fmla="*/ 656 h 718"/>
                <a:gd name="T32" fmla="*/ 0 w 505"/>
                <a:gd name="T33" fmla="*/ 653 h 718"/>
                <a:gd name="T34" fmla="*/ 0 w 505"/>
                <a:gd name="T35" fmla="*/ 0 h 718"/>
                <a:gd name="T36" fmla="*/ 0 w 505"/>
                <a:gd name="T37" fmla="*/ 0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5" h="718">
                  <a:moveTo>
                    <a:pt x="0" y="0"/>
                  </a:moveTo>
                  <a:lnTo>
                    <a:pt x="438" y="0"/>
                  </a:lnTo>
                  <a:lnTo>
                    <a:pt x="505" y="64"/>
                  </a:lnTo>
                  <a:lnTo>
                    <a:pt x="505" y="718"/>
                  </a:lnTo>
                  <a:lnTo>
                    <a:pt x="65" y="718"/>
                  </a:lnTo>
                  <a:lnTo>
                    <a:pt x="60" y="713"/>
                  </a:lnTo>
                  <a:lnTo>
                    <a:pt x="54" y="707"/>
                  </a:lnTo>
                  <a:lnTo>
                    <a:pt x="47" y="700"/>
                  </a:lnTo>
                  <a:lnTo>
                    <a:pt x="39" y="693"/>
                  </a:lnTo>
                  <a:lnTo>
                    <a:pt x="32" y="686"/>
                  </a:lnTo>
                  <a:lnTo>
                    <a:pt x="25" y="679"/>
                  </a:lnTo>
                  <a:lnTo>
                    <a:pt x="18" y="673"/>
                  </a:lnTo>
                  <a:lnTo>
                    <a:pt x="13" y="667"/>
                  </a:lnTo>
                  <a:lnTo>
                    <a:pt x="8" y="662"/>
                  </a:lnTo>
                  <a:lnTo>
                    <a:pt x="3" y="658"/>
                  </a:lnTo>
                  <a:lnTo>
                    <a:pt x="1" y="656"/>
                  </a:lnTo>
                  <a:lnTo>
                    <a:pt x="0" y="65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946" name="Freeform 138"/>
            <p:cNvSpPr>
              <a:spLocks/>
            </p:cNvSpPr>
            <p:nvPr/>
          </p:nvSpPr>
          <p:spPr bwMode="auto">
            <a:xfrm>
              <a:off x="1129" y="1738"/>
              <a:ext cx="207" cy="175"/>
            </a:xfrm>
            <a:custGeom>
              <a:avLst/>
              <a:gdLst>
                <a:gd name="T0" fmla="*/ 0 w 414"/>
                <a:gd name="T1" fmla="*/ 0 h 350"/>
                <a:gd name="T2" fmla="*/ 414 w 414"/>
                <a:gd name="T3" fmla="*/ 0 h 350"/>
                <a:gd name="T4" fmla="*/ 414 w 414"/>
                <a:gd name="T5" fmla="*/ 350 h 350"/>
                <a:gd name="T6" fmla="*/ 1 w 414"/>
                <a:gd name="T7" fmla="*/ 350 h 350"/>
                <a:gd name="T8" fmla="*/ 0 w 414"/>
                <a:gd name="T9" fmla="*/ 348 h 350"/>
                <a:gd name="T10" fmla="*/ 0 w 414"/>
                <a:gd name="T11" fmla="*/ 0 h 350"/>
                <a:gd name="T12" fmla="*/ 0 w 414"/>
                <a:gd name="T13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4" h="350">
                  <a:moveTo>
                    <a:pt x="0" y="0"/>
                  </a:moveTo>
                  <a:lnTo>
                    <a:pt x="414" y="0"/>
                  </a:lnTo>
                  <a:lnTo>
                    <a:pt x="414" y="350"/>
                  </a:lnTo>
                  <a:lnTo>
                    <a:pt x="1" y="350"/>
                  </a:lnTo>
                  <a:lnTo>
                    <a:pt x="0" y="34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C1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947" name="Freeform 139"/>
            <p:cNvSpPr>
              <a:spLocks/>
            </p:cNvSpPr>
            <p:nvPr/>
          </p:nvSpPr>
          <p:spPr bwMode="auto">
            <a:xfrm>
              <a:off x="1104" y="1573"/>
              <a:ext cx="232" cy="156"/>
            </a:xfrm>
            <a:custGeom>
              <a:avLst/>
              <a:gdLst>
                <a:gd name="T0" fmla="*/ 0 w 463"/>
                <a:gd name="T1" fmla="*/ 0 h 311"/>
                <a:gd name="T2" fmla="*/ 408 w 463"/>
                <a:gd name="T3" fmla="*/ 0 h 311"/>
                <a:gd name="T4" fmla="*/ 463 w 463"/>
                <a:gd name="T5" fmla="*/ 53 h 311"/>
                <a:gd name="T6" fmla="*/ 463 w 463"/>
                <a:gd name="T7" fmla="*/ 311 h 311"/>
                <a:gd name="T8" fmla="*/ 51 w 463"/>
                <a:gd name="T9" fmla="*/ 311 h 311"/>
                <a:gd name="T10" fmla="*/ 51 w 463"/>
                <a:gd name="T11" fmla="*/ 311 h 311"/>
                <a:gd name="T12" fmla="*/ 51 w 463"/>
                <a:gd name="T13" fmla="*/ 311 h 311"/>
                <a:gd name="T14" fmla="*/ 51 w 463"/>
                <a:gd name="T15" fmla="*/ 311 h 311"/>
                <a:gd name="T16" fmla="*/ 50 w 463"/>
                <a:gd name="T17" fmla="*/ 310 h 311"/>
                <a:gd name="T18" fmla="*/ 50 w 463"/>
                <a:gd name="T19" fmla="*/ 310 h 311"/>
                <a:gd name="T20" fmla="*/ 50 w 463"/>
                <a:gd name="T21" fmla="*/ 310 h 311"/>
                <a:gd name="T22" fmla="*/ 49 w 463"/>
                <a:gd name="T23" fmla="*/ 310 h 311"/>
                <a:gd name="T24" fmla="*/ 49 w 463"/>
                <a:gd name="T25" fmla="*/ 309 h 311"/>
                <a:gd name="T26" fmla="*/ 49 w 463"/>
                <a:gd name="T27" fmla="*/ 309 h 311"/>
                <a:gd name="T28" fmla="*/ 49 w 463"/>
                <a:gd name="T29" fmla="*/ 309 h 311"/>
                <a:gd name="T30" fmla="*/ 49 w 463"/>
                <a:gd name="T31" fmla="*/ 309 h 311"/>
                <a:gd name="T32" fmla="*/ 48 w 463"/>
                <a:gd name="T33" fmla="*/ 308 h 311"/>
                <a:gd name="T34" fmla="*/ 48 w 463"/>
                <a:gd name="T35" fmla="*/ 50 h 311"/>
                <a:gd name="T36" fmla="*/ 0 w 463"/>
                <a:gd name="T37" fmla="*/ 0 h 311"/>
                <a:gd name="T38" fmla="*/ 0 w 463"/>
                <a:gd name="T39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63" h="311">
                  <a:moveTo>
                    <a:pt x="0" y="0"/>
                  </a:moveTo>
                  <a:lnTo>
                    <a:pt x="408" y="0"/>
                  </a:lnTo>
                  <a:lnTo>
                    <a:pt x="463" y="53"/>
                  </a:lnTo>
                  <a:lnTo>
                    <a:pt x="463" y="311"/>
                  </a:lnTo>
                  <a:lnTo>
                    <a:pt x="51" y="311"/>
                  </a:lnTo>
                  <a:lnTo>
                    <a:pt x="51" y="311"/>
                  </a:lnTo>
                  <a:lnTo>
                    <a:pt x="51" y="311"/>
                  </a:lnTo>
                  <a:lnTo>
                    <a:pt x="51" y="311"/>
                  </a:lnTo>
                  <a:lnTo>
                    <a:pt x="50" y="310"/>
                  </a:lnTo>
                  <a:lnTo>
                    <a:pt x="50" y="310"/>
                  </a:lnTo>
                  <a:lnTo>
                    <a:pt x="50" y="310"/>
                  </a:lnTo>
                  <a:lnTo>
                    <a:pt x="49" y="310"/>
                  </a:lnTo>
                  <a:lnTo>
                    <a:pt x="49" y="309"/>
                  </a:lnTo>
                  <a:lnTo>
                    <a:pt x="49" y="309"/>
                  </a:lnTo>
                  <a:lnTo>
                    <a:pt x="49" y="309"/>
                  </a:lnTo>
                  <a:lnTo>
                    <a:pt x="49" y="309"/>
                  </a:lnTo>
                  <a:lnTo>
                    <a:pt x="48" y="308"/>
                  </a:lnTo>
                  <a:lnTo>
                    <a:pt x="48" y="5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C1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948" name="Freeform 140"/>
            <p:cNvSpPr>
              <a:spLocks/>
            </p:cNvSpPr>
            <p:nvPr/>
          </p:nvSpPr>
          <p:spPr bwMode="auto">
            <a:xfrm>
              <a:off x="1130" y="1640"/>
              <a:ext cx="197" cy="82"/>
            </a:xfrm>
            <a:custGeom>
              <a:avLst/>
              <a:gdLst>
                <a:gd name="T0" fmla="*/ 394 w 394"/>
                <a:gd name="T1" fmla="*/ 0 h 163"/>
                <a:gd name="T2" fmla="*/ 0 w 394"/>
                <a:gd name="T3" fmla="*/ 163 h 163"/>
                <a:gd name="T4" fmla="*/ 4 w 394"/>
                <a:gd name="T5" fmla="*/ 159 h 163"/>
                <a:gd name="T6" fmla="*/ 8 w 394"/>
                <a:gd name="T7" fmla="*/ 156 h 163"/>
                <a:gd name="T8" fmla="*/ 11 w 394"/>
                <a:gd name="T9" fmla="*/ 152 h 163"/>
                <a:gd name="T10" fmla="*/ 16 w 394"/>
                <a:gd name="T11" fmla="*/ 147 h 163"/>
                <a:gd name="T12" fmla="*/ 19 w 394"/>
                <a:gd name="T13" fmla="*/ 144 h 163"/>
                <a:gd name="T14" fmla="*/ 23 w 394"/>
                <a:gd name="T15" fmla="*/ 140 h 163"/>
                <a:gd name="T16" fmla="*/ 39 w 394"/>
                <a:gd name="T17" fmla="*/ 135 h 163"/>
                <a:gd name="T18" fmla="*/ 33 w 394"/>
                <a:gd name="T19" fmla="*/ 125 h 163"/>
                <a:gd name="T20" fmla="*/ 28 w 394"/>
                <a:gd name="T21" fmla="*/ 116 h 163"/>
                <a:gd name="T22" fmla="*/ 25 w 394"/>
                <a:gd name="T23" fmla="*/ 106 h 163"/>
                <a:gd name="T24" fmla="*/ 23 w 394"/>
                <a:gd name="T25" fmla="*/ 97 h 163"/>
                <a:gd name="T26" fmla="*/ 21 w 394"/>
                <a:gd name="T27" fmla="*/ 88 h 163"/>
                <a:gd name="T28" fmla="*/ 21 w 394"/>
                <a:gd name="T29" fmla="*/ 79 h 163"/>
                <a:gd name="T30" fmla="*/ 23 w 394"/>
                <a:gd name="T31" fmla="*/ 69 h 163"/>
                <a:gd name="T32" fmla="*/ 26 w 394"/>
                <a:gd name="T33" fmla="*/ 57 h 163"/>
                <a:gd name="T34" fmla="*/ 30 w 394"/>
                <a:gd name="T35" fmla="*/ 46 h 163"/>
                <a:gd name="T36" fmla="*/ 36 w 394"/>
                <a:gd name="T37" fmla="*/ 36 h 163"/>
                <a:gd name="T38" fmla="*/ 43 w 394"/>
                <a:gd name="T39" fmla="*/ 27 h 163"/>
                <a:gd name="T40" fmla="*/ 47 w 394"/>
                <a:gd name="T41" fmla="*/ 22 h 163"/>
                <a:gd name="T42" fmla="*/ 47 w 394"/>
                <a:gd name="T43" fmla="*/ 22 h 163"/>
                <a:gd name="T44" fmla="*/ 46 w 394"/>
                <a:gd name="T45" fmla="*/ 22 h 163"/>
                <a:gd name="T46" fmla="*/ 43 w 394"/>
                <a:gd name="T47" fmla="*/ 23 h 163"/>
                <a:gd name="T48" fmla="*/ 41 w 394"/>
                <a:gd name="T49" fmla="*/ 23 h 163"/>
                <a:gd name="T50" fmla="*/ 38 w 394"/>
                <a:gd name="T51" fmla="*/ 23 h 163"/>
                <a:gd name="T52" fmla="*/ 33 w 394"/>
                <a:gd name="T53" fmla="*/ 21 h 163"/>
                <a:gd name="T54" fmla="*/ 28 w 394"/>
                <a:gd name="T55" fmla="*/ 19 h 163"/>
                <a:gd name="T56" fmla="*/ 24 w 394"/>
                <a:gd name="T57" fmla="*/ 14 h 163"/>
                <a:gd name="T58" fmla="*/ 19 w 394"/>
                <a:gd name="T59" fmla="*/ 10 h 163"/>
                <a:gd name="T60" fmla="*/ 15 w 394"/>
                <a:gd name="T61" fmla="*/ 6 h 163"/>
                <a:gd name="T62" fmla="*/ 11 w 394"/>
                <a:gd name="T63" fmla="*/ 2 h 163"/>
                <a:gd name="T64" fmla="*/ 9 w 394"/>
                <a:gd name="T65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4" h="163">
                  <a:moveTo>
                    <a:pt x="9" y="0"/>
                  </a:moveTo>
                  <a:lnTo>
                    <a:pt x="394" y="0"/>
                  </a:lnTo>
                  <a:lnTo>
                    <a:pt x="394" y="163"/>
                  </a:lnTo>
                  <a:lnTo>
                    <a:pt x="0" y="163"/>
                  </a:lnTo>
                  <a:lnTo>
                    <a:pt x="2" y="162"/>
                  </a:lnTo>
                  <a:lnTo>
                    <a:pt x="4" y="159"/>
                  </a:lnTo>
                  <a:lnTo>
                    <a:pt x="5" y="157"/>
                  </a:lnTo>
                  <a:lnTo>
                    <a:pt x="8" y="156"/>
                  </a:lnTo>
                  <a:lnTo>
                    <a:pt x="10" y="154"/>
                  </a:lnTo>
                  <a:lnTo>
                    <a:pt x="11" y="152"/>
                  </a:lnTo>
                  <a:lnTo>
                    <a:pt x="13" y="149"/>
                  </a:lnTo>
                  <a:lnTo>
                    <a:pt x="16" y="147"/>
                  </a:lnTo>
                  <a:lnTo>
                    <a:pt x="18" y="145"/>
                  </a:lnTo>
                  <a:lnTo>
                    <a:pt x="19" y="144"/>
                  </a:lnTo>
                  <a:lnTo>
                    <a:pt x="21" y="142"/>
                  </a:lnTo>
                  <a:lnTo>
                    <a:pt x="23" y="140"/>
                  </a:lnTo>
                  <a:lnTo>
                    <a:pt x="42" y="139"/>
                  </a:lnTo>
                  <a:lnTo>
                    <a:pt x="39" y="135"/>
                  </a:lnTo>
                  <a:lnTo>
                    <a:pt x="36" y="130"/>
                  </a:lnTo>
                  <a:lnTo>
                    <a:pt x="33" y="125"/>
                  </a:lnTo>
                  <a:lnTo>
                    <a:pt x="31" y="121"/>
                  </a:lnTo>
                  <a:lnTo>
                    <a:pt x="28" y="116"/>
                  </a:lnTo>
                  <a:lnTo>
                    <a:pt x="26" y="111"/>
                  </a:lnTo>
                  <a:lnTo>
                    <a:pt x="25" y="106"/>
                  </a:lnTo>
                  <a:lnTo>
                    <a:pt x="24" y="102"/>
                  </a:lnTo>
                  <a:lnTo>
                    <a:pt x="23" y="97"/>
                  </a:lnTo>
                  <a:lnTo>
                    <a:pt x="21" y="93"/>
                  </a:lnTo>
                  <a:lnTo>
                    <a:pt x="21" y="88"/>
                  </a:lnTo>
                  <a:lnTo>
                    <a:pt x="20" y="82"/>
                  </a:lnTo>
                  <a:lnTo>
                    <a:pt x="21" y="79"/>
                  </a:lnTo>
                  <a:lnTo>
                    <a:pt x="21" y="73"/>
                  </a:lnTo>
                  <a:lnTo>
                    <a:pt x="23" y="69"/>
                  </a:lnTo>
                  <a:lnTo>
                    <a:pt x="24" y="63"/>
                  </a:lnTo>
                  <a:lnTo>
                    <a:pt x="26" y="57"/>
                  </a:lnTo>
                  <a:lnTo>
                    <a:pt x="27" y="52"/>
                  </a:lnTo>
                  <a:lnTo>
                    <a:pt x="30" y="46"/>
                  </a:lnTo>
                  <a:lnTo>
                    <a:pt x="33" y="40"/>
                  </a:lnTo>
                  <a:lnTo>
                    <a:pt x="36" y="36"/>
                  </a:lnTo>
                  <a:lnTo>
                    <a:pt x="40" y="31"/>
                  </a:lnTo>
                  <a:lnTo>
                    <a:pt x="43" y="27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46" y="22"/>
                  </a:lnTo>
                  <a:lnTo>
                    <a:pt x="46" y="22"/>
                  </a:lnTo>
                  <a:lnTo>
                    <a:pt x="44" y="22"/>
                  </a:lnTo>
                  <a:lnTo>
                    <a:pt x="43" y="23"/>
                  </a:lnTo>
                  <a:lnTo>
                    <a:pt x="42" y="22"/>
                  </a:lnTo>
                  <a:lnTo>
                    <a:pt x="41" y="23"/>
                  </a:lnTo>
                  <a:lnTo>
                    <a:pt x="39" y="22"/>
                  </a:lnTo>
                  <a:lnTo>
                    <a:pt x="38" y="23"/>
                  </a:lnTo>
                  <a:lnTo>
                    <a:pt x="34" y="22"/>
                  </a:lnTo>
                  <a:lnTo>
                    <a:pt x="33" y="21"/>
                  </a:lnTo>
                  <a:lnTo>
                    <a:pt x="31" y="20"/>
                  </a:lnTo>
                  <a:lnTo>
                    <a:pt x="28" y="19"/>
                  </a:lnTo>
                  <a:lnTo>
                    <a:pt x="26" y="17"/>
                  </a:lnTo>
                  <a:lnTo>
                    <a:pt x="24" y="14"/>
                  </a:lnTo>
                  <a:lnTo>
                    <a:pt x="21" y="12"/>
                  </a:lnTo>
                  <a:lnTo>
                    <a:pt x="19" y="10"/>
                  </a:lnTo>
                  <a:lnTo>
                    <a:pt x="17" y="8"/>
                  </a:lnTo>
                  <a:lnTo>
                    <a:pt x="15" y="6"/>
                  </a:lnTo>
                  <a:lnTo>
                    <a:pt x="13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949" name="Freeform 141"/>
            <p:cNvSpPr>
              <a:spLocks/>
            </p:cNvSpPr>
            <p:nvPr/>
          </p:nvSpPr>
          <p:spPr bwMode="auto">
            <a:xfrm>
              <a:off x="1167" y="1746"/>
              <a:ext cx="132" cy="165"/>
            </a:xfrm>
            <a:custGeom>
              <a:avLst/>
              <a:gdLst>
                <a:gd name="T0" fmla="*/ 144 w 264"/>
                <a:gd name="T1" fmla="*/ 1 h 329"/>
                <a:gd name="T2" fmla="*/ 167 w 264"/>
                <a:gd name="T3" fmla="*/ 6 h 329"/>
                <a:gd name="T4" fmla="*/ 188 w 264"/>
                <a:gd name="T5" fmla="*/ 18 h 329"/>
                <a:gd name="T6" fmla="*/ 204 w 264"/>
                <a:gd name="T7" fmla="*/ 32 h 329"/>
                <a:gd name="T8" fmla="*/ 216 w 264"/>
                <a:gd name="T9" fmla="*/ 52 h 329"/>
                <a:gd name="T10" fmla="*/ 223 w 264"/>
                <a:gd name="T11" fmla="*/ 73 h 329"/>
                <a:gd name="T12" fmla="*/ 223 w 264"/>
                <a:gd name="T13" fmla="*/ 89 h 329"/>
                <a:gd name="T14" fmla="*/ 222 w 264"/>
                <a:gd name="T15" fmla="*/ 99 h 329"/>
                <a:gd name="T16" fmla="*/ 221 w 264"/>
                <a:gd name="T17" fmla="*/ 110 h 329"/>
                <a:gd name="T18" fmla="*/ 218 w 264"/>
                <a:gd name="T19" fmla="*/ 120 h 329"/>
                <a:gd name="T20" fmla="*/ 214 w 264"/>
                <a:gd name="T21" fmla="*/ 129 h 329"/>
                <a:gd name="T22" fmla="*/ 209 w 264"/>
                <a:gd name="T23" fmla="*/ 137 h 329"/>
                <a:gd name="T24" fmla="*/ 264 w 264"/>
                <a:gd name="T25" fmla="*/ 302 h 329"/>
                <a:gd name="T26" fmla="*/ 200 w 264"/>
                <a:gd name="T27" fmla="*/ 270 h 329"/>
                <a:gd name="T28" fmla="*/ 195 w 264"/>
                <a:gd name="T29" fmla="*/ 279 h 329"/>
                <a:gd name="T30" fmla="*/ 189 w 264"/>
                <a:gd name="T31" fmla="*/ 289 h 329"/>
                <a:gd name="T32" fmla="*/ 183 w 264"/>
                <a:gd name="T33" fmla="*/ 299 h 329"/>
                <a:gd name="T34" fmla="*/ 177 w 264"/>
                <a:gd name="T35" fmla="*/ 309 h 329"/>
                <a:gd name="T36" fmla="*/ 172 w 264"/>
                <a:gd name="T37" fmla="*/ 319 h 329"/>
                <a:gd name="T38" fmla="*/ 165 w 264"/>
                <a:gd name="T39" fmla="*/ 328 h 329"/>
                <a:gd name="T40" fmla="*/ 99 w 264"/>
                <a:gd name="T41" fmla="*/ 329 h 329"/>
                <a:gd name="T42" fmla="*/ 0 w 264"/>
                <a:gd name="T43" fmla="*/ 306 h 329"/>
                <a:gd name="T44" fmla="*/ 62 w 264"/>
                <a:gd name="T45" fmla="*/ 139 h 329"/>
                <a:gd name="T46" fmla="*/ 59 w 264"/>
                <a:gd name="T47" fmla="*/ 132 h 329"/>
                <a:gd name="T48" fmla="*/ 54 w 264"/>
                <a:gd name="T49" fmla="*/ 122 h 329"/>
                <a:gd name="T50" fmla="*/ 50 w 264"/>
                <a:gd name="T51" fmla="*/ 111 h 329"/>
                <a:gd name="T52" fmla="*/ 46 w 264"/>
                <a:gd name="T53" fmla="*/ 100 h 329"/>
                <a:gd name="T54" fmla="*/ 44 w 264"/>
                <a:gd name="T55" fmla="*/ 91 h 329"/>
                <a:gd name="T56" fmla="*/ 44 w 264"/>
                <a:gd name="T57" fmla="*/ 78 h 329"/>
                <a:gd name="T58" fmla="*/ 51 w 264"/>
                <a:gd name="T59" fmla="*/ 56 h 329"/>
                <a:gd name="T60" fmla="*/ 62 w 264"/>
                <a:gd name="T61" fmla="*/ 37 h 329"/>
                <a:gd name="T62" fmla="*/ 78 w 264"/>
                <a:gd name="T63" fmla="*/ 20 h 329"/>
                <a:gd name="T64" fmla="*/ 98 w 264"/>
                <a:gd name="T65" fmla="*/ 8 h 329"/>
                <a:gd name="T66" fmla="*/ 120 w 264"/>
                <a:gd name="T67" fmla="*/ 1 h 329"/>
                <a:gd name="T68" fmla="*/ 131 w 264"/>
                <a:gd name="T6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4" h="329">
                  <a:moveTo>
                    <a:pt x="131" y="0"/>
                  </a:moveTo>
                  <a:lnTo>
                    <a:pt x="144" y="1"/>
                  </a:lnTo>
                  <a:lnTo>
                    <a:pt x="155" y="3"/>
                  </a:lnTo>
                  <a:lnTo>
                    <a:pt x="167" y="6"/>
                  </a:lnTo>
                  <a:lnTo>
                    <a:pt x="177" y="12"/>
                  </a:lnTo>
                  <a:lnTo>
                    <a:pt x="188" y="18"/>
                  </a:lnTo>
                  <a:lnTo>
                    <a:pt x="197" y="25"/>
                  </a:lnTo>
                  <a:lnTo>
                    <a:pt x="204" y="32"/>
                  </a:lnTo>
                  <a:lnTo>
                    <a:pt x="211" y="42"/>
                  </a:lnTo>
                  <a:lnTo>
                    <a:pt x="216" y="52"/>
                  </a:lnTo>
                  <a:lnTo>
                    <a:pt x="221" y="62"/>
                  </a:lnTo>
                  <a:lnTo>
                    <a:pt x="223" y="73"/>
                  </a:lnTo>
                  <a:lnTo>
                    <a:pt x="223" y="85"/>
                  </a:lnTo>
                  <a:lnTo>
                    <a:pt x="223" y="89"/>
                  </a:lnTo>
                  <a:lnTo>
                    <a:pt x="223" y="95"/>
                  </a:lnTo>
                  <a:lnTo>
                    <a:pt x="222" y="99"/>
                  </a:lnTo>
                  <a:lnTo>
                    <a:pt x="222" y="104"/>
                  </a:lnTo>
                  <a:lnTo>
                    <a:pt x="221" y="110"/>
                  </a:lnTo>
                  <a:lnTo>
                    <a:pt x="219" y="114"/>
                  </a:lnTo>
                  <a:lnTo>
                    <a:pt x="218" y="120"/>
                  </a:lnTo>
                  <a:lnTo>
                    <a:pt x="215" y="124"/>
                  </a:lnTo>
                  <a:lnTo>
                    <a:pt x="214" y="129"/>
                  </a:lnTo>
                  <a:lnTo>
                    <a:pt x="212" y="133"/>
                  </a:lnTo>
                  <a:lnTo>
                    <a:pt x="209" y="137"/>
                  </a:lnTo>
                  <a:lnTo>
                    <a:pt x="206" y="140"/>
                  </a:lnTo>
                  <a:lnTo>
                    <a:pt x="264" y="302"/>
                  </a:lnTo>
                  <a:lnTo>
                    <a:pt x="264" y="306"/>
                  </a:lnTo>
                  <a:lnTo>
                    <a:pt x="200" y="270"/>
                  </a:lnTo>
                  <a:lnTo>
                    <a:pt x="198" y="275"/>
                  </a:lnTo>
                  <a:lnTo>
                    <a:pt x="195" y="279"/>
                  </a:lnTo>
                  <a:lnTo>
                    <a:pt x="192" y="284"/>
                  </a:lnTo>
                  <a:lnTo>
                    <a:pt x="189" y="289"/>
                  </a:lnTo>
                  <a:lnTo>
                    <a:pt x="186" y="294"/>
                  </a:lnTo>
                  <a:lnTo>
                    <a:pt x="183" y="299"/>
                  </a:lnTo>
                  <a:lnTo>
                    <a:pt x="180" y="303"/>
                  </a:lnTo>
                  <a:lnTo>
                    <a:pt x="177" y="309"/>
                  </a:lnTo>
                  <a:lnTo>
                    <a:pt x="174" y="313"/>
                  </a:lnTo>
                  <a:lnTo>
                    <a:pt x="172" y="319"/>
                  </a:lnTo>
                  <a:lnTo>
                    <a:pt x="168" y="324"/>
                  </a:lnTo>
                  <a:lnTo>
                    <a:pt x="165" y="328"/>
                  </a:lnTo>
                  <a:lnTo>
                    <a:pt x="134" y="241"/>
                  </a:lnTo>
                  <a:lnTo>
                    <a:pt x="99" y="329"/>
                  </a:lnTo>
                  <a:lnTo>
                    <a:pt x="67" y="272"/>
                  </a:lnTo>
                  <a:lnTo>
                    <a:pt x="0" y="306"/>
                  </a:lnTo>
                  <a:lnTo>
                    <a:pt x="63" y="141"/>
                  </a:lnTo>
                  <a:lnTo>
                    <a:pt x="62" y="139"/>
                  </a:lnTo>
                  <a:lnTo>
                    <a:pt x="60" y="136"/>
                  </a:lnTo>
                  <a:lnTo>
                    <a:pt x="59" y="132"/>
                  </a:lnTo>
                  <a:lnTo>
                    <a:pt x="57" y="127"/>
                  </a:lnTo>
                  <a:lnTo>
                    <a:pt x="54" y="122"/>
                  </a:lnTo>
                  <a:lnTo>
                    <a:pt x="52" y="116"/>
                  </a:lnTo>
                  <a:lnTo>
                    <a:pt x="50" y="111"/>
                  </a:lnTo>
                  <a:lnTo>
                    <a:pt x="47" y="106"/>
                  </a:lnTo>
                  <a:lnTo>
                    <a:pt x="46" y="100"/>
                  </a:lnTo>
                  <a:lnTo>
                    <a:pt x="44" y="96"/>
                  </a:lnTo>
                  <a:lnTo>
                    <a:pt x="44" y="91"/>
                  </a:lnTo>
                  <a:lnTo>
                    <a:pt x="43" y="88"/>
                  </a:lnTo>
                  <a:lnTo>
                    <a:pt x="44" y="78"/>
                  </a:lnTo>
                  <a:lnTo>
                    <a:pt x="46" y="66"/>
                  </a:lnTo>
                  <a:lnTo>
                    <a:pt x="51" y="56"/>
                  </a:lnTo>
                  <a:lnTo>
                    <a:pt x="55" y="46"/>
                  </a:lnTo>
                  <a:lnTo>
                    <a:pt x="62" y="37"/>
                  </a:lnTo>
                  <a:lnTo>
                    <a:pt x="69" y="28"/>
                  </a:lnTo>
                  <a:lnTo>
                    <a:pt x="78" y="20"/>
                  </a:lnTo>
                  <a:lnTo>
                    <a:pt x="88" y="13"/>
                  </a:lnTo>
                  <a:lnTo>
                    <a:pt x="98" y="8"/>
                  </a:lnTo>
                  <a:lnTo>
                    <a:pt x="108" y="4"/>
                  </a:lnTo>
                  <a:lnTo>
                    <a:pt x="120" y="1"/>
                  </a:lnTo>
                  <a:lnTo>
                    <a:pt x="131" y="0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950" name="Freeform 142"/>
            <p:cNvSpPr>
              <a:spLocks/>
            </p:cNvSpPr>
            <p:nvPr/>
          </p:nvSpPr>
          <p:spPr bwMode="auto">
            <a:xfrm>
              <a:off x="1239" y="1825"/>
              <a:ext cx="43" cy="63"/>
            </a:xfrm>
            <a:custGeom>
              <a:avLst/>
              <a:gdLst>
                <a:gd name="T0" fmla="*/ 47 w 85"/>
                <a:gd name="T1" fmla="*/ 0 h 126"/>
                <a:gd name="T2" fmla="*/ 85 w 85"/>
                <a:gd name="T3" fmla="*/ 108 h 126"/>
                <a:gd name="T4" fmla="*/ 48 w 85"/>
                <a:gd name="T5" fmla="*/ 88 h 126"/>
                <a:gd name="T6" fmla="*/ 47 w 85"/>
                <a:gd name="T7" fmla="*/ 92 h 126"/>
                <a:gd name="T8" fmla="*/ 45 w 85"/>
                <a:gd name="T9" fmla="*/ 95 h 126"/>
                <a:gd name="T10" fmla="*/ 42 w 85"/>
                <a:gd name="T11" fmla="*/ 98 h 126"/>
                <a:gd name="T12" fmla="*/ 41 w 85"/>
                <a:gd name="T13" fmla="*/ 101 h 126"/>
                <a:gd name="T14" fmla="*/ 39 w 85"/>
                <a:gd name="T15" fmla="*/ 104 h 126"/>
                <a:gd name="T16" fmla="*/ 37 w 85"/>
                <a:gd name="T17" fmla="*/ 108 h 126"/>
                <a:gd name="T18" fmla="*/ 36 w 85"/>
                <a:gd name="T19" fmla="*/ 110 h 126"/>
                <a:gd name="T20" fmla="*/ 33 w 85"/>
                <a:gd name="T21" fmla="*/ 113 h 126"/>
                <a:gd name="T22" fmla="*/ 32 w 85"/>
                <a:gd name="T23" fmla="*/ 117 h 126"/>
                <a:gd name="T24" fmla="*/ 30 w 85"/>
                <a:gd name="T25" fmla="*/ 120 h 126"/>
                <a:gd name="T26" fmla="*/ 28 w 85"/>
                <a:gd name="T27" fmla="*/ 124 h 126"/>
                <a:gd name="T28" fmla="*/ 25 w 85"/>
                <a:gd name="T29" fmla="*/ 126 h 126"/>
                <a:gd name="T30" fmla="*/ 0 w 85"/>
                <a:gd name="T31" fmla="*/ 56 h 126"/>
                <a:gd name="T32" fmla="*/ 2 w 85"/>
                <a:gd name="T33" fmla="*/ 50 h 126"/>
                <a:gd name="T34" fmla="*/ 5 w 85"/>
                <a:gd name="T35" fmla="*/ 44 h 126"/>
                <a:gd name="T36" fmla="*/ 7 w 85"/>
                <a:gd name="T37" fmla="*/ 39 h 126"/>
                <a:gd name="T38" fmla="*/ 9 w 85"/>
                <a:gd name="T39" fmla="*/ 33 h 126"/>
                <a:gd name="T40" fmla="*/ 11 w 85"/>
                <a:gd name="T41" fmla="*/ 27 h 126"/>
                <a:gd name="T42" fmla="*/ 15 w 85"/>
                <a:gd name="T43" fmla="*/ 23 h 126"/>
                <a:gd name="T44" fmla="*/ 18 w 85"/>
                <a:gd name="T45" fmla="*/ 18 h 126"/>
                <a:gd name="T46" fmla="*/ 23 w 85"/>
                <a:gd name="T47" fmla="*/ 14 h 126"/>
                <a:gd name="T48" fmla="*/ 28 w 85"/>
                <a:gd name="T49" fmla="*/ 9 h 126"/>
                <a:gd name="T50" fmla="*/ 33 w 85"/>
                <a:gd name="T51" fmla="*/ 6 h 126"/>
                <a:gd name="T52" fmla="*/ 40 w 85"/>
                <a:gd name="T53" fmla="*/ 4 h 126"/>
                <a:gd name="T54" fmla="*/ 47 w 85"/>
                <a:gd name="T55" fmla="*/ 0 h 126"/>
                <a:gd name="T56" fmla="*/ 47 w 85"/>
                <a:gd name="T5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5" h="126">
                  <a:moveTo>
                    <a:pt x="47" y="0"/>
                  </a:moveTo>
                  <a:lnTo>
                    <a:pt x="85" y="108"/>
                  </a:lnTo>
                  <a:lnTo>
                    <a:pt x="48" y="88"/>
                  </a:lnTo>
                  <a:lnTo>
                    <a:pt x="47" y="92"/>
                  </a:lnTo>
                  <a:lnTo>
                    <a:pt x="45" y="95"/>
                  </a:lnTo>
                  <a:lnTo>
                    <a:pt x="42" y="98"/>
                  </a:lnTo>
                  <a:lnTo>
                    <a:pt x="41" y="101"/>
                  </a:lnTo>
                  <a:lnTo>
                    <a:pt x="39" y="104"/>
                  </a:lnTo>
                  <a:lnTo>
                    <a:pt x="37" y="108"/>
                  </a:lnTo>
                  <a:lnTo>
                    <a:pt x="36" y="110"/>
                  </a:lnTo>
                  <a:lnTo>
                    <a:pt x="33" y="113"/>
                  </a:lnTo>
                  <a:lnTo>
                    <a:pt x="32" y="117"/>
                  </a:lnTo>
                  <a:lnTo>
                    <a:pt x="30" y="120"/>
                  </a:lnTo>
                  <a:lnTo>
                    <a:pt x="28" y="124"/>
                  </a:lnTo>
                  <a:lnTo>
                    <a:pt x="25" y="126"/>
                  </a:lnTo>
                  <a:lnTo>
                    <a:pt x="0" y="56"/>
                  </a:lnTo>
                  <a:lnTo>
                    <a:pt x="2" y="50"/>
                  </a:lnTo>
                  <a:lnTo>
                    <a:pt x="5" y="44"/>
                  </a:lnTo>
                  <a:lnTo>
                    <a:pt x="7" y="39"/>
                  </a:lnTo>
                  <a:lnTo>
                    <a:pt x="9" y="33"/>
                  </a:lnTo>
                  <a:lnTo>
                    <a:pt x="11" y="27"/>
                  </a:lnTo>
                  <a:lnTo>
                    <a:pt x="15" y="23"/>
                  </a:lnTo>
                  <a:lnTo>
                    <a:pt x="18" y="18"/>
                  </a:lnTo>
                  <a:lnTo>
                    <a:pt x="23" y="14"/>
                  </a:lnTo>
                  <a:lnTo>
                    <a:pt x="28" y="9"/>
                  </a:lnTo>
                  <a:lnTo>
                    <a:pt x="33" y="6"/>
                  </a:lnTo>
                  <a:lnTo>
                    <a:pt x="40" y="4"/>
                  </a:ln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A2C1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951" name="Freeform 143"/>
            <p:cNvSpPr>
              <a:spLocks/>
            </p:cNvSpPr>
            <p:nvPr/>
          </p:nvSpPr>
          <p:spPr bwMode="auto">
            <a:xfrm>
              <a:off x="1185" y="1825"/>
              <a:ext cx="51" cy="64"/>
            </a:xfrm>
            <a:custGeom>
              <a:avLst/>
              <a:gdLst>
                <a:gd name="T0" fmla="*/ 41 w 101"/>
                <a:gd name="T1" fmla="*/ 0 h 128"/>
                <a:gd name="T2" fmla="*/ 47 w 101"/>
                <a:gd name="T3" fmla="*/ 4 h 128"/>
                <a:gd name="T4" fmla="*/ 52 w 101"/>
                <a:gd name="T5" fmla="*/ 6 h 128"/>
                <a:gd name="T6" fmla="*/ 56 w 101"/>
                <a:gd name="T7" fmla="*/ 9 h 128"/>
                <a:gd name="T8" fmla="*/ 62 w 101"/>
                <a:gd name="T9" fmla="*/ 11 h 128"/>
                <a:gd name="T10" fmla="*/ 67 w 101"/>
                <a:gd name="T11" fmla="*/ 14 h 128"/>
                <a:gd name="T12" fmla="*/ 71 w 101"/>
                <a:gd name="T13" fmla="*/ 15 h 128"/>
                <a:gd name="T14" fmla="*/ 77 w 101"/>
                <a:gd name="T15" fmla="*/ 17 h 128"/>
                <a:gd name="T16" fmla="*/ 81 w 101"/>
                <a:gd name="T17" fmla="*/ 18 h 128"/>
                <a:gd name="T18" fmla="*/ 87 w 101"/>
                <a:gd name="T19" fmla="*/ 19 h 128"/>
                <a:gd name="T20" fmla="*/ 92 w 101"/>
                <a:gd name="T21" fmla="*/ 21 h 128"/>
                <a:gd name="T22" fmla="*/ 96 w 101"/>
                <a:gd name="T23" fmla="*/ 21 h 128"/>
                <a:gd name="T24" fmla="*/ 101 w 101"/>
                <a:gd name="T25" fmla="*/ 21 h 128"/>
                <a:gd name="T26" fmla="*/ 60 w 101"/>
                <a:gd name="T27" fmla="*/ 128 h 128"/>
                <a:gd name="T28" fmla="*/ 38 w 101"/>
                <a:gd name="T29" fmla="*/ 88 h 128"/>
                <a:gd name="T30" fmla="*/ 0 w 101"/>
                <a:gd name="T31" fmla="*/ 108 h 128"/>
                <a:gd name="T32" fmla="*/ 41 w 101"/>
                <a:gd name="T33" fmla="*/ 0 h 128"/>
                <a:gd name="T34" fmla="*/ 41 w 101"/>
                <a:gd name="T3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1" h="128">
                  <a:moveTo>
                    <a:pt x="41" y="0"/>
                  </a:moveTo>
                  <a:lnTo>
                    <a:pt x="47" y="4"/>
                  </a:lnTo>
                  <a:lnTo>
                    <a:pt x="52" y="6"/>
                  </a:lnTo>
                  <a:lnTo>
                    <a:pt x="56" y="9"/>
                  </a:lnTo>
                  <a:lnTo>
                    <a:pt x="62" y="11"/>
                  </a:lnTo>
                  <a:lnTo>
                    <a:pt x="67" y="14"/>
                  </a:lnTo>
                  <a:lnTo>
                    <a:pt x="71" y="15"/>
                  </a:lnTo>
                  <a:lnTo>
                    <a:pt x="77" y="17"/>
                  </a:lnTo>
                  <a:lnTo>
                    <a:pt x="81" y="18"/>
                  </a:lnTo>
                  <a:lnTo>
                    <a:pt x="87" y="19"/>
                  </a:lnTo>
                  <a:lnTo>
                    <a:pt x="92" y="21"/>
                  </a:lnTo>
                  <a:lnTo>
                    <a:pt x="96" y="21"/>
                  </a:lnTo>
                  <a:lnTo>
                    <a:pt x="101" y="21"/>
                  </a:lnTo>
                  <a:lnTo>
                    <a:pt x="60" y="128"/>
                  </a:lnTo>
                  <a:lnTo>
                    <a:pt x="38" y="88"/>
                  </a:lnTo>
                  <a:lnTo>
                    <a:pt x="0" y="108"/>
                  </a:lnTo>
                  <a:lnTo>
                    <a:pt x="41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A2C1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952" name="Freeform 144"/>
            <p:cNvSpPr>
              <a:spLocks/>
            </p:cNvSpPr>
            <p:nvPr/>
          </p:nvSpPr>
          <p:spPr bwMode="auto">
            <a:xfrm>
              <a:off x="1198" y="1755"/>
              <a:ext cx="71" cy="71"/>
            </a:xfrm>
            <a:custGeom>
              <a:avLst/>
              <a:gdLst>
                <a:gd name="T0" fmla="*/ 68 w 142"/>
                <a:gd name="T1" fmla="*/ 0 h 140"/>
                <a:gd name="T2" fmla="*/ 78 w 142"/>
                <a:gd name="T3" fmla="*/ 1 h 140"/>
                <a:gd name="T4" fmla="*/ 88 w 142"/>
                <a:gd name="T5" fmla="*/ 2 h 140"/>
                <a:gd name="T6" fmla="*/ 96 w 142"/>
                <a:gd name="T7" fmla="*/ 5 h 140"/>
                <a:gd name="T8" fmla="*/ 105 w 142"/>
                <a:gd name="T9" fmla="*/ 9 h 140"/>
                <a:gd name="T10" fmla="*/ 113 w 142"/>
                <a:gd name="T11" fmla="*/ 13 h 140"/>
                <a:gd name="T12" fmla="*/ 120 w 142"/>
                <a:gd name="T13" fmla="*/ 19 h 140"/>
                <a:gd name="T14" fmla="*/ 126 w 142"/>
                <a:gd name="T15" fmla="*/ 25 h 140"/>
                <a:gd name="T16" fmla="*/ 131 w 142"/>
                <a:gd name="T17" fmla="*/ 31 h 140"/>
                <a:gd name="T18" fmla="*/ 136 w 142"/>
                <a:gd name="T19" fmla="*/ 39 h 140"/>
                <a:gd name="T20" fmla="*/ 139 w 142"/>
                <a:gd name="T21" fmla="*/ 47 h 140"/>
                <a:gd name="T22" fmla="*/ 142 w 142"/>
                <a:gd name="T23" fmla="*/ 56 h 140"/>
                <a:gd name="T24" fmla="*/ 142 w 142"/>
                <a:gd name="T25" fmla="*/ 65 h 140"/>
                <a:gd name="T26" fmla="*/ 142 w 142"/>
                <a:gd name="T27" fmla="*/ 76 h 140"/>
                <a:gd name="T28" fmla="*/ 141 w 142"/>
                <a:gd name="T29" fmla="*/ 85 h 140"/>
                <a:gd name="T30" fmla="*/ 137 w 142"/>
                <a:gd name="T31" fmla="*/ 94 h 140"/>
                <a:gd name="T32" fmla="*/ 134 w 142"/>
                <a:gd name="T33" fmla="*/ 102 h 140"/>
                <a:gd name="T34" fmla="*/ 130 w 142"/>
                <a:gd name="T35" fmla="*/ 110 h 140"/>
                <a:gd name="T36" fmla="*/ 124 w 142"/>
                <a:gd name="T37" fmla="*/ 118 h 140"/>
                <a:gd name="T38" fmla="*/ 118 w 142"/>
                <a:gd name="T39" fmla="*/ 124 h 140"/>
                <a:gd name="T40" fmla="*/ 111 w 142"/>
                <a:gd name="T41" fmla="*/ 130 h 140"/>
                <a:gd name="T42" fmla="*/ 103 w 142"/>
                <a:gd name="T43" fmla="*/ 135 h 140"/>
                <a:gd name="T44" fmla="*/ 95 w 142"/>
                <a:gd name="T45" fmla="*/ 138 h 140"/>
                <a:gd name="T46" fmla="*/ 84 w 142"/>
                <a:gd name="T47" fmla="*/ 140 h 140"/>
                <a:gd name="T48" fmla="*/ 74 w 142"/>
                <a:gd name="T49" fmla="*/ 140 h 140"/>
                <a:gd name="T50" fmla="*/ 65 w 142"/>
                <a:gd name="T51" fmla="*/ 140 h 140"/>
                <a:gd name="T52" fmla="*/ 54 w 142"/>
                <a:gd name="T53" fmla="*/ 138 h 140"/>
                <a:gd name="T54" fmla="*/ 45 w 142"/>
                <a:gd name="T55" fmla="*/ 135 h 140"/>
                <a:gd name="T56" fmla="*/ 37 w 142"/>
                <a:gd name="T57" fmla="*/ 131 h 140"/>
                <a:gd name="T58" fmla="*/ 29 w 142"/>
                <a:gd name="T59" fmla="*/ 126 h 140"/>
                <a:gd name="T60" fmla="*/ 22 w 142"/>
                <a:gd name="T61" fmla="*/ 120 h 140"/>
                <a:gd name="T62" fmla="*/ 16 w 142"/>
                <a:gd name="T63" fmla="*/ 113 h 140"/>
                <a:gd name="T64" fmla="*/ 11 w 142"/>
                <a:gd name="T65" fmla="*/ 105 h 140"/>
                <a:gd name="T66" fmla="*/ 6 w 142"/>
                <a:gd name="T67" fmla="*/ 97 h 140"/>
                <a:gd name="T68" fmla="*/ 4 w 142"/>
                <a:gd name="T69" fmla="*/ 89 h 140"/>
                <a:gd name="T70" fmla="*/ 1 w 142"/>
                <a:gd name="T71" fmla="*/ 80 h 140"/>
                <a:gd name="T72" fmla="*/ 0 w 142"/>
                <a:gd name="T73" fmla="*/ 70 h 140"/>
                <a:gd name="T74" fmla="*/ 1 w 142"/>
                <a:gd name="T75" fmla="*/ 62 h 140"/>
                <a:gd name="T76" fmla="*/ 4 w 142"/>
                <a:gd name="T77" fmla="*/ 53 h 140"/>
                <a:gd name="T78" fmla="*/ 6 w 142"/>
                <a:gd name="T79" fmla="*/ 45 h 140"/>
                <a:gd name="T80" fmla="*/ 11 w 142"/>
                <a:gd name="T81" fmla="*/ 37 h 140"/>
                <a:gd name="T82" fmla="*/ 15 w 142"/>
                <a:gd name="T83" fmla="*/ 29 h 140"/>
                <a:gd name="T84" fmla="*/ 21 w 142"/>
                <a:gd name="T85" fmla="*/ 22 h 140"/>
                <a:gd name="T86" fmla="*/ 28 w 142"/>
                <a:gd name="T87" fmla="*/ 17 h 140"/>
                <a:gd name="T88" fmla="*/ 35 w 142"/>
                <a:gd name="T89" fmla="*/ 11 h 140"/>
                <a:gd name="T90" fmla="*/ 43 w 142"/>
                <a:gd name="T91" fmla="*/ 7 h 140"/>
                <a:gd name="T92" fmla="*/ 51 w 142"/>
                <a:gd name="T93" fmla="*/ 3 h 140"/>
                <a:gd name="T94" fmla="*/ 60 w 142"/>
                <a:gd name="T95" fmla="*/ 1 h 140"/>
                <a:gd name="T96" fmla="*/ 68 w 142"/>
                <a:gd name="T97" fmla="*/ 0 h 140"/>
                <a:gd name="T98" fmla="*/ 68 w 142"/>
                <a:gd name="T9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2" h="140">
                  <a:moveTo>
                    <a:pt x="68" y="0"/>
                  </a:moveTo>
                  <a:lnTo>
                    <a:pt x="78" y="1"/>
                  </a:lnTo>
                  <a:lnTo>
                    <a:pt x="88" y="2"/>
                  </a:lnTo>
                  <a:lnTo>
                    <a:pt x="96" y="5"/>
                  </a:lnTo>
                  <a:lnTo>
                    <a:pt x="105" y="9"/>
                  </a:lnTo>
                  <a:lnTo>
                    <a:pt x="113" y="13"/>
                  </a:lnTo>
                  <a:lnTo>
                    <a:pt x="120" y="19"/>
                  </a:lnTo>
                  <a:lnTo>
                    <a:pt x="126" y="25"/>
                  </a:lnTo>
                  <a:lnTo>
                    <a:pt x="131" y="31"/>
                  </a:lnTo>
                  <a:lnTo>
                    <a:pt x="136" y="39"/>
                  </a:lnTo>
                  <a:lnTo>
                    <a:pt x="139" y="47"/>
                  </a:lnTo>
                  <a:lnTo>
                    <a:pt x="142" y="56"/>
                  </a:lnTo>
                  <a:lnTo>
                    <a:pt x="142" y="65"/>
                  </a:lnTo>
                  <a:lnTo>
                    <a:pt x="142" y="76"/>
                  </a:lnTo>
                  <a:lnTo>
                    <a:pt x="141" y="85"/>
                  </a:lnTo>
                  <a:lnTo>
                    <a:pt x="137" y="94"/>
                  </a:lnTo>
                  <a:lnTo>
                    <a:pt x="134" y="102"/>
                  </a:lnTo>
                  <a:lnTo>
                    <a:pt x="130" y="110"/>
                  </a:lnTo>
                  <a:lnTo>
                    <a:pt x="124" y="118"/>
                  </a:lnTo>
                  <a:lnTo>
                    <a:pt x="118" y="124"/>
                  </a:lnTo>
                  <a:lnTo>
                    <a:pt x="111" y="130"/>
                  </a:lnTo>
                  <a:lnTo>
                    <a:pt x="103" y="135"/>
                  </a:lnTo>
                  <a:lnTo>
                    <a:pt x="95" y="138"/>
                  </a:lnTo>
                  <a:lnTo>
                    <a:pt x="84" y="140"/>
                  </a:lnTo>
                  <a:lnTo>
                    <a:pt x="74" y="140"/>
                  </a:lnTo>
                  <a:lnTo>
                    <a:pt x="65" y="140"/>
                  </a:lnTo>
                  <a:lnTo>
                    <a:pt x="54" y="138"/>
                  </a:lnTo>
                  <a:lnTo>
                    <a:pt x="45" y="135"/>
                  </a:lnTo>
                  <a:lnTo>
                    <a:pt x="37" y="131"/>
                  </a:lnTo>
                  <a:lnTo>
                    <a:pt x="29" y="126"/>
                  </a:lnTo>
                  <a:lnTo>
                    <a:pt x="22" y="120"/>
                  </a:lnTo>
                  <a:lnTo>
                    <a:pt x="16" y="113"/>
                  </a:lnTo>
                  <a:lnTo>
                    <a:pt x="11" y="105"/>
                  </a:lnTo>
                  <a:lnTo>
                    <a:pt x="6" y="97"/>
                  </a:lnTo>
                  <a:lnTo>
                    <a:pt x="4" y="89"/>
                  </a:lnTo>
                  <a:lnTo>
                    <a:pt x="1" y="80"/>
                  </a:lnTo>
                  <a:lnTo>
                    <a:pt x="0" y="70"/>
                  </a:lnTo>
                  <a:lnTo>
                    <a:pt x="1" y="62"/>
                  </a:lnTo>
                  <a:lnTo>
                    <a:pt x="4" y="53"/>
                  </a:lnTo>
                  <a:lnTo>
                    <a:pt x="6" y="45"/>
                  </a:lnTo>
                  <a:lnTo>
                    <a:pt x="11" y="37"/>
                  </a:lnTo>
                  <a:lnTo>
                    <a:pt x="15" y="29"/>
                  </a:lnTo>
                  <a:lnTo>
                    <a:pt x="21" y="22"/>
                  </a:lnTo>
                  <a:lnTo>
                    <a:pt x="28" y="17"/>
                  </a:lnTo>
                  <a:lnTo>
                    <a:pt x="35" y="11"/>
                  </a:lnTo>
                  <a:lnTo>
                    <a:pt x="43" y="7"/>
                  </a:lnTo>
                  <a:lnTo>
                    <a:pt x="51" y="3"/>
                  </a:lnTo>
                  <a:lnTo>
                    <a:pt x="60" y="1"/>
                  </a:lnTo>
                  <a:lnTo>
                    <a:pt x="68" y="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A2C1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953" name="Freeform 145"/>
            <p:cNvSpPr>
              <a:spLocks/>
            </p:cNvSpPr>
            <p:nvPr/>
          </p:nvSpPr>
          <p:spPr bwMode="auto">
            <a:xfrm>
              <a:off x="1221" y="1699"/>
              <a:ext cx="13" cy="11"/>
            </a:xfrm>
            <a:custGeom>
              <a:avLst/>
              <a:gdLst>
                <a:gd name="T0" fmla="*/ 13 w 28"/>
                <a:gd name="T1" fmla="*/ 0 h 21"/>
                <a:gd name="T2" fmla="*/ 14 w 28"/>
                <a:gd name="T3" fmla="*/ 2 h 21"/>
                <a:gd name="T4" fmla="*/ 15 w 28"/>
                <a:gd name="T5" fmla="*/ 4 h 21"/>
                <a:gd name="T6" fmla="*/ 16 w 28"/>
                <a:gd name="T7" fmla="*/ 5 h 21"/>
                <a:gd name="T8" fmla="*/ 17 w 28"/>
                <a:gd name="T9" fmla="*/ 7 h 21"/>
                <a:gd name="T10" fmla="*/ 19 w 28"/>
                <a:gd name="T11" fmla="*/ 9 h 21"/>
                <a:gd name="T12" fmla="*/ 20 w 28"/>
                <a:gd name="T13" fmla="*/ 11 h 21"/>
                <a:gd name="T14" fmla="*/ 21 w 28"/>
                <a:gd name="T15" fmla="*/ 13 h 21"/>
                <a:gd name="T16" fmla="*/ 22 w 28"/>
                <a:gd name="T17" fmla="*/ 14 h 21"/>
                <a:gd name="T18" fmla="*/ 24 w 28"/>
                <a:gd name="T19" fmla="*/ 17 h 21"/>
                <a:gd name="T20" fmla="*/ 25 w 28"/>
                <a:gd name="T21" fmla="*/ 18 h 21"/>
                <a:gd name="T22" fmla="*/ 27 w 28"/>
                <a:gd name="T23" fmla="*/ 20 h 21"/>
                <a:gd name="T24" fmla="*/ 28 w 28"/>
                <a:gd name="T25" fmla="*/ 21 h 21"/>
                <a:gd name="T26" fmla="*/ 0 w 28"/>
                <a:gd name="T27" fmla="*/ 21 h 21"/>
                <a:gd name="T28" fmla="*/ 2 w 28"/>
                <a:gd name="T29" fmla="*/ 20 h 21"/>
                <a:gd name="T30" fmla="*/ 4 w 28"/>
                <a:gd name="T31" fmla="*/ 18 h 21"/>
                <a:gd name="T32" fmla="*/ 5 w 28"/>
                <a:gd name="T33" fmla="*/ 17 h 21"/>
                <a:gd name="T34" fmla="*/ 6 w 28"/>
                <a:gd name="T35" fmla="*/ 14 h 21"/>
                <a:gd name="T36" fmla="*/ 7 w 28"/>
                <a:gd name="T37" fmla="*/ 13 h 21"/>
                <a:gd name="T38" fmla="*/ 8 w 28"/>
                <a:gd name="T39" fmla="*/ 11 h 21"/>
                <a:gd name="T40" fmla="*/ 9 w 28"/>
                <a:gd name="T41" fmla="*/ 10 h 21"/>
                <a:gd name="T42" fmla="*/ 10 w 28"/>
                <a:gd name="T43" fmla="*/ 7 h 21"/>
                <a:gd name="T44" fmla="*/ 12 w 28"/>
                <a:gd name="T45" fmla="*/ 6 h 21"/>
                <a:gd name="T46" fmla="*/ 12 w 28"/>
                <a:gd name="T47" fmla="*/ 4 h 21"/>
                <a:gd name="T48" fmla="*/ 13 w 28"/>
                <a:gd name="T49" fmla="*/ 2 h 21"/>
                <a:gd name="T50" fmla="*/ 13 w 28"/>
                <a:gd name="T51" fmla="*/ 0 h 21"/>
                <a:gd name="T52" fmla="*/ 13 w 28"/>
                <a:gd name="T5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8" h="21">
                  <a:moveTo>
                    <a:pt x="13" y="0"/>
                  </a:moveTo>
                  <a:lnTo>
                    <a:pt x="14" y="2"/>
                  </a:lnTo>
                  <a:lnTo>
                    <a:pt x="15" y="4"/>
                  </a:lnTo>
                  <a:lnTo>
                    <a:pt x="16" y="5"/>
                  </a:lnTo>
                  <a:lnTo>
                    <a:pt x="17" y="7"/>
                  </a:lnTo>
                  <a:lnTo>
                    <a:pt x="19" y="9"/>
                  </a:lnTo>
                  <a:lnTo>
                    <a:pt x="20" y="11"/>
                  </a:lnTo>
                  <a:lnTo>
                    <a:pt x="21" y="13"/>
                  </a:lnTo>
                  <a:lnTo>
                    <a:pt x="22" y="14"/>
                  </a:lnTo>
                  <a:lnTo>
                    <a:pt x="24" y="17"/>
                  </a:lnTo>
                  <a:lnTo>
                    <a:pt x="25" y="18"/>
                  </a:lnTo>
                  <a:lnTo>
                    <a:pt x="27" y="20"/>
                  </a:lnTo>
                  <a:lnTo>
                    <a:pt x="28" y="21"/>
                  </a:lnTo>
                  <a:lnTo>
                    <a:pt x="0" y="21"/>
                  </a:lnTo>
                  <a:lnTo>
                    <a:pt x="2" y="20"/>
                  </a:lnTo>
                  <a:lnTo>
                    <a:pt x="4" y="18"/>
                  </a:lnTo>
                  <a:lnTo>
                    <a:pt x="5" y="17"/>
                  </a:lnTo>
                  <a:lnTo>
                    <a:pt x="6" y="14"/>
                  </a:lnTo>
                  <a:lnTo>
                    <a:pt x="7" y="13"/>
                  </a:lnTo>
                  <a:lnTo>
                    <a:pt x="8" y="11"/>
                  </a:lnTo>
                  <a:lnTo>
                    <a:pt x="9" y="10"/>
                  </a:lnTo>
                  <a:lnTo>
                    <a:pt x="10" y="7"/>
                  </a:lnTo>
                  <a:lnTo>
                    <a:pt x="12" y="6"/>
                  </a:lnTo>
                  <a:lnTo>
                    <a:pt x="12" y="4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A2C1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954" name="Freeform 146"/>
            <p:cNvSpPr>
              <a:spLocks/>
            </p:cNvSpPr>
            <p:nvPr/>
          </p:nvSpPr>
          <p:spPr bwMode="auto">
            <a:xfrm>
              <a:off x="1301" y="1652"/>
              <a:ext cx="16" cy="58"/>
            </a:xfrm>
            <a:custGeom>
              <a:avLst/>
              <a:gdLst>
                <a:gd name="T0" fmla="*/ 0 w 31"/>
                <a:gd name="T1" fmla="*/ 0 h 117"/>
                <a:gd name="T2" fmla="*/ 31 w 31"/>
                <a:gd name="T3" fmla="*/ 0 h 117"/>
                <a:gd name="T4" fmla="*/ 31 w 31"/>
                <a:gd name="T5" fmla="*/ 117 h 117"/>
                <a:gd name="T6" fmla="*/ 5 w 31"/>
                <a:gd name="T7" fmla="*/ 117 h 117"/>
                <a:gd name="T8" fmla="*/ 9 w 31"/>
                <a:gd name="T9" fmla="*/ 113 h 117"/>
                <a:gd name="T10" fmla="*/ 12 w 31"/>
                <a:gd name="T11" fmla="*/ 108 h 117"/>
                <a:gd name="T12" fmla="*/ 15 w 31"/>
                <a:gd name="T13" fmla="*/ 103 h 117"/>
                <a:gd name="T14" fmla="*/ 17 w 31"/>
                <a:gd name="T15" fmla="*/ 99 h 117"/>
                <a:gd name="T16" fmla="*/ 18 w 31"/>
                <a:gd name="T17" fmla="*/ 94 h 117"/>
                <a:gd name="T18" fmla="*/ 21 w 31"/>
                <a:gd name="T19" fmla="*/ 89 h 117"/>
                <a:gd name="T20" fmla="*/ 22 w 31"/>
                <a:gd name="T21" fmla="*/ 84 h 117"/>
                <a:gd name="T22" fmla="*/ 23 w 31"/>
                <a:gd name="T23" fmla="*/ 80 h 117"/>
                <a:gd name="T24" fmla="*/ 24 w 31"/>
                <a:gd name="T25" fmla="*/ 75 h 117"/>
                <a:gd name="T26" fmla="*/ 24 w 31"/>
                <a:gd name="T27" fmla="*/ 71 h 117"/>
                <a:gd name="T28" fmla="*/ 24 w 31"/>
                <a:gd name="T29" fmla="*/ 66 h 117"/>
                <a:gd name="T30" fmla="*/ 24 w 31"/>
                <a:gd name="T31" fmla="*/ 60 h 117"/>
                <a:gd name="T32" fmla="*/ 24 w 31"/>
                <a:gd name="T33" fmla="*/ 48 h 117"/>
                <a:gd name="T34" fmla="*/ 24 w 31"/>
                <a:gd name="T35" fmla="*/ 45 h 117"/>
                <a:gd name="T36" fmla="*/ 23 w 31"/>
                <a:gd name="T37" fmla="*/ 41 h 117"/>
                <a:gd name="T38" fmla="*/ 22 w 31"/>
                <a:gd name="T39" fmla="*/ 37 h 117"/>
                <a:gd name="T40" fmla="*/ 21 w 31"/>
                <a:gd name="T41" fmla="*/ 33 h 117"/>
                <a:gd name="T42" fmla="*/ 20 w 31"/>
                <a:gd name="T43" fmla="*/ 29 h 117"/>
                <a:gd name="T44" fmla="*/ 17 w 31"/>
                <a:gd name="T45" fmla="*/ 24 h 117"/>
                <a:gd name="T46" fmla="*/ 15 w 31"/>
                <a:gd name="T47" fmla="*/ 21 h 117"/>
                <a:gd name="T48" fmla="*/ 13 w 31"/>
                <a:gd name="T49" fmla="*/ 16 h 117"/>
                <a:gd name="T50" fmla="*/ 10 w 31"/>
                <a:gd name="T51" fmla="*/ 13 h 117"/>
                <a:gd name="T52" fmla="*/ 7 w 31"/>
                <a:gd name="T53" fmla="*/ 8 h 117"/>
                <a:gd name="T54" fmla="*/ 5 w 31"/>
                <a:gd name="T55" fmla="*/ 5 h 117"/>
                <a:gd name="T56" fmla="*/ 0 w 31"/>
                <a:gd name="T57" fmla="*/ 0 h 117"/>
                <a:gd name="T58" fmla="*/ 0 w 31"/>
                <a:gd name="T5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" h="117">
                  <a:moveTo>
                    <a:pt x="0" y="0"/>
                  </a:moveTo>
                  <a:lnTo>
                    <a:pt x="31" y="0"/>
                  </a:lnTo>
                  <a:lnTo>
                    <a:pt x="31" y="117"/>
                  </a:lnTo>
                  <a:lnTo>
                    <a:pt x="5" y="117"/>
                  </a:lnTo>
                  <a:lnTo>
                    <a:pt x="9" y="113"/>
                  </a:lnTo>
                  <a:lnTo>
                    <a:pt x="12" y="108"/>
                  </a:lnTo>
                  <a:lnTo>
                    <a:pt x="15" y="103"/>
                  </a:lnTo>
                  <a:lnTo>
                    <a:pt x="17" y="99"/>
                  </a:lnTo>
                  <a:lnTo>
                    <a:pt x="18" y="94"/>
                  </a:lnTo>
                  <a:lnTo>
                    <a:pt x="21" y="89"/>
                  </a:lnTo>
                  <a:lnTo>
                    <a:pt x="22" y="84"/>
                  </a:lnTo>
                  <a:lnTo>
                    <a:pt x="23" y="80"/>
                  </a:lnTo>
                  <a:lnTo>
                    <a:pt x="24" y="75"/>
                  </a:lnTo>
                  <a:lnTo>
                    <a:pt x="24" y="71"/>
                  </a:lnTo>
                  <a:lnTo>
                    <a:pt x="24" y="66"/>
                  </a:lnTo>
                  <a:lnTo>
                    <a:pt x="24" y="6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3" y="41"/>
                  </a:lnTo>
                  <a:lnTo>
                    <a:pt x="22" y="37"/>
                  </a:lnTo>
                  <a:lnTo>
                    <a:pt x="21" y="33"/>
                  </a:lnTo>
                  <a:lnTo>
                    <a:pt x="20" y="29"/>
                  </a:lnTo>
                  <a:lnTo>
                    <a:pt x="17" y="24"/>
                  </a:lnTo>
                  <a:lnTo>
                    <a:pt x="15" y="21"/>
                  </a:lnTo>
                  <a:lnTo>
                    <a:pt x="13" y="16"/>
                  </a:lnTo>
                  <a:lnTo>
                    <a:pt x="10" y="13"/>
                  </a:lnTo>
                  <a:lnTo>
                    <a:pt x="7" y="8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C1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955" name="Freeform 147"/>
            <p:cNvSpPr>
              <a:spLocks/>
            </p:cNvSpPr>
            <p:nvPr/>
          </p:nvSpPr>
          <p:spPr bwMode="auto">
            <a:xfrm>
              <a:off x="1233" y="1652"/>
              <a:ext cx="71" cy="59"/>
            </a:xfrm>
            <a:custGeom>
              <a:avLst/>
              <a:gdLst>
                <a:gd name="T0" fmla="*/ 105 w 142"/>
                <a:gd name="T1" fmla="*/ 0 h 118"/>
                <a:gd name="T2" fmla="*/ 109 w 142"/>
                <a:gd name="T3" fmla="*/ 3 h 118"/>
                <a:gd name="T4" fmla="*/ 113 w 142"/>
                <a:gd name="T5" fmla="*/ 6 h 118"/>
                <a:gd name="T6" fmla="*/ 119 w 142"/>
                <a:gd name="T7" fmla="*/ 11 h 118"/>
                <a:gd name="T8" fmla="*/ 123 w 142"/>
                <a:gd name="T9" fmla="*/ 15 h 118"/>
                <a:gd name="T10" fmla="*/ 128 w 142"/>
                <a:gd name="T11" fmla="*/ 20 h 118"/>
                <a:gd name="T12" fmla="*/ 129 w 142"/>
                <a:gd name="T13" fmla="*/ 21 h 118"/>
                <a:gd name="T14" fmla="*/ 133 w 142"/>
                <a:gd name="T15" fmla="*/ 26 h 118"/>
                <a:gd name="T16" fmla="*/ 135 w 142"/>
                <a:gd name="T17" fmla="*/ 31 h 118"/>
                <a:gd name="T18" fmla="*/ 137 w 142"/>
                <a:gd name="T19" fmla="*/ 35 h 118"/>
                <a:gd name="T20" fmla="*/ 140 w 142"/>
                <a:gd name="T21" fmla="*/ 40 h 118"/>
                <a:gd name="T22" fmla="*/ 141 w 142"/>
                <a:gd name="T23" fmla="*/ 45 h 118"/>
                <a:gd name="T24" fmla="*/ 141 w 142"/>
                <a:gd name="T25" fmla="*/ 49 h 118"/>
                <a:gd name="T26" fmla="*/ 142 w 142"/>
                <a:gd name="T27" fmla="*/ 51 h 118"/>
                <a:gd name="T28" fmla="*/ 142 w 142"/>
                <a:gd name="T29" fmla="*/ 54 h 118"/>
                <a:gd name="T30" fmla="*/ 142 w 142"/>
                <a:gd name="T31" fmla="*/ 56 h 118"/>
                <a:gd name="T32" fmla="*/ 142 w 142"/>
                <a:gd name="T33" fmla="*/ 58 h 118"/>
                <a:gd name="T34" fmla="*/ 142 w 142"/>
                <a:gd name="T35" fmla="*/ 60 h 118"/>
                <a:gd name="T36" fmla="*/ 142 w 142"/>
                <a:gd name="T37" fmla="*/ 60 h 118"/>
                <a:gd name="T38" fmla="*/ 142 w 142"/>
                <a:gd name="T39" fmla="*/ 67 h 118"/>
                <a:gd name="T40" fmla="*/ 142 w 142"/>
                <a:gd name="T41" fmla="*/ 73 h 118"/>
                <a:gd name="T42" fmla="*/ 140 w 142"/>
                <a:gd name="T43" fmla="*/ 79 h 118"/>
                <a:gd name="T44" fmla="*/ 138 w 142"/>
                <a:gd name="T45" fmla="*/ 85 h 118"/>
                <a:gd name="T46" fmla="*/ 136 w 142"/>
                <a:gd name="T47" fmla="*/ 91 h 118"/>
                <a:gd name="T48" fmla="*/ 133 w 142"/>
                <a:gd name="T49" fmla="*/ 96 h 118"/>
                <a:gd name="T50" fmla="*/ 132 w 142"/>
                <a:gd name="T51" fmla="*/ 99 h 118"/>
                <a:gd name="T52" fmla="*/ 128 w 142"/>
                <a:gd name="T53" fmla="*/ 103 h 118"/>
                <a:gd name="T54" fmla="*/ 125 w 142"/>
                <a:gd name="T55" fmla="*/ 109 h 118"/>
                <a:gd name="T56" fmla="*/ 120 w 142"/>
                <a:gd name="T57" fmla="*/ 114 h 118"/>
                <a:gd name="T58" fmla="*/ 117 w 142"/>
                <a:gd name="T59" fmla="*/ 117 h 118"/>
                <a:gd name="T60" fmla="*/ 113 w 142"/>
                <a:gd name="T61" fmla="*/ 118 h 118"/>
                <a:gd name="T62" fmla="*/ 31 w 142"/>
                <a:gd name="T63" fmla="*/ 118 h 118"/>
                <a:gd name="T64" fmla="*/ 30 w 142"/>
                <a:gd name="T65" fmla="*/ 118 h 118"/>
                <a:gd name="T66" fmla="*/ 28 w 142"/>
                <a:gd name="T67" fmla="*/ 116 h 118"/>
                <a:gd name="T68" fmla="*/ 26 w 142"/>
                <a:gd name="T69" fmla="*/ 114 h 118"/>
                <a:gd name="T70" fmla="*/ 23 w 142"/>
                <a:gd name="T71" fmla="*/ 111 h 118"/>
                <a:gd name="T72" fmla="*/ 21 w 142"/>
                <a:gd name="T73" fmla="*/ 109 h 118"/>
                <a:gd name="T74" fmla="*/ 18 w 142"/>
                <a:gd name="T75" fmla="*/ 106 h 118"/>
                <a:gd name="T76" fmla="*/ 12 w 142"/>
                <a:gd name="T77" fmla="*/ 98 h 118"/>
                <a:gd name="T78" fmla="*/ 7 w 142"/>
                <a:gd name="T79" fmla="*/ 90 h 118"/>
                <a:gd name="T80" fmla="*/ 4 w 142"/>
                <a:gd name="T81" fmla="*/ 82 h 118"/>
                <a:gd name="T82" fmla="*/ 2 w 142"/>
                <a:gd name="T83" fmla="*/ 74 h 118"/>
                <a:gd name="T84" fmla="*/ 2 w 142"/>
                <a:gd name="T85" fmla="*/ 67 h 118"/>
                <a:gd name="T86" fmla="*/ 2 w 142"/>
                <a:gd name="T87" fmla="*/ 59 h 118"/>
                <a:gd name="T88" fmla="*/ 3 w 142"/>
                <a:gd name="T89" fmla="*/ 50 h 118"/>
                <a:gd name="T90" fmla="*/ 5 w 142"/>
                <a:gd name="T91" fmla="*/ 41 h 118"/>
                <a:gd name="T92" fmla="*/ 8 w 142"/>
                <a:gd name="T93" fmla="*/ 32 h 118"/>
                <a:gd name="T94" fmla="*/ 13 w 142"/>
                <a:gd name="T95" fmla="*/ 23 h 118"/>
                <a:gd name="T96" fmla="*/ 21 w 142"/>
                <a:gd name="T97" fmla="*/ 14 h 118"/>
                <a:gd name="T98" fmla="*/ 27 w 142"/>
                <a:gd name="T99" fmla="*/ 9 h 118"/>
                <a:gd name="T100" fmla="*/ 29 w 142"/>
                <a:gd name="T101" fmla="*/ 7 h 118"/>
                <a:gd name="T102" fmla="*/ 31 w 142"/>
                <a:gd name="T103" fmla="*/ 5 h 118"/>
                <a:gd name="T104" fmla="*/ 35 w 142"/>
                <a:gd name="T105" fmla="*/ 4 h 118"/>
                <a:gd name="T106" fmla="*/ 37 w 142"/>
                <a:gd name="T107" fmla="*/ 1 h 118"/>
                <a:gd name="T108" fmla="*/ 38 w 142"/>
                <a:gd name="T109" fmla="*/ 1 h 118"/>
                <a:gd name="T110" fmla="*/ 38 w 142"/>
                <a:gd name="T111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2" h="118">
                  <a:moveTo>
                    <a:pt x="38" y="0"/>
                  </a:moveTo>
                  <a:lnTo>
                    <a:pt x="105" y="0"/>
                  </a:lnTo>
                  <a:lnTo>
                    <a:pt x="107" y="1"/>
                  </a:lnTo>
                  <a:lnTo>
                    <a:pt x="109" y="3"/>
                  </a:lnTo>
                  <a:lnTo>
                    <a:pt x="111" y="4"/>
                  </a:lnTo>
                  <a:lnTo>
                    <a:pt x="113" y="6"/>
                  </a:lnTo>
                  <a:lnTo>
                    <a:pt x="117" y="8"/>
                  </a:lnTo>
                  <a:lnTo>
                    <a:pt x="119" y="11"/>
                  </a:lnTo>
                  <a:lnTo>
                    <a:pt x="121" y="13"/>
                  </a:lnTo>
                  <a:lnTo>
                    <a:pt x="123" y="15"/>
                  </a:lnTo>
                  <a:lnTo>
                    <a:pt x="126" y="17"/>
                  </a:lnTo>
                  <a:lnTo>
                    <a:pt x="128" y="20"/>
                  </a:lnTo>
                  <a:lnTo>
                    <a:pt x="129" y="21"/>
                  </a:lnTo>
                  <a:lnTo>
                    <a:pt x="129" y="21"/>
                  </a:lnTo>
                  <a:lnTo>
                    <a:pt x="132" y="24"/>
                  </a:lnTo>
                  <a:lnTo>
                    <a:pt x="133" y="26"/>
                  </a:lnTo>
                  <a:lnTo>
                    <a:pt x="134" y="29"/>
                  </a:lnTo>
                  <a:lnTo>
                    <a:pt x="135" y="31"/>
                  </a:lnTo>
                  <a:lnTo>
                    <a:pt x="136" y="33"/>
                  </a:lnTo>
                  <a:lnTo>
                    <a:pt x="137" y="35"/>
                  </a:lnTo>
                  <a:lnTo>
                    <a:pt x="138" y="38"/>
                  </a:lnTo>
                  <a:lnTo>
                    <a:pt x="140" y="40"/>
                  </a:lnTo>
                  <a:lnTo>
                    <a:pt x="140" y="42"/>
                  </a:lnTo>
                  <a:lnTo>
                    <a:pt x="141" y="45"/>
                  </a:lnTo>
                  <a:lnTo>
                    <a:pt x="141" y="47"/>
                  </a:lnTo>
                  <a:lnTo>
                    <a:pt x="141" y="49"/>
                  </a:lnTo>
                  <a:lnTo>
                    <a:pt x="142" y="50"/>
                  </a:lnTo>
                  <a:lnTo>
                    <a:pt x="142" y="51"/>
                  </a:lnTo>
                  <a:lnTo>
                    <a:pt x="142" y="52"/>
                  </a:lnTo>
                  <a:lnTo>
                    <a:pt x="142" y="54"/>
                  </a:lnTo>
                  <a:lnTo>
                    <a:pt x="142" y="55"/>
                  </a:lnTo>
                  <a:lnTo>
                    <a:pt x="142" y="56"/>
                  </a:lnTo>
                  <a:lnTo>
                    <a:pt x="142" y="57"/>
                  </a:lnTo>
                  <a:lnTo>
                    <a:pt x="142" y="58"/>
                  </a:lnTo>
                  <a:lnTo>
                    <a:pt x="142" y="59"/>
                  </a:lnTo>
                  <a:lnTo>
                    <a:pt x="142" y="60"/>
                  </a:lnTo>
                  <a:lnTo>
                    <a:pt x="142" y="60"/>
                  </a:lnTo>
                  <a:lnTo>
                    <a:pt x="142" y="60"/>
                  </a:lnTo>
                  <a:lnTo>
                    <a:pt x="142" y="64"/>
                  </a:lnTo>
                  <a:lnTo>
                    <a:pt x="142" y="67"/>
                  </a:lnTo>
                  <a:lnTo>
                    <a:pt x="142" y="69"/>
                  </a:lnTo>
                  <a:lnTo>
                    <a:pt x="142" y="73"/>
                  </a:lnTo>
                  <a:lnTo>
                    <a:pt x="141" y="76"/>
                  </a:lnTo>
                  <a:lnTo>
                    <a:pt x="140" y="79"/>
                  </a:lnTo>
                  <a:lnTo>
                    <a:pt x="140" y="82"/>
                  </a:lnTo>
                  <a:lnTo>
                    <a:pt x="138" y="85"/>
                  </a:lnTo>
                  <a:lnTo>
                    <a:pt x="137" y="88"/>
                  </a:lnTo>
                  <a:lnTo>
                    <a:pt x="136" y="91"/>
                  </a:lnTo>
                  <a:lnTo>
                    <a:pt x="135" y="93"/>
                  </a:lnTo>
                  <a:lnTo>
                    <a:pt x="133" y="96"/>
                  </a:lnTo>
                  <a:lnTo>
                    <a:pt x="133" y="98"/>
                  </a:lnTo>
                  <a:lnTo>
                    <a:pt x="132" y="99"/>
                  </a:lnTo>
                  <a:lnTo>
                    <a:pt x="130" y="101"/>
                  </a:lnTo>
                  <a:lnTo>
                    <a:pt x="128" y="103"/>
                  </a:lnTo>
                  <a:lnTo>
                    <a:pt x="126" y="107"/>
                  </a:lnTo>
                  <a:lnTo>
                    <a:pt x="125" y="109"/>
                  </a:lnTo>
                  <a:lnTo>
                    <a:pt x="122" y="111"/>
                  </a:lnTo>
                  <a:lnTo>
                    <a:pt x="120" y="114"/>
                  </a:lnTo>
                  <a:lnTo>
                    <a:pt x="119" y="116"/>
                  </a:lnTo>
                  <a:lnTo>
                    <a:pt x="117" y="117"/>
                  </a:lnTo>
                  <a:lnTo>
                    <a:pt x="115" y="118"/>
                  </a:lnTo>
                  <a:lnTo>
                    <a:pt x="113" y="118"/>
                  </a:lnTo>
                  <a:lnTo>
                    <a:pt x="31" y="118"/>
                  </a:lnTo>
                  <a:lnTo>
                    <a:pt x="31" y="118"/>
                  </a:lnTo>
                  <a:lnTo>
                    <a:pt x="31" y="118"/>
                  </a:lnTo>
                  <a:lnTo>
                    <a:pt x="30" y="118"/>
                  </a:lnTo>
                  <a:lnTo>
                    <a:pt x="29" y="117"/>
                  </a:lnTo>
                  <a:lnTo>
                    <a:pt x="28" y="116"/>
                  </a:lnTo>
                  <a:lnTo>
                    <a:pt x="27" y="115"/>
                  </a:lnTo>
                  <a:lnTo>
                    <a:pt x="26" y="114"/>
                  </a:lnTo>
                  <a:lnTo>
                    <a:pt x="25" y="113"/>
                  </a:lnTo>
                  <a:lnTo>
                    <a:pt x="23" y="111"/>
                  </a:lnTo>
                  <a:lnTo>
                    <a:pt x="22" y="110"/>
                  </a:lnTo>
                  <a:lnTo>
                    <a:pt x="21" y="109"/>
                  </a:lnTo>
                  <a:lnTo>
                    <a:pt x="20" y="108"/>
                  </a:lnTo>
                  <a:lnTo>
                    <a:pt x="18" y="106"/>
                  </a:lnTo>
                  <a:lnTo>
                    <a:pt x="14" y="102"/>
                  </a:lnTo>
                  <a:lnTo>
                    <a:pt x="12" y="98"/>
                  </a:lnTo>
                  <a:lnTo>
                    <a:pt x="10" y="94"/>
                  </a:lnTo>
                  <a:lnTo>
                    <a:pt x="7" y="90"/>
                  </a:lnTo>
                  <a:lnTo>
                    <a:pt x="5" y="86"/>
                  </a:lnTo>
                  <a:lnTo>
                    <a:pt x="4" y="82"/>
                  </a:lnTo>
                  <a:lnTo>
                    <a:pt x="3" y="79"/>
                  </a:lnTo>
                  <a:lnTo>
                    <a:pt x="2" y="74"/>
                  </a:lnTo>
                  <a:lnTo>
                    <a:pt x="2" y="71"/>
                  </a:lnTo>
                  <a:lnTo>
                    <a:pt x="2" y="67"/>
                  </a:lnTo>
                  <a:lnTo>
                    <a:pt x="0" y="63"/>
                  </a:lnTo>
                  <a:lnTo>
                    <a:pt x="2" y="59"/>
                  </a:lnTo>
                  <a:lnTo>
                    <a:pt x="2" y="55"/>
                  </a:lnTo>
                  <a:lnTo>
                    <a:pt x="3" y="50"/>
                  </a:lnTo>
                  <a:lnTo>
                    <a:pt x="3" y="46"/>
                  </a:lnTo>
                  <a:lnTo>
                    <a:pt x="5" y="41"/>
                  </a:lnTo>
                  <a:lnTo>
                    <a:pt x="6" y="37"/>
                  </a:lnTo>
                  <a:lnTo>
                    <a:pt x="8" y="32"/>
                  </a:lnTo>
                  <a:lnTo>
                    <a:pt x="11" y="28"/>
                  </a:lnTo>
                  <a:lnTo>
                    <a:pt x="13" y="23"/>
                  </a:lnTo>
                  <a:lnTo>
                    <a:pt x="17" y="18"/>
                  </a:lnTo>
                  <a:lnTo>
                    <a:pt x="21" y="14"/>
                  </a:lnTo>
                  <a:lnTo>
                    <a:pt x="25" y="9"/>
                  </a:lnTo>
                  <a:lnTo>
                    <a:pt x="27" y="9"/>
                  </a:lnTo>
                  <a:lnTo>
                    <a:pt x="28" y="8"/>
                  </a:lnTo>
                  <a:lnTo>
                    <a:pt x="29" y="7"/>
                  </a:lnTo>
                  <a:lnTo>
                    <a:pt x="30" y="6"/>
                  </a:lnTo>
                  <a:lnTo>
                    <a:pt x="31" y="5"/>
                  </a:lnTo>
                  <a:lnTo>
                    <a:pt x="34" y="4"/>
                  </a:lnTo>
                  <a:lnTo>
                    <a:pt x="35" y="4"/>
                  </a:lnTo>
                  <a:lnTo>
                    <a:pt x="36" y="3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A2C1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956" name="Freeform 148"/>
            <p:cNvSpPr>
              <a:spLocks/>
            </p:cNvSpPr>
            <p:nvPr/>
          </p:nvSpPr>
          <p:spPr bwMode="auto">
            <a:xfrm>
              <a:off x="1218" y="1652"/>
              <a:ext cx="18" cy="13"/>
            </a:xfrm>
            <a:custGeom>
              <a:avLst/>
              <a:gdLst>
                <a:gd name="T0" fmla="*/ 0 w 35"/>
                <a:gd name="T1" fmla="*/ 0 h 26"/>
                <a:gd name="T2" fmla="*/ 35 w 35"/>
                <a:gd name="T3" fmla="*/ 0 h 26"/>
                <a:gd name="T4" fmla="*/ 34 w 35"/>
                <a:gd name="T5" fmla="*/ 3 h 26"/>
                <a:gd name="T6" fmla="*/ 32 w 35"/>
                <a:gd name="T7" fmla="*/ 5 h 26"/>
                <a:gd name="T8" fmla="*/ 31 w 35"/>
                <a:gd name="T9" fmla="*/ 7 h 26"/>
                <a:gd name="T10" fmla="*/ 28 w 35"/>
                <a:gd name="T11" fmla="*/ 9 h 26"/>
                <a:gd name="T12" fmla="*/ 27 w 35"/>
                <a:gd name="T13" fmla="*/ 12 h 26"/>
                <a:gd name="T14" fmla="*/ 25 w 35"/>
                <a:gd name="T15" fmla="*/ 14 h 26"/>
                <a:gd name="T16" fmla="*/ 24 w 35"/>
                <a:gd name="T17" fmla="*/ 16 h 26"/>
                <a:gd name="T18" fmla="*/ 23 w 35"/>
                <a:gd name="T19" fmla="*/ 18 h 26"/>
                <a:gd name="T20" fmla="*/ 20 w 35"/>
                <a:gd name="T21" fmla="*/ 21 h 26"/>
                <a:gd name="T22" fmla="*/ 19 w 35"/>
                <a:gd name="T23" fmla="*/ 23 h 26"/>
                <a:gd name="T24" fmla="*/ 18 w 35"/>
                <a:gd name="T25" fmla="*/ 25 h 26"/>
                <a:gd name="T26" fmla="*/ 17 w 35"/>
                <a:gd name="T27" fmla="*/ 26 h 26"/>
                <a:gd name="T28" fmla="*/ 17 w 35"/>
                <a:gd name="T29" fmla="*/ 25 h 26"/>
                <a:gd name="T30" fmla="*/ 16 w 35"/>
                <a:gd name="T31" fmla="*/ 23 h 26"/>
                <a:gd name="T32" fmla="*/ 14 w 35"/>
                <a:gd name="T33" fmla="*/ 21 h 26"/>
                <a:gd name="T34" fmla="*/ 13 w 35"/>
                <a:gd name="T35" fmla="*/ 18 h 26"/>
                <a:gd name="T36" fmla="*/ 12 w 35"/>
                <a:gd name="T37" fmla="*/ 16 h 26"/>
                <a:gd name="T38" fmla="*/ 11 w 35"/>
                <a:gd name="T39" fmla="*/ 14 h 26"/>
                <a:gd name="T40" fmla="*/ 10 w 35"/>
                <a:gd name="T41" fmla="*/ 12 h 26"/>
                <a:gd name="T42" fmla="*/ 8 w 35"/>
                <a:gd name="T43" fmla="*/ 9 h 26"/>
                <a:gd name="T44" fmla="*/ 6 w 35"/>
                <a:gd name="T45" fmla="*/ 7 h 26"/>
                <a:gd name="T46" fmla="*/ 4 w 35"/>
                <a:gd name="T47" fmla="*/ 5 h 26"/>
                <a:gd name="T48" fmla="*/ 2 w 35"/>
                <a:gd name="T49" fmla="*/ 3 h 26"/>
                <a:gd name="T50" fmla="*/ 0 w 35"/>
                <a:gd name="T51" fmla="*/ 0 h 26"/>
                <a:gd name="T52" fmla="*/ 0 w 35"/>
                <a:gd name="T5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" h="26">
                  <a:moveTo>
                    <a:pt x="0" y="0"/>
                  </a:moveTo>
                  <a:lnTo>
                    <a:pt x="35" y="0"/>
                  </a:lnTo>
                  <a:lnTo>
                    <a:pt x="34" y="3"/>
                  </a:lnTo>
                  <a:lnTo>
                    <a:pt x="32" y="5"/>
                  </a:lnTo>
                  <a:lnTo>
                    <a:pt x="31" y="7"/>
                  </a:lnTo>
                  <a:lnTo>
                    <a:pt x="28" y="9"/>
                  </a:lnTo>
                  <a:lnTo>
                    <a:pt x="27" y="12"/>
                  </a:lnTo>
                  <a:lnTo>
                    <a:pt x="25" y="14"/>
                  </a:lnTo>
                  <a:lnTo>
                    <a:pt x="24" y="16"/>
                  </a:lnTo>
                  <a:lnTo>
                    <a:pt x="23" y="18"/>
                  </a:lnTo>
                  <a:lnTo>
                    <a:pt x="20" y="21"/>
                  </a:lnTo>
                  <a:lnTo>
                    <a:pt x="19" y="23"/>
                  </a:lnTo>
                  <a:lnTo>
                    <a:pt x="18" y="25"/>
                  </a:lnTo>
                  <a:lnTo>
                    <a:pt x="17" y="26"/>
                  </a:lnTo>
                  <a:lnTo>
                    <a:pt x="17" y="25"/>
                  </a:lnTo>
                  <a:lnTo>
                    <a:pt x="16" y="23"/>
                  </a:lnTo>
                  <a:lnTo>
                    <a:pt x="14" y="21"/>
                  </a:lnTo>
                  <a:lnTo>
                    <a:pt x="13" y="18"/>
                  </a:lnTo>
                  <a:lnTo>
                    <a:pt x="12" y="16"/>
                  </a:lnTo>
                  <a:lnTo>
                    <a:pt x="11" y="14"/>
                  </a:lnTo>
                  <a:lnTo>
                    <a:pt x="10" y="12"/>
                  </a:lnTo>
                  <a:lnTo>
                    <a:pt x="8" y="9"/>
                  </a:lnTo>
                  <a:lnTo>
                    <a:pt x="6" y="7"/>
                  </a:lnTo>
                  <a:lnTo>
                    <a:pt x="4" y="5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C1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957" name="Freeform 149"/>
            <p:cNvSpPr>
              <a:spLocks/>
            </p:cNvSpPr>
            <p:nvPr/>
          </p:nvSpPr>
          <p:spPr bwMode="auto">
            <a:xfrm>
              <a:off x="1150" y="1652"/>
              <a:ext cx="71" cy="59"/>
            </a:xfrm>
            <a:custGeom>
              <a:avLst/>
              <a:gdLst>
                <a:gd name="T0" fmla="*/ 103 w 141"/>
                <a:gd name="T1" fmla="*/ 0 h 118"/>
                <a:gd name="T2" fmla="*/ 107 w 141"/>
                <a:gd name="T3" fmla="*/ 3 h 118"/>
                <a:gd name="T4" fmla="*/ 113 w 141"/>
                <a:gd name="T5" fmla="*/ 6 h 118"/>
                <a:gd name="T6" fmla="*/ 118 w 141"/>
                <a:gd name="T7" fmla="*/ 11 h 118"/>
                <a:gd name="T8" fmla="*/ 123 w 141"/>
                <a:gd name="T9" fmla="*/ 15 h 118"/>
                <a:gd name="T10" fmla="*/ 127 w 141"/>
                <a:gd name="T11" fmla="*/ 18 h 118"/>
                <a:gd name="T12" fmla="*/ 129 w 141"/>
                <a:gd name="T13" fmla="*/ 21 h 118"/>
                <a:gd name="T14" fmla="*/ 133 w 141"/>
                <a:gd name="T15" fmla="*/ 28 h 118"/>
                <a:gd name="T16" fmla="*/ 137 w 141"/>
                <a:gd name="T17" fmla="*/ 34 h 118"/>
                <a:gd name="T18" fmla="*/ 139 w 141"/>
                <a:gd name="T19" fmla="*/ 41 h 118"/>
                <a:gd name="T20" fmla="*/ 140 w 141"/>
                <a:gd name="T21" fmla="*/ 49 h 118"/>
                <a:gd name="T22" fmla="*/ 141 w 141"/>
                <a:gd name="T23" fmla="*/ 56 h 118"/>
                <a:gd name="T24" fmla="*/ 141 w 141"/>
                <a:gd name="T25" fmla="*/ 62 h 118"/>
                <a:gd name="T26" fmla="*/ 141 w 141"/>
                <a:gd name="T27" fmla="*/ 69 h 118"/>
                <a:gd name="T28" fmla="*/ 139 w 141"/>
                <a:gd name="T29" fmla="*/ 77 h 118"/>
                <a:gd name="T30" fmla="*/ 137 w 141"/>
                <a:gd name="T31" fmla="*/ 88 h 118"/>
                <a:gd name="T32" fmla="*/ 132 w 141"/>
                <a:gd name="T33" fmla="*/ 96 h 118"/>
                <a:gd name="T34" fmla="*/ 127 w 141"/>
                <a:gd name="T35" fmla="*/ 103 h 118"/>
                <a:gd name="T36" fmla="*/ 122 w 141"/>
                <a:gd name="T37" fmla="*/ 109 h 118"/>
                <a:gd name="T38" fmla="*/ 121 w 141"/>
                <a:gd name="T39" fmla="*/ 111 h 118"/>
                <a:gd name="T40" fmla="*/ 118 w 141"/>
                <a:gd name="T41" fmla="*/ 113 h 118"/>
                <a:gd name="T42" fmla="*/ 117 w 141"/>
                <a:gd name="T43" fmla="*/ 115 h 118"/>
                <a:gd name="T44" fmla="*/ 115 w 141"/>
                <a:gd name="T45" fmla="*/ 117 h 118"/>
                <a:gd name="T46" fmla="*/ 114 w 141"/>
                <a:gd name="T47" fmla="*/ 118 h 118"/>
                <a:gd name="T48" fmla="*/ 113 w 141"/>
                <a:gd name="T49" fmla="*/ 118 h 118"/>
                <a:gd name="T50" fmla="*/ 31 w 141"/>
                <a:gd name="T51" fmla="*/ 118 h 118"/>
                <a:gd name="T52" fmla="*/ 29 w 141"/>
                <a:gd name="T53" fmla="*/ 117 h 118"/>
                <a:gd name="T54" fmla="*/ 26 w 141"/>
                <a:gd name="T55" fmla="*/ 115 h 118"/>
                <a:gd name="T56" fmla="*/ 24 w 141"/>
                <a:gd name="T57" fmla="*/ 113 h 118"/>
                <a:gd name="T58" fmla="*/ 22 w 141"/>
                <a:gd name="T59" fmla="*/ 110 h 118"/>
                <a:gd name="T60" fmla="*/ 21 w 141"/>
                <a:gd name="T61" fmla="*/ 109 h 118"/>
                <a:gd name="T62" fmla="*/ 16 w 141"/>
                <a:gd name="T63" fmla="*/ 105 h 118"/>
                <a:gd name="T64" fmla="*/ 10 w 141"/>
                <a:gd name="T65" fmla="*/ 97 h 118"/>
                <a:gd name="T66" fmla="*/ 7 w 141"/>
                <a:gd name="T67" fmla="*/ 89 h 118"/>
                <a:gd name="T68" fmla="*/ 3 w 141"/>
                <a:gd name="T69" fmla="*/ 81 h 118"/>
                <a:gd name="T70" fmla="*/ 1 w 141"/>
                <a:gd name="T71" fmla="*/ 73 h 118"/>
                <a:gd name="T72" fmla="*/ 1 w 141"/>
                <a:gd name="T73" fmla="*/ 66 h 118"/>
                <a:gd name="T74" fmla="*/ 1 w 141"/>
                <a:gd name="T75" fmla="*/ 59 h 118"/>
                <a:gd name="T76" fmla="*/ 1 w 141"/>
                <a:gd name="T77" fmla="*/ 55 h 118"/>
                <a:gd name="T78" fmla="*/ 2 w 141"/>
                <a:gd name="T79" fmla="*/ 49 h 118"/>
                <a:gd name="T80" fmla="*/ 3 w 141"/>
                <a:gd name="T81" fmla="*/ 43 h 118"/>
                <a:gd name="T82" fmla="*/ 4 w 141"/>
                <a:gd name="T83" fmla="*/ 38 h 118"/>
                <a:gd name="T84" fmla="*/ 7 w 141"/>
                <a:gd name="T85" fmla="*/ 33 h 118"/>
                <a:gd name="T86" fmla="*/ 8 w 141"/>
                <a:gd name="T87" fmla="*/ 31 h 118"/>
                <a:gd name="T88" fmla="*/ 11 w 141"/>
                <a:gd name="T89" fmla="*/ 25 h 118"/>
                <a:gd name="T90" fmla="*/ 17 w 141"/>
                <a:gd name="T91" fmla="*/ 18 h 118"/>
                <a:gd name="T92" fmla="*/ 24 w 141"/>
                <a:gd name="T93" fmla="*/ 12 h 118"/>
                <a:gd name="T94" fmla="*/ 31 w 141"/>
                <a:gd name="T95" fmla="*/ 5 h 118"/>
                <a:gd name="T96" fmla="*/ 37 w 141"/>
                <a:gd name="T97" fmla="*/ 1 h 118"/>
                <a:gd name="T98" fmla="*/ 39 w 141"/>
                <a:gd name="T9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1" h="118">
                  <a:moveTo>
                    <a:pt x="39" y="0"/>
                  </a:moveTo>
                  <a:lnTo>
                    <a:pt x="103" y="0"/>
                  </a:lnTo>
                  <a:lnTo>
                    <a:pt x="106" y="1"/>
                  </a:lnTo>
                  <a:lnTo>
                    <a:pt x="107" y="3"/>
                  </a:lnTo>
                  <a:lnTo>
                    <a:pt x="109" y="4"/>
                  </a:lnTo>
                  <a:lnTo>
                    <a:pt x="113" y="6"/>
                  </a:lnTo>
                  <a:lnTo>
                    <a:pt x="115" y="8"/>
                  </a:lnTo>
                  <a:lnTo>
                    <a:pt x="118" y="11"/>
                  </a:lnTo>
                  <a:lnTo>
                    <a:pt x="121" y="13"/>
                  </a:lnTo>
                  <a:lnTo>
                    <a:pt x="123" y="15"/>
                  </a:lnTo>
                  <a:lnTo>
                    <a:pt x="125" y="17"/>
                  </a:lnTo>
                  <a:lnTo>
                    <a:pt x="127" y="18"/>
                  </a:lnTo>
                  <a:lnTo>
                    <a:pt x="129" y="21"/>
                  </a:lnTo>
                  <a:lnTo>
                    <a:pt x="129" y="21"/>
                  </a:lnTo>
                  <a:lnTo>
                    <a:pt x="131" y="24"/>
                  </a:lnTo>
                  <a:lnTo>
                    <a:pt x="133" y="28"/>
                  </a:lnTo>
                  <a:lnTo>
                    <a:pt x="136" y="31"/>
                  </a:lnTo>
                  <a:lnTo>
                    <a:pt x="137" y="34"/>
                  </a:lnTo>
                  <a:lnTo>
                    <a:pt x="138" y="38"/>
                  </a:lnTo>
                  <a:lnTo>
                    <a:pt x="139" y="41"/>
                  </a:lnTo>
                  <a:lnTo>
                    <a:pt x="140" y="46"/>
                  </a:lnTo>
                  <a:lnTo>
                    <a:pt x="140" y="49"/>
                  </a:lnTo>
                  <a:lnTo>
                    <a:pt x="141" y="52"/>
                  </a:lnTo>
                  <a:lnTo>
                    <a:pt x="141" y="56"/>
                  </a:lnTo>
                  <a:lnTo>
                    <a:pt x="141" y="59"/>
                  </a:lnTo>
                  <a:lnTo>
                    <a:pt x="141" y="62"/>
                  </a:lnTo>
                  <a:lnTo>
                    <a:pt x="141" y="65"/>
                  </a:lnTo>
                  <a:lnTo>
                    <a:pt x="141" y="69"/>
                  </a:lnTo>
                  <a:lnTo>
                    <a:pt x="140" y="74"/>
                  </a:lnTo>
                  <a:lnTo>
                    <a:pt x="139" y="77"/>
                  </a:lnTo>
                  <a:lnTo>
                    <a:pt x="138" y="83"/>
                  </a:lnTo>
                  <a:lnTo>
                    <a:pt x="137" y="88"/>
                  </a:lnTo>
                  <a:lnTo>
                    <a:pt x="134" y="92"/>
                  </a:lnTo>
                  <a:lnTo>
                    <a:pt x="132" y="96"/>
                  </a:lnTo>
                  <a:lnTo>
                    <a:pt x="130" y="100"/>
                  </a:lnTo>
                  <a:lnTo>
                    <a:pt x="127" y="103"/>
                  </a:lnTo>
                  <a:lnTo>
                    <a:pt x="125" y="107"/>
                  </a:lnTo>
                  <a:lnTo>
                    <a:pt x="122" y="109"/>
                  </a:lnTo>
                  <a:lnTo>
                    <a:pt x="122" y="110"/>
                  </a:lnTo>
                  <a:lnTo>
                    <a:pt x="121" y="111"/>
                  </a:lnTo>
                  <a:lnTo>
                    <a:pt x="119" y="113"/>
                  </a:lnTo>
                  <a:lnTo>
                    <a:pt x="118" y="113"/>
                  </a:lnTo>
                  <a:lnTo>
                    <a:pt x="118" y="114"/>
                  </a:lnTo>
                  <a:lnTo>
                    <a:pt x="117" y="115"/>
                  </a:lnTo>
                  <a:lnTo>
                    <a:pt x="116" y="116"/>
                  </a:lnTo>
                  <a:lnTo>
                    <a:pt x="115" y="117"/>
                  </a:lnTo>
                  <a:lnTo>
                    <a:pt x="115" y="118"/>
                  </a:lnTo>
                  <a:lnTo>
                    <a:pt x="114" y="118"/>
                  </a:lnTo>
                  <a:lnTo>
                    <a:pt x="114" y="118"/>
                  </a:lnTo>
                  <a:lnTo>
                    <a:pt x="113" y="118"/>
                  </a:lnTo>
                  <a:lnTo>
                    <a:pt x="31" y="118"/>
                  </a:lnTo>
                  <a:lnTo>
                    <a:pt x="31" y="118"/>
                  </a:lnTo>
                  <a:lnTo>
                    <a:pt x="30" y="118"/>
                  </a:lnTo>
                  <a:lnTo>
                    <a:pt x="29" y="117"/>
                  </a:lnTo>
                  <a:lnTo>
                    <a:pt x="27" y="116"/>
                  </a:lnTo>
                  <a:lnTo>
                    <a:pt x="26" y="115"/>
                  </a:lnTo>
                  <a:lnTo>
                    <a:pt x="25" y="114"/>
                  </a:lnTo>
                  <a:lnTo>
                    <a:pt x="24" y="113"/>
                  </a:lnTo>
                  <a:lnTo>
                    <a:pt x="23" y="111"/>
                  </a:lnTo>
                  <a:lnTo>
                    <a:pt x="22" y="110"/>
                  </a:lnTo>
                  <a:lnTo>
                    <a:pt x="21" y="109"/>
                  </a:lnTo>
                  <a:lnTo>
                    <a:pt x="21" y="109"/>
                  </a:lnTo>
                  <a:lnTo>
                    <a:pt x="19" y="108"/>
                  </a:lnTo>
                  <a:lnTo>
                    <a:pt x="16" y="105"/>
                  </a:lnTo>
                  <a:lnTo>
                    <a:pt x="14" y="101"/>
                  </a:lnTo>
                  <a:lnTo>
                    <a:pt x="10" y="97"/>
                  </a:lnTo>
                  <a:lnTo>
                    <a:pt x="8" y="93"/>
                  </a:lnTo>
                  <a:lnTo>
                    <a:pt x="7" y="89"/>
                  </a:lnTo>
                  <a:lnTo>
                    <a:pt x="4" y="85"/>
                  </a:lnTo>
                  <a:lnTo>
                    <a:pt x="3" y="81"/>
                  </a:lnTo>
                  <a:lnTo>
                    <a:pt x="2" y="77"/>
                  </a:lnTo>
                  <a:lnTo>
                    <a:pt x="1" y="73"/>
                  </a:lnTo>
                  <a:lnTo>
                    <a:pt x="1" y="69"/>
                  </a:lnTo>
                  <a:lnTo>
                    <a:pt x="1" y="66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1" y="57"/>
                  </a:lnTo>
                  <a:lnTo>
                    <a:pt x="1" y="55"/>
                  </a:lnTo>
                  <a:lnTo>
                    <a:pt x="1" y="51"/>
                  </a:lnTo>
                  <a:lnTo>
                    <a:pt x="2" y="49"/>
                  </a:lnTo>
                  <a:lnTo>
                    <a:pt x="2" y="46"/>
                  </a:lnTo>
                  <a:lnTo>
                    <a:pt x="3" y="43"/>
                  </a:lnTo>
                  <a:lnTo>
                    <a:pt x="4" y="40"/>
                  </a:lnTo>
                  <a:lnTo>
                    <a:pt x="4" y="38"/>
                  </a:lnTo>
                  <a:lnTo>
                    <a:pt x="6" y="35"/>
                  </a:lnTo>
                  <a:lnTo>
                    <a:pt x="7" y="33"/>
                  </a:lnTo>
                  <a:lnTo>
                    <a:pt x="7" y="31"/>
                  </a:lnTo>
                  <a:lnTo>
                    <a:pt x="8" y="31"/>
                  </a:lnTo>
                  <a:lnTo>
                    <a:pt x="9" y="29"/>
                  </a:lnTo>
                  <a:lnTo>
                    <a:pt x="11" y="25"/>
                  </a:lnTo>
                  <a:lnTo>
                    <a:pt x="14" y="23"/>
                  </a:lnTo>
                  <a:lnTo>
                    <a:pt x="17" y="18"/>
                  </a:lnTo>
                  <a:lnTo>
                    <a:pt x="21" y="15"/>
                  </a:lnTo>
                  <a:lnTo>
                    <a:pt x="24" y="12"/>
                  </a:lnTo>
                  <a:lnTo>
                    <a:pt x="27" y="8"/>
                  </a:lnTo>
                  <a:lnTo>
                    <a:pt x="31" y="5"/>
                  </a:lnTo>
                  <a:lnTo>
                    <a:pt x="34" y="3"/>
                  </a:lnTo>
                  <a:lnTo>
                    <a:pt x="37" y="1"/>
                  </a:lnTo>
                  <a:lnTo>
                    <a:pt x="39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A2C1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958" name="Freeform 150"/>
            <p:cNvSpPr>
              <a:spLocks/>
            </p:cNvSpPr>
            <p:nvPr/>
          </p:nvSpPr>
          <p:spPr bwMode="auto">
            <a:xfrm>
              <a:off x="1172" y="1668"/>
              <a:ext cx="28" cy="28"/>
            </a:xfrm>
            <a:custGeom>
              <a:avLst/>
              <a:gdLst>
                <a:gd name="T0" fmla="*/ 29 w 57"/>
                <a:gd name="T1" fmla="*/ 0 h 56"/>
                <a:gd name="T2" fmla="*/ 34 w 57"/>
                <a:gd name="T3" fmla="*/ 1 h 56"/>
                <a:gd name="T4" fmla="*/ 37 w 57"/>
                <a:gd name="T5" fmla="*/ 1 h 56"/>
                <a:gd name="T6" fmla="*/ 41 w 57"/>
                <a:gd name="T7" fmla="*/ 4 h 56"/>
                <a:gd name="T8" fmla="*/ 44 w 57"/>
                <a:gd name="T9" fmla="*/ 5 h 56"/>
                <a:gd name="T10" fmla="*/ 46 w 57"/>
                <a:gd name="T11" fmla="*/ 7 h 56"/>
                <a:gd name="T12" fmla="*/ 50 w 57"/>
                <a:gd name="T13" fmla="*/ 9 h 56"/>
                <a:gd name="T14" fmla="*/ 52 w 57"/>
                <a:gd name="T15" fmla="*/ 13 h 56"/>
                <a:gd name="T16" fmla="*/ 53 w 57"/>
                <a:gd name="T17" fmla="*/ 15 h 56"/>
                <a:gd name="T18" fmla="*/ 56 w 57"/>
                <a:gd name="T19" fmla="*/ 18 h 56"/>
                <a:gd name="T20" fmla="*/ 57 w 57"/>
                <a:gd name="T21" fmla="*/ 22 h 56"/>
                <a:gd name="T22" fmla="*/ 57 w 57"/>
                <a:gd name="T23" fmla="*/ 25 h 56"/>
                <a:gd name="T24" fmla="*/ 57 w 57"/>
                <a:gd name="T25" fmla="*/ 29 h 56"/>
                <a:gd name="T26" fmla="*/ 57 w 57"/>
                <a:gd name="T27" fmla="*/ 33 h 56"/>
                <a:gd name="T28" fmla="*/ 57 w 57"/>
                <a:gd name="T29" fmla="*/ 36 h 56"/>
                <a:gd name="T30" fmla="*/ 54 w 57"/>
                <a:gd name="T31" fmla="*/ 40 h 56"/>
                <a:gd name="T32" fmla="*/ 53 w 57"/>
                <a:gd name="T33" fmla="*/ 43 h 56"/>
                <a:gd name="T34" fmla="*/ 51 w 57"/>
                <a:gd name="T35" fmla="*/ 46 h 56"/>
                <a:gd name="T36" fmla="*/ 49 w 57"/>
                <a:gd name="T37" fmla="*/ 49 h 56"/>
                <a:gd name="T38" fmla="*/ 46 w 57"/>
                <a:gd name="T39" fmla="*/ 51 h 56"/>
                <a:gd name="T40" fmla="*/ 43 w 57"/>
                <a:gd name="T41" fmla="*/ 52 h 56"/>
                <a:gd name="T42" fmla="*/ 40 w 57"/>
                <a:gd name="T43" fmla="*/ 55 h 56"/>
                <a:gd name="T44" fmla="*/ 36 w 57"/>
                <a:gd name="T45" fmla="*/ 56 h 56"/>
                <a:gd name="T46" fmla="*/ 33 w 57"/>
                <a:gd name="T47" fmla="*/ 56 h 56"/>
                <a:gd name="T48" fmla="*/ 29 w 57"/>
                <a:gd name="T49" fmla="*/ 56 h 56"/>
                <a:gd name="T50" fmla="*/ 26 w 57"/>
                <a:gd name="T51" fmla="*/ 56 h 56"/>
                <a:gd name="T52" fmla="*/ 22 w 57"/>
                <a:gd name="T53" fmla="*/ 56 h 56"/>
                <a:gd name="T54" fmla="*/ 19 w 57"/>
                <a:gd name="T55" fmla="*/ 55 h 56"/>
                <a:gd name="T56" fmla="*/ 15 w 57"/>
                <a:gd name="T57" fmla="*/ 52 h 56"/>
                <a:gd name="T58" fmla="*/ 12 w 57"/>
                <a:gd name="T59" fmla="*/ 50 h 56"/>
                <a:gd name="T60" fmla="*/ 10 w 57"/>
                <a:gd name="T61" fmla="*/ 48 h 56"/>
                <a:gd name="T62" fmla="*/ 7 w 57"/>
                <a:gd name="T63" fmla="*/ 46 h 56"/>
                <a:gd name="T64" fmla="*/ 5 w 57"/>
                <a:gd name="T65" fmla="*/ 42 h 56"/>
                <a:gd name="T66" fmla="*/ 3 w 57"/>
                <a:gd name="T67" fmla="*/ 40 h 56"/>
                <a:gd name="T68" fmla="*/ 2 w 57"/>
                <a:gd name="T69" fmla="*/ 36 h 56"/>
                <a:gd name="T70" fmla="*/ 2 w 57"/>
                <a:gd name="T71" fmla="*/ 33 h 56"/>
                <a:gd name="T72" fmla="*/ 0 w 57"/>
                <a:gd name="T73" fmla="*/ 29 h 56"/>
                <a:gd name="T74" fmla="*/ 2 w 57"/>
                <a:gd name="T75" fmla="*/ 25 h 56"/>
                <a:gd name="T76" fmla="*/ 2 w 57"/>
                <a:gd name="T77" fmla="*/ 22 h 56"/>
                <a:gd name="T78" fmla="*/ 3 w 57"/>
                <a:gd name="T79" fmla="*/ 18 h 56"/>
                <a:gd name="T80" fmla="*/ 5 w 57"/>
                <a:gd name="T81" fmla="*/ 15 h 56"/>
                <a:gd name="T82" fmla="*/ 7 w 57"/>
                <a:gd name="T83" fmla="*/ 13 h 56"/>
                <a:gd name="T84" fmla="*/ 10 w 57"/>
                <a:gd name="T85" fmla="*/ 9 h 56"/>
                <a:gd name="T86" fmla="*/ 12 w 57"/>
                <a:gd name="T87" fmla="*/ 7 h 56"/>
                <a:gd name="T88" fmla="*/ 15 w 57"/>
                <a:gd name="T89" fmla="*/ 5 h 56"/>
                <a:gd name="T90" fmla="*/ 19 w 57"/>
                <a:gd name="T91" fmla="*/ 4 h 56"/>
                <a:gd name="T92" fmla="*/ 22 w 57"/>
                <a:gd name="T93" fmla="*/ 1 h 56"/>
                <a:gd name="T94" fmla="*/ 26 w 57"/>
                <a:gd name="T95" fmla="*/ 1 h 56"/>
                <a:gd name="T96" fmla="*/ 29 w 57"/>
                <a:gd name="T97" fmla="*/ 0 h 56"/>
                <a:gd name="T98" fmla="*/ 29 w 57"/>
                <a:gd name="T9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7" h="56">
                  <a:moveTo>
                    <a:pt x="29" y="0"/>
                  </a:moveTo>
                  <a:lnTo>
                    <a:pt x="34" y="1"/>
                  </a:lnTo>
                  <a:lnTo>
                    <a:pt x="37" y="1"/>
                  </a:lnTo>
                  <a:lnTo>
                    <a:pt x="41" y="4"/>
                  </a:lnTo>
                  <a:lnTo>
                    <a:pt x="44" y="5"/>
                  </a:lnTo>
                  <a:lnTo>
                    <a:pt x="46" y="7"/>
                  </a:lnTo>
                  <a:lnTo>
                    <a:pt x="50" y="9"/>
                  </a:lnTo>
                  <a:lnTo>
                    <a:pt x="52" y="13"/>
                  </a:lnTo>
                  <a:lnTo>
                    <a:pt x="53" y="15"/>
                  </a:lnTo>
                  <a:lnTo>
                    <a:pt x="56" y="18"/>
                  </a:lnTo>
                  <a:lnTo>
                    <a:pt x="57" y="22"/>
                  </a:lnTo>
                  <a:lnTo>
                    <a:pt x="57" y="25"/>
                  </a:lnTo>
                  <a:lnTo>
                    <a:pt x="57" y="29"/>
                  </a:lnTo>
                  <a:lnTo>
                    <a:pt x="57" y="33"/>
                  </a:lnTo>
                  <a:lnTo>
                    <a:pt x="57" y="36"/>
                  </a:lnTo>
                  <a:lnTo>
                    <a:pt x="54" y="40"/>
                  </a:lnTo>
                  <a:lnTo>
                    <a:pt x="53" y="43"/>
                  </a:lnTo>
                  <a:lnTo>
                    <a:pt x="51" y="46"/>
                  </a:lnTo>
                  <a:lnTo>
                    <a:pt x="49" y="49"/>
                  </a:lnTo>
                  <a:lnTo>
                    <a:pt x="46" y="51"/>
                  </a:lnTo>
                  <a:lnTo>
                    <a:pt x="43" y="52"/>
                  </a:lnTo>
                  <a:lnTo>
                    <a:pt x="40" y="55"/>
                  </a:lnTo>
                  <a:lnTo>
                    <a:pt x="36" y="56"/>
                  </a:lnTo>
                  <a:lnTo>
                    <a:pt x="33" y="56"/>
                  </a:lnTo>
                  <a:lnTo>
                    <a:pt x="29" y="56"/>
                  </a:lnTo>
                  <a:lnTo>
                    <a:pt x="26" y="56"/>
                  </a:lnTo>
                  <a:lnTo>
                    <a:pt x="22" y="56"/>
                  </a:lnTo>
                  <a:lnTo>
                    <a:pt x="19" y="55"/>
                  </a:lnTo>
                  <a:lnTo>
                    <a:pt x="15" y="52"/>
                  </a:lnTo>
                  <a:lnTo>
                    <a:pt x="12" y="50"/>
                  </a:lnTo>
                  <a:lnTo>
                    <a:pt x="10" y="48"/>
                  </a:lnTo>
                  <a:lnTo>
                    <a:pt x="7" y="46"/>
                  </a:lnTo>
                  <a:lnTo>
                    <a:pt x="5" y="42"/>
                  </a:lnTo>
                  <a:lnTo>
                    <a:pt x="3" y="40"/>
                  </a:lnTo>
                  <a:lnTo>
                    <a:pt x="2" y="36"/>
                  </a:lnTo>
                  <a:lnTo>
                    <a:pt x="2" y="33"/>
                  </a:lnTo>
                  <a:lnTo>
                    <a:pt x="0" y="29"/>
                  </a:lnTo>
                  <a:lnTo>
                    <a:pt x="2" y="25"/>
                  </a:lnTo>
                  <a:lnTo>
                    <a:pt x="2" y="22"/>
                  </a:lnTo>
                  <a:lnTo>
                    <a:pt x="3" y="18"/>
                  </a:lnTo>
                  <a:lnTo>
                    <a:pt x="5" y="15"/>
                  </a:lnTo>
                  <a:lnTo>
                    <a:pt x="7" y="13"/>
                  </a:lnTo>
                  <a:lnTo>
                    <a:pt x="10" y="9"/>
                  </a:lnTo>
                  <a:lnTo>
                    <a:pt x="12" y="7"/>
                  </a:lnTo>
                  <a:lnTo>
                    <a:pt x="15" y="5"/>
                  </a:lnTo>
                  <a:lnTo>
                    <a:pt x="19" y="4"/>
                  </a:lnTo>
                  <a:lnTo>
                    <a:pt x="22" y="1"/>
                  </a:lnTo>
                  <a:lnTo>
                    <a:pt x="26" y="1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959" name="Freeform 151"/>
            <p:cNvSpPr>
              <a:spLocks/>
            </p:cNvSpPr>
            <p:nvPr/>
          </p:nvSpPr>
          <p:spPr bwMode="auto">
            <a:xfrm>
              <a:off x="1181" y="1678"/>
              <a:ext cx="9" cy="9"/>
            </a:xfrm>
            <a:custGeom>
              <a:avLst/>
              <a:gdLst>
                <a:gd name="T0" fmla="*/ 9 w 17"/>
                <a:gd name="T1" fmla="*/ 0 h 19"/>
                <a:gd name="T2" fmla="*/ 10 w 17"/>
                <a:gd name="T3" fmla="*/ 2 h 19"/>
                <a:gd name="T4" fmla="*/ 11 w 17"/>
                <a:gd name="T5" fmla="*/ 2 h 19"/>
                <a:gd name="T6" fmla="*/ 13 w 17"/>
                <a:gd name="T7" fmla="*/ 2 h 19"/>
                <a:gd name="T8" fmla="*/ 14 w 17"/>
                <a:gd name="T9" fmla="*/ 3 h 19"/>
                <a:gd name="T10" fmla="*/ 15 w 17"/>
                <a:gd name="T11" fmla="*/ 3 h 19"/>
                <a:gd name="T12" fmla="*/ 15 w 17"/>
                <a:gd name="T13" fmla="*/ 4 h 19"/>
                <a:gd name="T14" fmla="*/ 16 w 17"/>
                <a:gd name="T15" fmla="*/ 5 h 19"/>
                <a:gd name="T16" fmla="*/ 17 w 17"/>
                <a:gd name="T17" fmla="*/ 6 h 19"/>
                <a:gd name="T18" fmla="*/ 17 w 17"/>
                <a:gd name="T19" fmla="*/ 7 h 19"/>
                <a:gd name="T20" fmla="*/ 17 w 17"/>
                <a:gd name="T21" fmla="*/ 8 h 19"/>
                <a:gd name="T22" fmla="*/ 17 w 17"/>
                <a:gd name="T23" fmla="*/ 10 h 19"/>
                <a:gd name="T24" fmla="*/ 17 w 17"/>
                <a:gd name="T25" fmla="*/ 10 h 19"/>
                <a:gd name="T26" fmla="*/ 17 w 17"/>
                <a:gd name="T27" fmla="*/ 12 h 19"/>
                <a:gd name="T28" fmla="*/ 17 w 17"/>
                <a:gd name="T29" fmla="*/ 13 h 19"/>
                <a:gd name="T30" fmla="*/ 17 w 17"/>
                <a:gd name="T31" fmla="*/ 14 h 19"/>
                <a:gd name="T32" fmla="*/ 16 w 17"/>
                <a:gd name="T33" fmla="*/ 15 h 19"/>
                <a:gd name="T34" fmla="*/ 16 w 17"/>
                <a:gd name="T35" fmla="*/ 16 h 19"/>
                <a:gd name="T36" fmla="*/ 15 w 17"/>
                <a:gd name="T37" fmla="*/ 16 h 19"/>
                <a:gd name="T38" fmla="*/ 14 w 17"/>
                <a:gd name="T39" fmla="*/ 17 h 19"/>
                <a:gd name="T40" fmla="*/ 14 w 17"/>
                <a:gd name="T41" fmla="*/ 19 h 19"/>
                <a:gd name="T42" fmla="*/ 13 w 17"/>
                <a:gd name="T43" fmla="*/ 19 h 19"/>
                <a:gd name="T44" fmla="*/ 11 w 17"/>
                <a:gd name="T45" fmla="*/ 19 h 19"/>
                <a:gd name="T46" fmla="*/ 10 w 17"/>
                <a:gd name="T47" fmla="*/ 19 h 19"/>
                <a:gd name="T48" fmla="*/ 9 w 17"/>
                <a:gd name="T49" fmla="*/ 19 h 19"/>
                <a:gd name="T50" fmla="*/ 8 w 17"/>
                <a:gd name="T51" fmla="*/ 19 h 19"/>
                <a:gd name="T52" fmla="*/ 7 w 17"/>
                <a:gd name="T53" fmla="*/ 19 h 19"/>
                <a:gd name="T54" fmla="*/ 6 w 17"/>
                <a:gd name="T55" fmla="*/ 19 h 19"/>
                <a:gd name="T56" fmla="*/ 5 w 17"/>
                <a:gd name="T57" fmla="*/ 17 h 19"/>
                <a:gd name="T58" fmla="*/ 3 w 17"/>
                <a:gd name="T59" fmla="*/ 17 h 19"/>
                <a:gd name="T60" fmla="*/ 3 w 17"/>
                <a:gd name="T61" fmla="*/ 16 h 19"/>
                <a:gd name="T62" fmla="*/ 2 w 17"/>
                <a:gd name="T63" fmla="*/ 15 h 19"/>
                <a:gd name="T64" fmla="*/ 1 w 17"/>
                <a:gd name="T65" fmla="*/ 14 h 19"/>
                <a:gd name="T66" fmla="*/ 1 w 17"/>
                <a:gd name="T67" fmla="*/ 13 h 19"/>
                <a:gd name="T68" fmla="*/ 1 w 17"/>
                <a:gd name="T69" fmla="*/ 12 h 19"/>
                <a:gd name="T70" fmla="*/ 1 w 17"/>
                <a:gd name="T71" fmla="*/ 11 h 19"/>
                <a:gd name="T72" fmla="*/ 0 w 17"/>
                <a:gd name="T73" fmla="*/ 10 h 19"/>
                <a:gd name="T74" fmla="*/ 1 w 17"/>
                <a:gd name="T75" fmla="*/ 10 h 19"/>
                <a:gd name="T76" fmla="*/ 1 w 17"/>
                <a:gd name="T77" fmla="*/ 8 h 19"/>
                <a:gd name="T78" fmla="*/ 1 w 17"/>
                <a:gd name="T79" fmla="*/ 7 h 19"/>
                <a:gd name="T80" fmla="*/ 1 w 17"/>
                <a:gd name="T81" fmla="*/ 6 h 19"/>
                <a:gd name="T82" fmla="*/ 2 w 17"/>
                <a:gd name="T83" fmla="*/ 5 h 19"/>
                <a:gd name="T84" fmla="*/ 3 w 17"/>
                <a:gd name="T85" fmla="*/ 4 h 19"/>
                <a:gd name="T86" fmla="*/ 3 w 17"/>
                <a:gd name="T87" fmla="*/ 3 h 19"/>
                <a:gd name="T88" fmla="*/ 5 w 17"/>
                <a:gd name="T89" fmla="*/ 3 h 19"/>
                <a:gd name="T90" fmla="*/ 6 w 17"/>
                <a:gd name="T91" fmla="*/ 2 h 19"/>
                <a:gd name="T92" fmla="*/ 7 w 17"/>
                <a:gd name="T93" fmla="*/ 2 h 19"/>
                <a:gd name="T94" fmla="*/ 8 w 17"/>
                <a:gd name="T95" fmla="*/ 2 h 19"/>
                <a:gd name="T96" fmla="*/ 9 w 17"/>
                <a:gd name="T97" fmla="*/ 0 h 19"/>
                <a:gd name="T98" fmla="*/ 9 w 17"/>
                <a:gd name="T9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" h="19">
                  <a:moveTo>
                    <a:pt x="9" y="0"/>
                  </a:moveTo>
                  <a:lnTo>
                    <a:pt x="10" y="2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5" y="4"/>
                  </a:lnTo>
                  <a:lnTo>
                    <a:pt x="16" y="5"/>
                  </a:lnTo>
                  <a:lnTo>
                    <a:pt x="17" y="6"/>
                  </a:lnTo>
                  <a:lnTo>
                    <a:pt x="17" y="7"/>
                  </a:lnTo>
                  <a:lnTo>
                    <a:pt x="17" y="8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2"/>
                  </a:lnTo>
                  <a:lnTo>
                    <a:pt x="17" y="13"/>
                  </a:lnTo>
                  <a:lnTo>
                    <a:pt x="17" y="14"/>
                  </a:lnTo>
                  <a:lnTo>
                    <a:pt x="16" y="15"/>
                  </a:lnTo>
                  <a:lnTo>
                    <a:pt x="16" y="16"/>
                  </a:lnTo>
                  <a:lnTo>
                    <a:pt x="15" y="16"/>
                  </a:lnTo>
                  <a:lnTo>
                    <a:pt x="14" y="17"/>
                  </a:lnTo>
                  <a:lnTo>
                    <a:pt x="14" y="19"/>
                  </a:lnTo>
                  <a:lnTo>
                    <a:pt x="13" y="19"/>
                  </a:lnTo>
                  <a:lnTo>
                    <a:pt x="11" y="19"/>
                  </a:lnTo>
                  <a:lnTo>
                    <a:pt x="10" y="19"/>
                  </a:lnTo>
                  <a:lnTo>
                    <a:pt x="9" y="19"/>
                  </a:lnTo>
                  <a:lnTo>
                    <a:pt x="8" y="19"/>
                  </a:lnTo>
                  <a:lnTo>
                    <a:pt x="7" y="19"/>
                  </a:lnTo>
                  <a:lnTo>
                    <a:pt x="6" y="19"/>
                  </a:lnTo>
                  <a:lnTo>
                    <a:pt x="5" y="17"/>
                  </a:lnTo>
                  <a:lnTo>
                    <a:pt x="3" y="17"/>
                  </a:lnTo>
                  <a:lnTo>
                    <a:pt x="3" y="16"/>
                  </a:lnTo>
                  <a:lnTo>
                    <a:pt x="2" y="15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2" y="5"/>
                  </a:lnTo>
                  <a:lnTo>
                    <a:pt x="3" y="4"/>
                  </a:lnTo>
                  <a:lnTo>
                    <a:pt x="3" y="3"/>
                  </a:lnTo>
                  <a:lnTo>
                    <a:pt x="5" y="3"/>
                  </a:lnTo>
                  <a:lnTo>
                    <a:pt x="6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A2C1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960" name="Freeform 152"/>
            <p:cNvSpPr>
              <a:spLocks/>
            </p:cNvSpPr>
            <p:nvPr/>
          </p:nvSpPr>
          <p:spPr bwMode="auto">
            <a:xfrm>
              <a:off x="1254" y="1668"/>
              <a:ext cx="29" cy="28"/>
            </a:xfrm>
            <a:custGeom>
              <a:avLst/>
              <a:gdLst>
                <a:gd name="T0" fmla="*/ 28 w 56"/>
                <a:gd name="T1" fmla="*/ 0 h 56"/>
                <a:gd name="T2" fmla="*/ 32 w 56"/>
                <a:gd name="T3" fmla="*/ 1 h 56"/>
                <a:gd name="T4" fmla="*/ 36 w 56"/>
                <a:gd name="T5" fmla="*/ 1 h 56"/>
                <a:gd name="T6" fmla="*/ 39 w 56"/>
                <a:gd name="T7" fmla="*/ 4 h 56"/>
                <a:gd name="T8" fmla="*/ 43 w 56"/>
                <a:gd name="T9" fmla="*/ 5 h 56"/>
                <a:gd name="T10" fmla="*/ 46 w 56"/>
                <a:gd name="T11" fmla="*/ 7 h 56"/>
                <a:gd name="T12" fmla="*/ 48 w 56"/>
                <a:gd name="T13" fmla="*/ 9 h 56"/>
                <a:gd name="T14" fmla="*/ 51 w 56"/>
                <a:gd name="T15" fmla="*/ 13 h 56"/>
                <a:gd name="T16" fmla="*/ 53 w 56"/>
                <a:gd name="T17" fmla="*/ 15 h 56"/>
                <a:gd name="T18" fmla="*/ 55 w 56"/>
                <a:gd name="T19" fmla="*/ 18 h 56"/>
                <a:gd name="T20" fmla="*/ 56 w 56"/>
                <a:gd name="T21" fmla="*/ 22 h 56"/>
                <a:gd name="T22" fmla="*/ 56 w 56"/>
                <a:gd name="T23" fmla="*/ 25 h 56"/>
                <a:gd name="T24" fmla="*/ 56 w 56"/>
                <a:gd name="T25" fmla="*/ 29 h 56"/>
                <a:gd name="T26" fmla="*/ 56 w 56"/>
                <a:gd name="T27" fmla="*/ 33 h 56"/>
                <a:gd name="T28" fmla="*/ 56 w 56"/>
                <a:gd name="T29" fmla="*/ 36 h 56"/>
                <a:gd name="T30" fmla="*/ 54 w 56"/>
                <a:gd name="T31" fmla="*/ 40 h 56"/>
                <a:gd name="T32" fmla="*/ 53 w 56"/>
                <a:gd name="T33" fmla="*/ 43 h 56"/>
                <a:gd name="T34" fmla="*/ 51 w 56"/>
                <a:gd name="T35" fmla="*/ 46 h 56"/>
                <a:gd name="T36" fmla="*/ 48 w 56"/>
                <a:gd name="T37" fmla="*/ 49 h 56"/>
                <a:gd name="T38" fmla="*/ 45 w 56"/>
                <a:gd name="T39" fmla="*/ 51 h 56"/>
                <a:gd name="T40" fmla="*/ 43 w 56"/>
                <a:gd name="T41" fmla="*/ 52 h 56"/>
                <a:gd name="T42" fmla="*/ 39 w 56"/>
                <a:gd name="T43" fmla="*/ 55 h 56"/>
                <a:gd name="T44" fmla="*/ 36 w 56"/>
                <a:gd name="T45" fmla="*/ 56 h 56"/>
                <a:gd name="T46" fmla="*/ 32 w 56"/>
                <a:gd name="T47" fmla="*/ 56 h 56"/>
                <a:gd name="T48" fmla="*/ 28 w 56"/>
                <a:gd name="T49" fmla="*/ 56 h 56"/>
                <a:gd name="T50" fmla="*/ 24 w 56"/>
                <a:gd name="T51" fmla="*/ 56 h 56"/>
                <a:gd name="T52" fmla="*/ 21 w 56"/>
                <a:gd name="T53" fmla="*/ 56 h 56"/>
                <a:gd name="T54" fmla="*/ 17 w 56"/>
                <a:gd name="T55" fmla="*/ 55 h 56"/>
                <a:gd name="T56" fmla="*/ 14 w 56"/>
                <a:gd name="T57" fmla="*/ 52 h 56"/>
                <a:gd name="T58" fmla="*/ 11 w 56"/>
                <a:gd name="T59" fmla="*/ 50 h 56"/>
                <a:gd name="T60" fmla="*/ 9 w 56"/>
                <a:gd name="T61" fmla="*/ 48 h 56"/>
                <a:gd name="T62" fmla="*/ 7 w 56"/>
                <a:gd name="T63" fmla="*/ 46 h 56"/>
                <a:gd name="T64" fmla="*/ 5 w 56"/>
                <a:gd name="T65" fmla="*/ 42 h 56"/>
                <a:gd name="T66" fmla="*/ 2 w 56"/>
                <a:gd name="T67" fmla="*/ 40 h 56"/>
                <a:gd name="T68" fmla="*/ 1 w 56"/>
                <a:gd name="T69" fmla="*/ 36 h 56"/>
                <a:gd name="T70" fmla="*/ 1 w 56"/>
                <a:gd name="T71" fmla="*/ 33 h 56"/>
                <a:gd name="T72" fmla="*/ 0 w 56"/>
                <a:gd name="T73" fmla="*/ 29 h 56"/>
                <a:gd name="T74" fmla="*/ 1 w 56"/>
                <a:gd name="T75" fmla="*/ 25 h 56"/>
                <a:gd name="T76" fmla="*/ 1 w 56"/>
                <a:gd name="T77" fmla="*/ 22 h 56"/>
                <a:gd name="T78" fmla="*/ 2 w 56"/>
                <a:gd name="T79" fmla="*/ 18 h 56"/>
                <a:gd name="T80" fmla="*/ 5 w 56"/>
                <a:gd name="T81" fmla="*/ 15 h 56"/>
                <a:gd name="T82" fmla="*/ 7 w 56"/>
                <a:gd name="T83" fmla="*/ 13 h 56"/>
                <a:gd name="T84" fmla="*/ 9 w 56"/>
                <a:gd name="T85" fmla="*/ 9 h 56"/>
                <a:gd name="T86" fmla="*/ 11 w 56"/>
                <a:gd name="T87" fmla="*/ 7 h 56"/>
                <a:gd name="T88" fmla="*/ 14 w 56"/>
                <a:gd name="T89" fmla="*/ 5 h 56"/>
                <a:gd name="T90" fmla="*/ 17 w 56"/>
                <a:gd name="T91" fmla="*/ 4 h 56"/>
                <a:gd name="T92" fmla="*/ 21 w 56"/>
                <a:gd name="T93" fmla="*/ 1 h 56"/>
                <a:gd name="T94" fmla="*/ 24 w 56"/>
                <a:gd name="T95" fmla="*/ 1 h 56"/>
                <a:gd name="T96" fmla="*/ 28 w 56"/>
                <a:gd name="T97" fmla="*/ 0 h 56"/>
                <a:gd name="T98" fmla="*/ 28 w 56"/>
                <a:gd name="T9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6" h="56">
                  <a:moveTo>
                    <a:pt x="28" y="0"/>
                  </a:moveTo>
                  <a:lnTo>
                    <a:pt x="32" y="1"/>
                  </a:lnTo>
                  <a:lnTo>
                    <a:pt x="36" y="1"/>
                  </a:lnTo>
                  <a:lnTo>
                    <a:pt x="39" y="4"/>
                  </a:lnTo>
                  <a:lnTo>
                    <a:pt x="43" y="5"/>
                  </a:lnTo>
                  <a:lnTo>
                    <a:pt x="46" y="7"/>
                  </a:lnTo>
                  <a:lnTo>
                    <a:pt x="48" y="9"/>
                  </a:lnTo>
                  <a:lnTo>
                    <a:pt x="51" y="13"/>
                  </a:lnTo>
                  <a:lnTo>
                    <a:pt x="53" y="15"/>
                  </a:lnTo>
                  <a:lnTo>
                    <a:pt x="55" y="18"/>
                  </a:lnTo>
                  <a:lnTo>
                    <a:pt x="56" y="22"/>
                  </a:lnTo>
                  <a:lnTo>
                    <a:pt x="56" y="25"/>
                  </a:lnTo>
                  <a:lnTo>
                    <a:pt x="56" y="29"/>
                  </a:lnTo>
                  <a:lnTo>
                    <a:pt x="56" y="33"/>
                  </a:lnTo>
                  <a:lnTo>
                    <a:pt x="56" y="36"/>
                  </a:lnTo>
                  <a:lnTo>
                    <a:pt x="54" y="40"/>
                  </a:lnTo>
                  <a:lnTo>
                    <a:pt x="53" y="43"/>
                  </a:lnTo>
                  <a:lnTo>
                    <a:pt x="51" y="46"/>
                  </a:lnTo>
                  <a:lnTo>
                    <a:pt x="48" y="49"/>
                  </a:lnTo>
                  <a:lnTo>
                    <a:pt x="45" y="51"/>
                  </a:lnTo>
                  <a:lnTo>
                    <a:pt x="43" y="52"/>
                  </a:lnTo>
                  <a:lnTo>
                    <a:pt x="39" y="55"/>
                  </a:lnTo>
                  <a:lnTo>
                    <a:pt x="36" y="56"/>
                  </a:lnTo>
                  <a:lnTo>
                    <a:pt x="32" y="56"/>
                  </a:lnTo>
                  <a:lnTo>
                    <a:pt x="28" y="56"/>
                  </a:lnTo>
                  <a:lnTo>
                    <a:pt x="24" y="56"/>
                  </a:lnTo>
                  <a:lnTo>
                    <a:pt x="21" y="56"/>
                  </a:lnTo>
                  <a:lnTo>
                    <a:pt x="17" y="55"/>
                  </a:lnTo>
                  <a:lnTo>
                    <a:pt x="14" y="52"/>
                  </a:lnTo>
                  <a:lnTo>
                    <a:pt x="11" y="50"/>
                  </a:lnTo>
                  <a:lnTo>
                    <a:pt x="9" y="48"/>
                  </a:lnTo>
                  <a:lnTo>
                    <a:pt x="7" y="46"/>
                  </a:lnTo>
                  <a:lnTo>
                    <a:pt x="5" y="42"/>
                  </a:lnTo>
                  <a:lnTo>
                    <a:pt x="2" y="40"/>
                  </a:lnTo>
                  <a:lnTo>
                    <a:pt x="1" y="36"/>
                  </a:lnTo>
                  <a:lnTo>
                    <a:pt x="1" y="33"/>
                  </a:lnTo>
                  <a:lnTo>
                    <a:pt x="0" y="29"/>
                  </a:lnTo>
                  <a:lnTo>
                    <a:pt x="1" y="25"/>
                  </a:lnTo>
                  <a:lnTo>
                    <a:pt x="1" y="22"/>
                  </a:lnTo>
                  <a:lnTo>
                    <a:pt x="2" y="18"/>
                  </a:lnTo>
                  <a:lnTo>
                    <a:pt x="5" y="15"/>
                  </a:lnTo>
                  <a:lnTo>
                    <a:pt x="7" y="13"/>
                  </a:lnTo>
                  <a:lnTo>
                    <a:pt x="9" y="9"/>
                  </a:lnTo>
                  <a:lnTo>
                    <a:pt x="11" y="7"/>
                  </a:lnTo>
                  <a:lnTo>
                    <a:pt x="14" y="5"/>
                  </a:lnTo>
                  <a:lnTo>
                    <a:pt x="17" y="4"/>
                  </a:lnTo>
                  <a:lnTo>
                    <a:pt x="21" y="1"/>
                  </a:lnTo>
                  <a:lnTo>
                    <a:pt x="24" y="1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961" name="Freeform 153"/>
            <p:cNvSpPr>
              <a:spLocks/>
            </p:cNvSpPr>
            <p:nvPr/>
          </p:nvSpPr>
          <p:spPr bwMode="auto">
            <a:xfrm>
              <a:off x="1264" y="1678"/>
              <a:ext cx="9" cy="9"/>
            </a:xfrm>
            <a:custGeom>
              <a:avLst/>
              <a:gdLst>
                <a:gd name="T0" fmla="*/ 8 w 17"/>
                <a:gd name="T1" fmla="*/ 0 h 19"/>
                <a:gd name="T2" fmla="*/ 10 w 17"/>
                <a:gd name="T3" fmla="*/ 2 h 19"/>
                <a:gd name="T4" fmla="*/ 11 w 17"/>
                <a:gd name="T5" fmla="*/ 2 h 19"/>
                <a:gd name="T6" fmla="*/ 12 w 17"/>
                <a:gd name="T7" fmla="*/ 2 h 19"/>
                <a:gd name="T8" fmla="*/ 13 w 17"/>
                <a:gd name="T9" fmla="*/ 3 h 19"/>
                <a:gd name="T10" fmla="*/ 14 w 17"/>
                <a:gd name="T11" fmla="*/ 3 h 19"/>
                <a:gd name="T12" fmla="*/ 14 w 17"/>
                <a:gd name="T13" fmla="*/ 4 h 19"/>
                <a:gd name="T14" fmla="*/ 16 w 17"/>
                <a:gd name="T15" fmla="*/ 5 h 19"/>
                <a:gd name="T16" fmla="*/ 17 w 17"/>
                <a:gd name="T17" fmla="*/ 6 h 19"/>
                <a:gd name="T18" fmla="*/ 17 w 17"/>
                <a:gd name="T19" fmla="*/ 7 h 19"/>
                <a:gd name="T20" fmla="*/ 17 w 17"/>
                <a:gd name="T21" fmla="*/ 8 h 19"/>
                <a:gd name="T22" fmla="*/ 17 w 17"/>
                <a:gd name="T23" fmla="*/ 10 h 19"/>
                <a:gd name="T24" fmla="*/ 17 w 17"/>
                <a:gd name="T25" fmla="*/ 10 h 19"/>
                <a:gd name="T26" fmla="*/ 17 w 17"/>
                <a:gd name="T27" fmla="*/ 12 h 19"/>
                <a:gd name="T28" fmla="*/ 17 w 17"/>
                <a:gd name="T29" fmla="*/ 13 h 19"/>
                <a:gd name="T30" fmla="*/ 17 w 17"/>
                <a:gd name="T31" fmla="*/ 14 h 19"/>
                <a:gd name="T32" fmla="*/ 16 w 17"/>
                <a:gd name="T33" fmla="*/ 15 h 19"/>
                <a:gd name="T34" fmla="*/ 16 w 17"/>
                <a:gd name="T35" fmla="*/ 16 h 19"/>
                <a:gd name="T36" fmla="*/ 14 w 17"/>
                <a:gd name="T37" fmla="*/ 16 h 19"/>
                <a:gd name="T38" fmla="*/ 13 w 17"/>
                <a:gd name="T39" fmla="*/ 17 h 19"/>
                <a:gd name="T40" fmla="*/ 12 w 17"/>
                <a:gd name="T41" fmla="*/ 19 h 19"/>
                <a:gd name="T42" fmla="*/ 11 w 17"/>
                <a:gd name="T43" fmla="*/ 19 h 19"/>
                <a:gd name="T44" fmla="*/ 10 w 17"/>
                <a:gd name="T45" fmla="*/ 19 h 19"/>
                <a:gd name="T46" fmla="*/ 9 w 17"/>
                <a:gd name="T47" fmla="*/ 19 h 19"/>
                <a:gd name="T48" fmla="*/ 8 w 17"/>
                <a:gd name="T49" fmla="*/ 19 h 19"/>
                <a:gd name="T50" fmla="*/ 8 w 17"/>
                <a:gd name="T51" fmla="*/ 19 h 19"/>
                <a:gd name="T52" fmla="*/ 6 w 17"/>
                <a:gd name="T53" fmla="*/ 19 h 19"/>
                <a:gd name="T54" fmla="*/ 5 w 17"/>
                <a:gd name="T55" fmla="*/ 19 h 19"/>
                <a:gd name="T56" fmla="*/ 4 w 17"/>
                <a:gd name="T57" fmla="*/ 17 h 19"/>
                <a:gd name="T58" fmla="*/ 3 w 17"/>
                <a:gd name="T59" fmla="*/ 17 h 19"/>
                <a:gd name="T60" fmla="*/ 2 w 17"/>
                <a:gd name="T61" fmla="*/ 16 h 19"/>
                <a:gd name="T62" fmla="*/ 2 w 17"/>
                <a:gd name="T63" fmla="*/ 15 h 19"/>
                <a:gd name="T64" fmla="*/ 1 w 17"/>
                <a:gd name="T65" fmla="*/ 14 h 19"/>
                <a:gd name="T66" fmla="*/ 1 w 17"/>
                <a:gd name="T67" fmla="*/ 13 h 19"/>
                <a:gd name="T68" fmla="*/ 1 w 17"/>
                <a:gd name="T69" fmla="*/ 12 h 19"/>
                <a:gd name="T70" fmla="*/ 1 w 17"/>
                <a:gd name="T71" fmla="*/ 11 h 19"/>
                <a:gd name="T72" fmla="*/ 0 w 17"/>
                <a:gd name="T73" fmla="*/ 10 h 19"/>
                <a:gd name="T74" fmla="*/ 1 w 17"/>
                <a:gd name="T75" fmla="*/ 10 h 19"/>
                <a:gd name="T76" fmla="*/ 1 w 17"/>
                <a:gd name="T77" fmla="*/ 8 h 19"/>
                <a:gd name="T78" fmla="*/ 1 w 17"/>
                <a:gd name="T79" fmla="*/ 7 h 19"/>
                <a:gd name="T80" fmla="*/ 1 w 17"/>
                <a:gd name="T81" fmla="*/ 6 h 19"/>
                <a:gd name="T82" fmla="*/ 2 w 17"/>
                <a:gd name="T83" fmla="*/ 5 h 19"/>
                <a:gd name="T84" fmla="*/ 2 w 17"/>
                <a:gd name="T85" fmla="*/ 4 h 19"/>
                <a:gd name="T86" fmla="*/ 3 w 17"/>
                <a:gd name="T87" fmla="*/ 3 h 19"/>
                <a:gd name="T88" fmla="*/ 4 w 17"/>
                <a:gd name="T89" fmla="*/ 3 h 19"/>
                <a:gd name="T90" fmla="*/ 5 w 17"/>
                <a:gd name="T91" fmla="*/ 2 h 19"/>
                <a:gd name="T92" fmla="*/ 6 w 17"/>
                <a:gd name="T93" fmla="*/ 2 h 19"/>
                <a:gd name="T94" fmla="*/ 8 w 17"/>
                <a:gd name="T95" fmla="*/ 2 h 19"/>
                <a:gd name="T96" fmla="*/ 8 w 17"/>
                <a:gd name="T97" fmla="*/ 0 h 19"/>
                <a:gd name="T98" fmla="*/ 8 w 17"/>
                <a:gd name="T9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" h="19">
                  <a:moveTo>
                    <a:pt x="8" y="0"/>
                  </a:moveTo>
                  <a:lnTo>
                    <a:pt x="10" y="2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3" y="3"/>
                  </a:lnTo>
                  <a:lnTo>
                    <a:pt x="14" y="3"/>
                  </a:lnTo>
                  <a:lnTo>
                    <a:pt x="14" y="4"/>
                  </a:lnTo>
                  <a:lnTo>
                    <a:pt x="16" y="5"/>
                  </a:lnTo>
                  <a:lnTo>
                    <a:pt x="17" y="6"/>
                  </a:lnTo>
                  <a:lnTo>
                    <a:pt x="17" y="7"/>
                  </a:lnTo>
                  <a:lnTo>
                    <a:pt x="17" y="8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2"/>
                  </a:lnTo>
                  <a:lnTo>
                    <a:pt x="17" y="13"/>
                  </a:lnTo>
                  <a:lnTo>
                    <a:pt x="17" y="14"/>
                  </a:lnTo>
                  <a:lnTo>
                    <a:pt x="16" y="15"/>
                  </a:lnTo>
                  <a:lnTo>
                    <a:pt x="16" y="16"/>
                  </a:lnTo>
                  <a:lnTo>
                    <a:pt x="14" y="16"/>
                  </a:lnTo>
                  <a:lnTo>
                    <a:pt x="13" y="17"/>
                  </a:lnTo>
                  <a:lnTo>
                    <a:pt x="12" y="19"/>
                  </a:lnTo>
                  <a:lnTo>
                    <a:pt x="11" y="19"/>
                  </a:lnTo>
                  <a:lnTo>
                    <a:pt x="10" y="19"/>
                  </a:lnTo>
                  <a:lnTo>
                    <a:pt x="9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6" y="19"/>
                  </a:lnTo>
                  <a:lnTo>
                    <a:pt x="5" y="19"/>
                  </a:lnTo>
                  <a:lnTo>
                    <a:pt x="4" y="17"/>
                  </a:lnTo>
                  <a:lnTo>
                    <a:pt x="3" y="17"/>
                  </a:lnTo>
                  <a:lnTo>
                    <a:pt x="2" y="16"/>
                  </a:lnTo>
                  <a:lnTo>
                    <a:pt x="2" y="15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2" y="5"/>
                  </a:lnTo>
                  <a:lnTo>
                    <a:pt x="2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A2C1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59962" name="Rectangle 154"/>
          <p:cNvSpPr>
            <a:spLocks noChangeArrowheads="1"/>
          </p:cNvSpPr>
          <p:nvPr/>
        </p:nvSpPr>
        <p:spPr bwMode="auto">
          <a:xfrm>
            <a:off x="7821613" y="2609850"/>
            <a:ext cx="11525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en-GB" sz="1600">
                <a:latin typeface="Arial" charset="0"/>
              </a:rPr>
              <a:t>Payments</a:t>
            </a:r>
            <a:br>
              <a:rPr lang="en-GB" sz="1600">
                <a:latin typeface="Arial" charset="0"/>
              </a:rPr>
            </a:br>
            <a:r>
              <a:rPr lang="en-GB" sz="1600">
                <a:latin typeface="Arial" charset="0"/>
              </a:rPr>
              <a:t>application</a:t>
            </a:r>
            <a:endParaRPr lang="en-US" sz="1600">
              <a:latin typeface="Arial" charset="0"/>
            </a:endParaRPr>
          </a:p>
        </p:txBody>
      </p:sp>
      <p:grpSp>
        <p:nvGrpSpPr>
          <p:cNvPr id="759963" name="Group 155"/>
          <p:cNvGrpSpPr>
            <a:grpSpLocks/>
          </p:cNvGrpSpPr>
          <p:nvPr/>
        </p:nvGrpSpPr>
        <p:grpSpPr bwMode="auto">
          <a:xfrm>
            <a:off x="8086725" y="1741488"/>
            <a:ext cx="609600" cy="868362"/>
            <a:chOff x="1093" y="1563"/>
            <a:chExt cx="252" cy="360"/>
          </a:xfrm>
        </p:grpSpPr>
        <p:sp>
          <p:nvSpPr>
            <p:cNvPr id="759964" name="Freeform 156"/>
            <p:cNvSpPr>
              <a:spLocks/>
            </p:cNvSpPr>
            <p:nvPr/>
          </p:nvSpPr>
          <p:spPr bwMode="auto">
            <a:xfrm>
              <a:off x="1093" y="1563"/>
              <a:ext cx="252" cy="360"/>
            </a:xfrm>
            <a:custGeom>
              <a:avLst/>
              <a:gdLst>
                <a:gd name="T0" fmla="*/ 0 w 505"/>
                <a:gd name="T1" fmla="*/ 0 h 718"/>
                <a:gd name="T2" fmla="*/ 438 w 505"/>
                <a:gd name="T3" fmla="*/ 0 h 718"/>
                <a:gd name="T4" fmla="*/ 505 w 505"/>
                <a:gd name="T5" fmla="*/ 64 h 718"/>
                <a:gd name="T6" fmla="*/ 505 w 505"/>
                <a:gd name="T7" fmla="*/ 718 h 718"/>
                <a:gd name="T8" fmla="*/ 65 w 505"/>
                <a:gd name="T9" fmla="*/ 718 h 718"/>
                <a:gd name="T10" fmla="*/ 60 w 505"/>
                <a:gd name="T11" fmla="*/ 713 h 718"/>
                <a:gd name="T12" fmla="*/ 54 w 505"/>
                <a:gd name="T13" fmla="*/ 707 h 718"/>
                <a:gd name="T14" fmla="*/ 47 w 505"/>
                <a:gd name="T15" fmla="*/ 700 h 718"/>
                <a:gd name="T16" fmla="*/ 39 w 505"/>
                <a:gd name="T17" fmla="*/ 693 h 718"/>
                <a:gd name="T18" fmla="*/ 32 w 505"/>
                <a:gd name="T19" fmla="*/ 686 h 718"/>
                <a:gd name="T20" fmla="*/ 25 w 505"/>
                <a:gd name="T21" fmla="*/ 679 h 718"/>
                <a:gd name="T22" fmla="*/ 18 w 505"/>
                <a:gd name="T23" fmla="*/ 673 h 718"/>
                <a:gd name="T24" fmla="*/ 13 w 505"/>
                <a:gd name="T25" fmla="*/ 667 h 718"/>
                <a:gd name="T26" fmla="*/ 8 w 505"/>
                <a:gd name="T27" fmla="*/ 662 h 718"/>
                <a:gd name="T28" fmla="*/ 3 w 505"/>
                <a:gd name="T29" fmla="*/ 658 h 718"/>
                <a:gd name="T30" fmla="*/ 1 w 505"/>
                <a:gd name="T31" fmla="*/ 656 h 718"/>
                <a:gd name="T32" fmla="*/ 0 w 505"/>
                <a:gd name="T33" fmla="*/ 653 h 718"/>
                <a:gd name="T34" fmla="*/ 0 w 505"/>
                <a:gd name="T35" fmla="*/ 0 h 718"/>
                <a:gd name="T36" fmla="*/ 0 w 505"/>
                <a:gd name="T37" fmla="*/ 0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5" h="718">
                  <a:moveTo>
                    <a:pt x="0" y="0"/>
                  </a:moveTo>
                  <a:lnTo>
                    <a:pt x="438" y="0"/>
                  </a:lnTo>
                  <a:lnTo>
                    <a:pt x="505" y="64"/>
                  </a:lnTo>
                  <a:lnTo>
                    <a:pt x="505" y="718"/>
                  </a:lnTo>
                  <a:lnTo>
                    <a:pt x="65" y="718"/>
                  </a:lnTo>
                  <a:lnTo>
                    <a:pt x="60" y="713"/>
                  </a:lnTo>
                  <a:lnTo>
                    <a:pt x="54" y="707"/>
                  </a:lnTo>
                  <a:lnTo>
                    <a:pt x="47" y="700"/>
                  </a:lnTo>
                  <a:lnTo>
                    <a:pt x="39" y="693"/>
                  </a:lnTo>
                  <a:lnTo>
                    <a:pt x="32" y="686"/>
                  </a:lnTo>
                  <a:lnTo>
                    <a:pt x="25" y="679"/>
                  </a:lnTo>
                  <a:lnTo>
                    <a:pt x="18" y="673"/>
                  </a:lnTo>
                  <a:lnTo>
                    <a:pt x="13" y="667"/>
                  </a:lnTo>
                  <a:lnTo>
                    <a:pt x="8" y="662"/>
                  </a:lnTo>
                  <a:lnTo>
                    <a:pt x="3" y="658"/>
                  </a:lnTo>
                  <a:lnTo>
                    <a:pt x="1" y="656"/>
                  </a:lnTo>
                  <a:lnTo>
                    <a:pt x="0" y="65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965" name="Freeform 157"/>
            <p:cNvSpPr>
              <a:spLocks/>
            </p:cNvSpPr>
            <p:nvPr/>
          </p:nvSpPr>
          <p:spPr bwMode="auto">
            <a:xfrm>
              <a:off x="1129" y="1738"/>
              <a:ext cx="207" cy="175"/>
            </a:xfrm>
            <a:custGeom>
              <a:avLst/>
              <a:gdLst>
                <a:gd name="T0" fmla="*/ 0 w 414"/>
                <a:gd name="T1" fmla="*/ 0 h 350"/>
                <a:gd name="T2" fmla="*/ 414 w 414"/>
                <a:gd name="T3" fmla="*/ 0 h 350"/>
                <a:gd name="T4" fmla="*/ 414 w 414"/>
                <a:gd name="T5" fmla="*/ 350 h 350"/>
                <a:gd name="T6" fmla="*/ 1 w 414"/>
                <a:gd name="T7" fmla="*/ 350 h 350"/>
                <a:gd name="T8" fmla="*/ 0 w 414"/>
                <a:gd name="T9" fmla="*/ 348 h 350"/>
                <a:gd name="T10" fmla="*/ 0 w 414"/>
                <a:gd name="T11" fmla="*/ 0 h 350"/>
                <a:gd name="T12" fmla="*/ 0 w 414"/>
                <a:gd name="T13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4" h="350">
                  <a:moveTo>
                    <a:pt x="0" y="0"/>
                  </a:moveTo>
                  <a:lnTo>
                    <a:pt x="414" y="0"/>
                  </a:lnTo>
                  <a:lnTo>
                    <a:pt x="414" y="350"/>
                  </a:lnTo>
                  <a:lnTo>
                    <a:pt x="1" y="350"/>
                  </a:lnTo>
                  <a:lnTo>
                    <a:pt x="0" y="34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C1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966" name="Freeform 158"/>
            <p:cNvSpPr>
              <a:spLocks/>
            </p:cNvSpPr>
            <p:nvPr/>
          </p:nvSpPr>
          <p:spPr bwMode="auto">
            <a:xfrm>
              <a:off x="1104" y="1573"/>
              <a:ext cx="232" cy="156"/>
            </a:xfrm>
            <a:custGeom>
              <a:avLst/>
              <a:gdLst>
                <a:gd name="T0" fmla="*/ 0 w 463"/>
                <a:gd name="T1" fmla="*/ 0 h 311"/>
                <a:gd name="T2" fmla="*/ 408 w 463"/>
                <a:gd name="T3" fmla="*/ 0 h 311"/>
                <a:gd name="T4" fmla="*/ 463 w 463"/>
                <a:gd name="T5" fmla="*/ 53 h 311"/>
                <a:gd name="T6" fmla="*/ 463 w 463"/>
                <a:gd name="T7" fmla="*/ 311 h 311"/>
                <a:gd name="T8" fmla="*/ 51 w 463"/>
                <a:gd name="T9" fmla="*/ 311 h 311"/>
                <a:gd name="T10" fmla="*/ 51 w 463"/>
                <a:gd name="T11" fmla="*/ 311 h 311"/>
                <a:gd name="T12" fmla="*/ 51 w 463"/>
                <a:gd name="T13" fmla="*/ 311 h 311"/>
                <a:gd name="T14" fmla="*/ 51 w 463"/>
                <a:gd name="T15" fmla="*/ 311 h 311"/>
                <a:gd name="T16" fmla="*/ 50 w 463"/>
                <a:gd name="T17" fmla="*/ 310 h 311"/>
                <a:gd name="T18" fmla="*/ 50 w 463"/>
                <a:gd name="T19" fmla="*/ 310 h 311"/>
                <a:gd name="T20" fmla="*/ 50 w 463"/>
                <a:gd name="T21" fmla="*/ 310 h 311"/>
                <a:gd name="T22" fmla="*/ 49 w 463"/>
                <a:gd name="T23" fmla="*/ 310 h 311"/>
                <a:gd name="T24" fmla="*/ 49 w 463"/>
                <a:gd name="T25" fmla="*/ 309 h 311"/>
                <a:gd name="T26" fmla="*/ 49 w 463"/>
                <a:gd name="T27" fmla="*/ 309 h 311"/>
                <a:gd name="T28" fmla="*/ 49 w 463"/>
                <a:gd name="T29" fmla="*/ 309 h 311"/>
                <a:gd name="T30" fmla="*/ 49 w 463"/>
                <a:gd name="T31" fmla="*/ 309 h 311"/>
                <a:gd name="T32" fmla="*/ 48 w 463"/>
                <a:gd name="T33" fmla="*/ 308 h 311"/>
                <a:gd name="T34" fmla="*/ 48 w 463"/>
                <a:gd name="T35" fmla="*/ 50 h 311"/>
                <a:gd name="T36" fmla="*/ 0 w 463"/>
                <a:gd name="T37" fmla="*/ 0 h 311"/>
                <a:gd name="T38" fmla="*/ 0 w 463"/>
                <a:gd name="T39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63" h="311">
                  <a:moveTo>
                    <a:pt x="0" y="0"/>
                  </a:moveTo>
                  <a:lnTo>
                    <a:pt x="408" y="0"/>
                  </a:lnTo>
                  <a:lnTo>
                    <a:pt x="463" y="53"/>
                  </a:lnTo>
                  <a:lnTo>
                    <a:pt x="463" y="311"/>
                  </a:lnTo>
                  <a:lnTo>
                    <a:pt x="51" y="311"/>
                  </a:lnTo>
                  <a:lnTo>
                    <a:pt x="51" y="311"/>
                  </a:lnTo>
                  <a:lnTo>
                    <a:pt x="51" y="311"/>
                  </a:lnTo>
                  <a:lnTo>
                    <a:pt x="51" y="311"/>
                  </a:lnTo>
                  <a:lnTo>
                    <a:pt x="50" y="310"/>
                  </a:lnTo>
                  <a:lnTo>
                    <a:pt x="50" y="310"/>
                  </a:lnTo>
                  <a:lnTo>
                    <a:pt x="50" y="310"/>
                  </a:lnTo>
                  <a:lnTo>
                    <a:pt x="49" y="310"/>
                  </a:lnTo>
                  <a:lnTo>
                    <a:pt x="49" y="309"/>
                  </a:lnTo>
                  <a:lnTo>
                    <a:pt x="49" y="309"/>
                  </a:lnTo>
                  <a:lnTo>
                    <a:pt x="49" y="309"/>
                  </a:lnTo>
                  <a:lnTo>
                    <a:pt x="49" y="309"/>
                  </a:lnTo>
                  <a:lnTo>
                    <a:pt x="48" y="308"/>
                  </a:lnTo>
                  <a:lnTo>
                    <a:pt x="48" y="5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C1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967" name="Freeform 159"/>
            <p:cNvSpPr>
              <a:spLocks/>
            </p:cNvSpPr>
            <p:nvPr/>
          </p:nvSpPr>
          <p:spPr bwMode="auto">
            <a:xfrm>
              <a:off x="1130" y="1640"/>
              <a:ext cx="197" cy="82"/>
            </a:xfrm>
            <a:custGeom>
              <a:avLst/>
              <a:gdLst>
                <a:gd name="T0" fmla="*/ 394 w 394"/>
                <a:gd name="T1" fmla="*/ 0 h 163"/>
                <a:gd name="T2" fmla="*/ 0 w 394"/>
                <a:gd name="T3" fmla="*/ 163 h 163"/>
                <a:gd name="T4" fmla="*/ 4 w 394"/>
                <a:gd name="T5" fmla="*/ 159 h 163"/>
                <a:gd name="T6" fmla="*/ 8 w 394"/>
                <a:gd name="T7" fmla="*/ 156 h 163"/>
                <a:gd name="T8" fmla="*/ 11 w 394"/>
                <a:gd name="T9" fmla="*/ 152 h 163"/>
                <a:gd name="T10" fmla="*/ 16 w 394"/>
                <a:gd name="T11" fmla="*/ 147 h 163"/>
                <a:gd name="T12" fmla="*/ 19 w 394"/>
                <a:gd name="T13" fmla="*/ 144 h 163"/>
                <a:gd name="T14" fmla="*/ 23 w 394"/>
                <a:gd name="T15" fmla="*/ 140 h 163"/>
                <a:gd name="T16" fmla="*/ 39 w 394"/>
                <a:gd name="T17" fmla="*/ 135 h 163"/>
                <a:gd name="T18" fmla="*/ 33 w 394"/>
                <a:gd name="T19" fmla="*/ 125 h 163"/>
                <a:gd name="T20" fmla="*/ 28 w 394"/>
                <a:gd name="T21" fmla="*/ 116 h 163"/>
                <a:gd name="T22" fmla="*/ 25 w 394"/>
                <a:gd name="T23" fmla="*/ 106 h 163"/>
                <a:gd name="T24" fmla="*/ 23 w 394"/>
                <a:gd name="T25" fmla="*/ 97 h 163"/>
                <a:gd name="T26" fmla="*/ 21 w 394"/>
                <a:gd name="T27" fmla="*/ 88 h 163"/>
                <a:gd name="T28" fmla="*/ 21 w 394"/>
                <a:gd name="T29" fmla="*/ 79 h 163"/>
                <a:gd name="T30" fmla="*/ 23 w 394"/>
                <a:gd name="T31" fmla="*/ 69 h 163"/>
                <a:gd name="T32" fmla="*/ 26 w 394"/>
                <a:gd name="T33" fmla="*/ 57 h 163"/>
                <a:gd name="T34" fmla="*/ 30 w 394"/>
                <a:gd name="T35" fmla="*/ 46 h 163"/>
                <a:gd name="T36" fmla="*/ 36 w 394"/>
                <a:gd name="T37" fmla="*/ 36 h 163"/>
                <a:gd name="T38" fmla="*/ 43 w 394"/>
                <a:gd name="T39" fmla="*/ 27 h 163"/>
                <a:gd name="T40" fmla="*/ 47 w 394"/>
                <a:gd name="T41" fmla="*/ 22 h 163"/>
                <a:gd name="T42" fmla="*/ 47 w 394"/>
                <a:gd name="T43" fmla="*/ 22 h 163"/>
                <a:gd name="T44" fmla="*/ 46 w 394"/>
                <a:gd name="T45" fmla="*/ 22 h 163"/>
                <a:gd name="T46" fmla="*/ 43 w 394"/>
                <a:gd name="T47" fmla="*/ 23 h 163"/>
                <a:gd name="T48" fmla="*/ 41 w 394"/>
                <a:gd name="T49" fmla="*/ 23 h 163"/>
                <a:gd name="T50" fmla="*/ 38 w 394"/>
                <a:gd name="T51" fmla="*/ 23 h 163"/>
                <a:gd name="T52" fmla="*/ 33 w 394"/>
                <a:gd name="T53" fmla="*/ 21 h 163"/>
                <a:gd name="T54" fmla="*/ 28 w 394"/>
                <a:gd name="T55" fmla="*/ 19 h 163"/>
                <a:gd name="T56" fmla="*/ 24 w 394"/>
                <a:gd name="T57" fmla="*/ 14 h 163"/>
                <a:gd name="T58" fmla="*/ 19 w 394"/>
                <a:gd name="T59" fmla="*/ 10 h 163"/>
                <a:gd name="T60" fmla="*/ 15 w 394"/>
                <a:gd name="T61" fmla="*/ 6 h 163"/>
                <a:gd name="T62" fmla="*/ 11 w 394"/>
                <a:gd name="T63" fmla="*/ 2 h 163"/>
                <a:gd name="T64" fmla="*/ 9 w 394"/>
                <a:gd name="T65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4" h="163">
                  <a:moveTo>
                    <a:pt x="9" y="0"/>
                  </a:moveTo>
                  <a:lnTo>
                    <a:pt x="394" y="0"/>
                  </a:lnTo>
                  <a:lnTo>
                    <a:pt x="394" y="163"/>
                  </a:lnTo>
                  <a:lnTo>
                    <a:pt x="0" y="163"/>
                  </a:lnTo>
                  <a:lnTo>
                    <a:pt x="2" y="162"/>
                  </a:lnTo>
                  <a:lnTo>
                    <a:pt x="4" y="159"/>
                  </a:lnTo>
                  <a:lnTo>
                    <a:pt x="5" y="157"/>
                  </a:lnTo>
                  <a:lnTo>
                    <a:pt x="8" y="156"/>
                  </a:lnTo>
                  <a:lnTo>
                    <a:pt x="10" y="154"/>
                  </a:lnTo>
                  <a:lnTo>
                    <a:pt x="11" y="152"/>
                  </a:lnTo>
                  <a:lnTo>
                    <a:pt x="13" y="149"/>
                  </a:lnTo>
                  <a:lnTo>
                    <a:pt x="16" y="147"/>
                  </a:lnTo>
                  <a:lnTo>
                    <a:pt x="18" y="145"/>
                  </a:lnTo>
                  <a:lnTo>
                    <a:pt x="19" y="144"/>
                  </a:lnTo>
                  <a:lnTo>
                    <a:pt x="21" y="142"/>
                  </a:lnTo>
                  <a:lnTo>
                    <a:pt x="23" y="140"/>
                  </a:lnTo>
                  <a:lnTo>
                    <a:pt x="42" y="139"/>
                  </a:lnTo>
                  <a:lnTo>
                    <a:pt x="39" y="135"/>
                  </a:lnTo>
                  <a:lnTo>
                    <a:pt x="36" y="130"/>
                  </a:lnTo>
                  <a:lnTo>
                    <a:pt x="33" y="125"/>
                  </a:lnTo>
                  <a:lnTo>
                    <a:pt x="31" y="121"/>
                  </a:lnTo>
                  <a:lnTo>
                    <a:pt x="28" y="116"/>
                  </a:lnTo>
                  <a:lnTo>
                    <a:pt x="26" y="111"/>
                  </a:lnTo>
                  <a:lnTo>
                    <a:pt x="25" y="106"/>
                  </a:lnTo>
                  <a:lnTo>
                    <a:pt x="24" y="102"/>
                  </a:lnTo>
                  <a:lnTo>
                    <a:pt x="23" y="97"/>
                  </a:lnTo>
                  <a:lnTo>
                    <a:pt x="21" y="93"/>
                  </a:lnTo>
                  <a:lnTo>
                    <a:pt x="21" y="88"/>
                  </a:lnTo>
                  <a:lnTo>
                    <a:pt x="20" y="82"/>
                  </a:lnTo>
                  <a:lnTo>
                    <a:pt x="21" y="79"/>
                  </a:lnTo>
                  <a:lnTo>
                    <a:pt x="21" y="73"/>
                  </a:lnTo>
                  <a:lnTo>
                    <a:pt x="23" y="69"/>
                  </a:lnTo>
                  <a:lnTo>
                    <a:pt x="24" y="63"/>
                  </a:lnTo>
                  <a:lnTo>
                    <a:pt x="26" y="57"/>
                  </a:lnTo>
                  <a:lnTo>
                    <a:pt x="27" y="52"/>
                  </a:lnTo>
                  <a:lnTo>
                    <a:pt x="30" y="46"/>
                  </a:lnTo>
                  <a:lnTo>
                    <a:pt x="33" y="40"/>
                  </a:lnTo>
                  <a:lnTo>
                    <a:pt x="36" y="36"/>
                  </a:lnTo>
                  <a:lnTo>
                    <a:pt x="40" y="31"/>
                  </a:lnTo>
                  <a:lnTo>
                    <a:pt x="43" y="27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46" y="22"/>
                  </a:lnTo>
                  <a:lnTo>
                    <a:pt x="46" y="22"/>
                  </a:lnTo>
                  <a:lnTo>
                    <a:pt x="44" y="22"/>
                  </a:lnTo>
                  <a:lnTo>
                    <a:pt x="43" y="23"/>
                  </a:lnTo>
                  <a:lnTo>
                    <a:pt x="42" y="22"/>
                  </a:lnTo>
                  <a:lnTo>
                    <a:pt x="41" y="23"/>
                  </a:lnTo>
                  <a:lnTo>
                    <a:pt x="39" y="22"/>
                  </a:lnTo>
                  <a:lnTo>
                    <a:pt x="38" y="23"/>
                  </a:lnTo>
                  <a:lnTo>
                    <a:pt x="34" y="22"/>
                  </a:lnTo>
                  <a:lnTo>
                    <a:pt x="33" y="21"/>
                  </a:lnTo>
                  <a:lnTo>
                    <a:pt x="31" y="20"/>
                  </a:lnTo>
                  <a:lnTo>
                    <a:pt x="28" y="19"/>
                  </a:lnTo>
                  <a:lnTo>
                    <a:pt x="26" y="17"/>
                  </a:lnTo>
                  <a:lnTo>
                    <a:pt x="24" y="14"/>
                  </a:lnTo>
                  <a:lnTo>
                    <a:pt x="21" y="12"/>
                  </a:lnTo>
                  <a:lnTo>
                    <a:pt x="19" y="10"/>
                  </a:lnTo>
                  <a:lnTo>
                    <a:pt x="17" y="8"/>
                  </a:lnTo>
                  <a:lnTo>
                    <a:pt x="15" y="6"/>
                  </a:lnTo>
                  <a:lnTo>
                    <a:pt x="13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968" name="Freeform 160"/>
            <p:cNvSpPr>
              <a:spLocks/>
            </p:cNvSpPr>
            <p:nvPr/>
          </p:nvSpPr>
          <p:spPr bwMode="auto">
            <a:xfrm>
              <a:off x="1167" y="1746"/>
              <a:ext cx="132" cy="165"/>
            </a:xfrm>
            <a:custGeom>
              <a:avLst/>
              <a:gdLst>
                <a:gd name="T0" fmla="*/ 144 w 264"/>
                <a:gd name="T1" fmla="*/ 1 h 329"/>
                <a:gd name="T2" fmla="*/ 167 w 264"/>
                <a:gd name="T3" fmla="*/ 6 h 329"/>
                <a:gd name="T4" fmla="*/ 188 w 264"/>
                <a:gd name="T5" fmla="*/ 18 h 329"/>
                <a:gd name="T6" fmla="*/ 204 w 264"/>
                <a:gd name="T7" fmla="*/ 32 h 329"/>
                <a:gd name="T8" fmla="*/ 216 w 264"/>
                <a:gd name="T9" fmla="*/ 52 h 329"/>
                <a:gd name="T10" fmla="*/ 223 w 264"/>
                <a:gd name="T11" fmla="*/ 73 h 329"/>
                <a:gd name="T12" fmla="*/ 223 w 264"/>
                <a:gd name="T13" fmla="*/ 89 h 329"/>
                <a:gd name="T14" fmla="*/ 222 w 264"/>
                <a:gd name="T15" fmla="*/ 99 h 329"/>
                <a:gd name="T16" fmla="*/ 221 w 264"/>
                <a:gd name="T17" fmla="*/ 110 h 329"/>
                <a:gd name="T18" fmla="*/ 218 w 264"/>
                <a:gd name="T19" fmla="*/ 120 h 329"/>
                <a:gd name="T20" fmla="*/ 214 w 264"/>
                <a:gd name="T21" fmla="*/ 129 h 329"/>
                <a:gd name="T22" fmla="*/ 209 w 264"/>
                <a:gd name="T23" fmla="*/ 137 h 329"/>
                <a:gd name="T24" fmla="*/ 264 w 264"/>
                <a:gd name="T25" fmla="*/ 302 h 329"/>
                <a:gd name="T26" fmla="*/ 200 w 264"/>
                <a:gd name="T27" fmla="*/ 270 h 329"/>
                <a:gd name="T28" fmla="*/ 195 w 264"/>
                <a:gd name="T29" fmla="*/ 279 h 329"/>
                <a:gd name="T30" fmla="*/ 189 w 264"/>
                <a:gd name="T31" fmla="*/ 289 h 329"/>
                <a:gd name="T32" fmla="*/ 183 w 264"/>
                <a:gd name="T33" fmla="*/ 299 h 329"/>
                <a:gd name="T34" fmla="*/ 177 w 264"/>
                <a:gd name="T35" fmla="*/ 309 h 329"/>
                <a:gd name="T36" fmla="*/ 172 w 264"/>
                <a:gd name="T37" fmla="*/ 319 h 329"/>
                <a:gd name="T38" fmla="*/ 165 w 264"/>
                <a:gd name="T39" fmla="*/ 328 h 329"/>
                <a:gd name="T40" fmla="*/ 99 w 264"/>
                <a:gd name="T41" fmla="*/ 329 h 329"/>
                <a:gd name="T42" fmla="*/ 0 w 264"/>
                <a:gd name="T43" fmla="*/ 306 h 329"/>
                <a:gd name="T44" fmla="*/ 62 w 264"/>
                <a:gd name="T45" fmla="*/ 139 h 329"/>
                <a:gd name="T46" fmla="*/ 59 w 264"/>
                <a:gd name="T47" fmla="*/ 132 h 329"/>
                <a:gd name="T48" fmla="*/ 54 w 264"/>
                <a:gd name="T49" fmla="*/ 122 h 329"/>
                <a:gd name="T50" fmla="*/ 50 w 264"/>
                <a:gd name="T51" fmla="*/ 111 h 329"/>
                <a:gd name="T52" fmla="*/ 46 w 264"/>
                <a:gd name="T53" fmla="*/ 100 h 329"/>
                <a:gd name="T54" fmla="*/ 44 w 264"/>
                <a:gd name="T55" fmla="*/ 91 h 329"/>
                <a:gd name="T56" fmla="*/ 44 w 264"/>
                <a:gd name="T57" fmla="*/ 78 h 329"/>
                <a:gd name="T58" fmla="*/ 51 w 264"/>
                <a:gd name="T59" fmla="*/ 56 h 329"/>
                <a:gd name="T60" fmla="*/ 62 w 264"/>
                <a:gd name="T61" fmla="*/ 37 h 329"/>
                <a:gd name="T62" fmla="*/ 78 w 264"/>
                <a:gd name="T63" fmla="*/ 20 h 329"/>
                <a:gd name="T64" fmla="*/ 98 w 264"/>
                <a:gd name="T65" fmla="*/ 8 h 329"/>
                <a:gd name="T66" fmla="*/ 120 w 264"/>
                <a:gd name="T67" fmla="*/ 1 h 329"/>
                <a:gd name="T68" fmla="*/ 131 w 264"/>
                <a:gd name="T6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4" h="329">
                  <a:moveTo>
                    <a:pt x="131" y="0"/>
                  </a:moveTo>
                  <a:lnTo>
                    <a:pt x="144" y="1"/>
                  </a:lnTo>
                  <a:lnTo>
                    <a:pt x="155" y="3"/>
                  </a:lnTo>
                  <a:lnTo>
                    <a:pt x="167" y="6"/>
                  </a:lnTo>
                  <a:lnTo>
                    <a:pt x="177" y="12"/>
                  </a:lnTo>
                  <a:lnTo>
                    <a:pt x="188" y="18"/>
                  </a:lnTo>
                  <a:lnTo>
                    <a:pt x="197" y="25"/>
                  </a:lnTo>
                  <a:lnTo>
                    <a:pt x="204" y="32"/>
                  </a:lnTo>
                  <a:lnTo>
                    <a:pt x="211" y="42"/>
                  </a:lnTo>
                  <a:lnTo>
                    <a:pt x="216" y="52"/>
                  </a:lnTo>
                  <a:lnTo>
                    <a:pt x="221" y="62"/>
                  </a:lnTo>
                  <a:lnTo>
                    <a:pt x="223" y="73"/>
                  </a:lnTo>
                  <a:lnTo>
                    <a:pt x="223" y="85"/>
                  </a:lnTo>
                  <a:lnTo>
                    <a:pt x="223" y="89"/>
                  </a:lnTo>
                  <a:lnTo>
                    <a:pt x="223" y="95"/>
                  </a:lnTo>
                  <a:lnTo>
                    <a:pt x="222" y="99"/>
                  </a:lnTo>
                  <a:lnTo>
                    <a:pt x="222" y="104"/>
                  </a:lnTo>
                  <a:lnTo>
                    <a:pt x="221" y="110"/>
                  </a:lnTo>
                  <a:lnTo>
                    <a:pt x="219" y="114"/>
                  </a:lnTo>
                  <a:lnTo>
                    <a:pt x="218" y="120"/>
                  </a:lnTo>
                  <a:lnTo>
                    <a:pt x="215" y="124"/>
                  </a:lnTo>
                  <a:lnTo>
                    <a:pt x="214" y="129"/>
                  </a:lnTo>
                  <a:lnTo>
                    <a:pt x="212" y="133"/>
                  </a:lnTo>
                  <a:lnTo>
                    <a:pt x="209" y="137"/>
                  </a:lnTo>
                  <a:lnTo>
                    <a:pt x="206" y="140"/>
                  </a:lnTo>
                  <a:lnTo>
                    <a:pt x="264" y="302"/>
                  </a:lnTo>
                  <a:lnTo>
                    <a:pt x="264" y="306"/>
                  </a:lnTo>
                  <a:lnTo>
                    <a:pt x="200" y="270"/>
                  </a:lnTo>
                  <a:lnTo>
                    <a:pt x="198" y="275"/>
                  </a:lnTo>
                  <a:lnTo>
                    <a:pt x="195" y="279"/>
                  </a:lnTo>
                  <a:lnTo>
                    <a:pt x="192" y="284"/>
                  </a:lnTo>
                  <a:lnTo>
                    <a:pt x="189" y="289"/>
                  </a:lnTo>
                  <a:lnTo>
                    <a:pt x="186" y="294"/>
                  </a:lnTo>
                  <a:lnTo>
                    <a:pt x="183" y="299"/>
                  </a:lnTo>
                  <a:lnTo>
                    <a:pt x="180" y="303"/>
                  </a:lnTo>
                  <a:lnTo>
                    <a:pt x="177" y="309"/>
                  </a:lnTo>
                  <a:lnTo>
                    <a:pt x="174" y="313"/>
                  </a:lnTo>
                  <a:lnTo>
                    <a:pt x="172" y="319"/>
                  </a:lnTo>
                  <a:lnTo>
                    <a:pt x="168" y="324"/>
                  </a:lnTo>
                  <a:lnTo>
                    <a:pt x="165" y="328"/>
                  </a:lnTo>
                  <a:lnTo>
                    <a:pt x="134" y="241"/>
                  </a:lnTo>
                  <a:lnTo>
                    <a:pt x="99" y="329"/>
                  </a:lnTo>
                  <a:lnTo>
                    <a:pt x="67" y="272"/>
                  </a:lnTo>
                  <a:lnTo>
                    <a:pt x="0" y="306"/>
                  </a:lnTo>
                  <a:lnTo>
                    <a:pt x="63" y="141"/>
                  </a:lnTo>
                  <a:lnTo>
                    <a:pt x="62" y="139"/>
                  </a:lnTo>
                  <a:lnTo>
                    <a:pt x="60" y="136"/>
                  </a:lnTo>
                  <a:lnTo>
                    <a:pt x="59" y="132"/>
                  </a:lnTo>
                  <a:lnTo>
                    <a:pt x="57" y="127"/>
                  </a:lnTo>
                  <a:lnTo>
                    <a:pt x="54" y="122"/>
                  </a:lnTo>
                  <a:lnTo>
                    <a:pt x="52" y="116"/>
                  </a:lnTo>
                  <a:lnTo>
                    <a:pt x="50" y="111"/>
                  </a:lnTo>
                  <a:lnTo>
                    <a:pt x="47" y="106"/>
                  </a:lnTo>
                  <a:lnTo>
                    <a:pt x="46" y="100"/>
                  </a:lnTo>
                  <a:lnTo>
                    <a:pt x="44" y="96"/>
                  </a:lnTo>
                  <a:lnTo>
                    <a:pt x="44" y="91"/>
                  </a:lnTo>
                  <a:lnTo>
                    <a:pt x="43" y="88"/>
                  </a:lnTo>
                  <a:lnTo>
                    <a:pt x="44" y="78"/>
                  </a:lnTo>
                  <a:lnTo>
                    <a:pt x="46" y="66"/>
                  </a:lnTo>
                  <a:lnTo>
                    <a:pt x="51" y="56"/>
                  </a:lnTo>
                  <a:lnTo>
                    <a:pt x="55" y="46"/>
                  </a:lnTo>
                  <a:lnTo>
                    <a:pt x="62" y="37"/>
                  </a:lnTo>
                  <a:lnTo>
                    <a:pt x="69" y="28"/>
                  </a:lnTo>
                  <a:lnTo>
                    <a:pt x="78" y="20"/>
                  </a:lnTo>
                  <a:lnTo>
                    <a:pt x="88" y="13"/>
                  </a:lnTo>
                  <a:lnTo>
                    <a:pt x="98" y="8"/>
                  </a:lnTo>
                  <a:lnTo>
                    <a:pt x="108" y="4"/>
                  </a:lnTo>
                  <a:lnTo>
                    <a:pt x="120" y="1"/>
                  </a:lnTo>
                  <a:lnTo>
                    <a:pt x="131" y="0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969" name="Freeform 161"/>
            <p:cNvSpPr>
              <a:spLocks/>
            </p:cNvSpPr>
            <p:nvPr/>
          </p:nvSpPr>
          <p:spPr bwMode="auto">
            <a:xfrm>
              <a:off x="1239" y="1825"/>
              <a:ext cx="43" cy="63"/>
            </a:xfrm>
            <a:custGeom>
              <a:avLst/>
              <a:gdLst>
                <a:gd name="T0" fmla="*/ 47 w 85"/>
                <a:gd name="T1" fmla="*/ 0 h 126"/>
                <a:gd name="T2" fmla="*/ 85 w 85"/>
                <a:gd name="T3" fmla="*/ 108 h 126"/>
                <a:gd name="T4" fmla="*/ 48 w 85"/>
                <a:gd name="T5" fmla="*/ 88 h 126"/>
                <a:gd name="T6" fmla="*/ 47 w 85"/>
                <a:gd name="T7" fmla="*/ 92 h 126"/>
                <a:gd name="T8" fmla="*/ 45 w 85"/>
                <a:gd name="T9" fmla="*/ 95 h 126"/>
                <a:gd name="T10" fmla="*/ 42 w 85"/>
                <a:gd name="T11" fmla="*/ 98 h 126"/>
                <a:gd name="T12" fmla="*/ 41 w 85"/>
                <a:gd name="T13" fmla="*/ 101 h 126"/>
                <a:gd name="T14" fmla="*/ 39 w 85"/>
                <a:gd name="T15" fmla="*/ 104 h 126"/>
                <a:gd name="T16" fmla="*/ 37 w 85"/>
                <a:gd name="T17" fmla="*/ 108 h 126"/>
                <a:gd name="T18" fmla="*/ 36 w 85"/>
                <a:gd name="T19" fmla="*/ 110 h 126"/>
                <a:gd name="T20" fmla="*/ 33 w 85"/>
                <a:gd name="T21" fmla="*/ 113 h 126"/>
                <a:gd name="T22" fmla="*/ 32 w 85"/>
                <a:gd name="T23" fmla="*/ 117 h 126"/>
                <a:gd name="T24" fmla="*/ 30 w 85"/>
                <a:gd name="T25" fmla="*/ 120 h 126"/>
                <a:gd name="T26" fmla="*/ 28 w 85"/>
                <a:gd name="T27" fmla="*/ 124 h 126"/>
                <a:gd name="T28" fmla="*/ 25 w 85"/>
                <a:gd name="T29" fmla="*/ 126 h 126"/>
                <a:gd name="T30" fmla="*/ 0 w 85"/>
                <a:gd name="T31" fmla="*/ 56 h 126"/>
                <a:gd name="T32" fmla="*/ 2 w 85"/>
                <a:gd name="T33" fmla="*/ 50 h 126"/>
                <a:gd name="T34" fmla="*/ 5 w 85"/>
                <a:gd name="T35" fmla="*/ 44 h 126"/>
                <a:gd name="T36" fmla="*/ 7 w 85"/>
                <a:gd name="T37" fmla="*/ 39 h 126"/>
                <a:gd name="T38" fmla="*/ 9 w 85"/>
                <a:gd name="T39" fmla="*/ 33 h 126"/>
                <a:gd name="T40" fmla="*/ 11 w 85"/>
                <a:gd name="T41" fmla="*/ 27 h 126"/>
                <a:gd name="T42" fmla="*/ 15 w 85"/>
                <a:gd name="T43" fmla="*/ 23 h 126"/>
                <a:gd name="T44" fmla="*/ 18 w 85"/>
                <a:gd name="T45" fmla="*/ 18 h 126"/>
                <a:gd name="T46" fmla="*/ 23 w 85"/>
                <a:gd name="T47" fmla="*/ 14 h 126"/>
                <a:gd name="T48" fmla="*/ 28 w 85"/>
                <a:gd name="T49" fmla="*/ 9 h 126"/>
                <a:gd name="T50" fmla="*/ 33 w 85"/>
                <a:gd name="T51" fmla="*/ 6 h 126"/>
                <a:gd name="T52" fmla="*/ 40 w 85"/>
                <a:gd name="T53" fmla="*/ 4 h 126"/>
                <a:gd name="T54" fmla="*/ 47 w 85"/>
                <a:gd name="T55" fmla="*/ 0 h 126"/>
                <a:gd name="T56" fmla="*/ 47 w 85"/>
                <a:gd name="T5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5" h="126">
                  <a:moveTo>
                    <a:pt x="47" y="0"/>
                  </a:moveTo>
                  <a:lnTo>
                    <a:pt x="85" y="108"/>
                  </a:lnTo>
                  <a:lnTo>
                    <a:pt x="48" y="88"/>
                  </a:lnTo>
                  <a:lnTo>
                    <a:pt x="47" y="92"/>
                  </a:lnTo>
                  <a:lnTo>
                    <a:pt x="45" y="95"/>
                  </a:lnTo>
                  <a:lnTo>
                    <a:pt x="42" y="98"/>
                  </a:lnTo>
                  <a:lnTo>
                    <a:pt x="41" y="101"/>
                  </a:lnTo>
                  <a:lnTo>
                    <a:pt x="39" y="104"/>
                  </a:lnTo>
                  <a:lnTo>
                    <a:pt x="37" y="108"/>
                  </a:lnTo>
                  <a:lnTo>
                    <a:pt x="36" y="110"/>
                  </a:lnTo>
                  <a:lnTo>
                    <a:pt x="33" y="113"/>
                  </a:lnTo>
                  <a:lnTo>
                    <a:pt x="32" y="117"/>
                  </a:lnTo>
                  <a:lnTo>
                    <a:pt x="30" y="120"/>
                  </a:lnTo>
                  <a:lnTo>
                    <a:pt x="28" y="124"/>
                  </a:lnTo>
                  <a:lnTo>
                    <a:pt x="25" y="126"/>
                  </a:lnTo>
                  <a:lnTo>
                    <a:pt x="0" y="56"/>
                  </a:lnTo>
                  <a:lnTo>
                    <a:pt x="2" y="50"/>
                  </a:lnTo>
                  <a:lnTo>
                    <a:pt x="5" y="44"/>
                  </a:lnTo>
                  <a:lnTo>
                    <a:pt x="7" y="39"/>
                  </a:lnTo>
                  <a:lnTo>
                    <a:pt x="9" y="33"/>
                  </a:lnTo>
                  <a:lnTo>
                    <a:pt x="11" y="27"/>
                  </a:lnTo>
                  <a:lnTo>
                    <a:pt x="15" y="23"/>
                  </a:lnTo>
                  <a:lnTo>
                    <a:pt x="18" y="18"/>
                  </a:lnTo>
                  <a:lnTo>
                    <a:pt x="23" y="14"/>
                  </a:lnTo>
                  <a:lnTo>
                    <a:pt x="28" y="9"/>
                  </a:lnTo>
                  <a:lnTo>
                    <a:pt x="33" y="6"/>
                  </a:lnTo>
                  <a:lnTo>
                    <a:pt x="40" y="4"/>
                  </a:ln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A2C1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970" name="Freeform 162"/>
            <p:cNvSpPr>
              <a:spLocks/>
            </p:cNvSpPr>
            <p:nvPr/>
          </p:nvSpPr>
          <p:spPr bwMode="auto">
            <a:xfrm>
              <a:off x="1185" y="1825"/>
              <a:ext cx="51" cy="64"/>
            </a:xfrm>
            <a:custGeom>
              <a:avLst/>
              <a:gdLst>
                <a:gd name="T0" fmla="*/ 41 w 101"/>
                <a:gd name="T1" fmla="*/ 0 h 128"/>
                <a:gd name="T2" fmla="*/ 47 w 101"/>
                <a:gd name="T3" fmla="*/ 4 h 128"/>
                <a:gd name="T4" fmla="*/ 52 w 101"/>
                <a:gd name="T5" fmla="*/ 6 h 128"/>
                <a:gd name="T6" fmla="*/ 56 w 101"/>
                <a:gd name="T7" fmla="*/ 9 h 128"/>
                <a:gd name="T8" fmla="*/ 62 w 101"/>
                <a:gd name="T9" fmla="*/ 11 h 128"/>
                <a:gd name="T10" fmla="*/ 67 w 101"/>
                <a:gd name="T11" fmla="*/ 14 h 128"/>
                <a:gd name="T12" fmla="*/ 71 w 101"/>
                <a:gd name="T13" fmla="*/ 15 h 128"/>
                <a:gd name="T14" fmla="*/ 77 w 101"/>
                <a:gd name="T15" fmla="*/ 17 h 128"/>
                <a:gd name="T16" fmla="*/ 81 w 101"/>
                <a:gd name="T17" fmla="*/ 18 h 128"/>
                <a:gd name="T18" fmla="*/ 87 w 101"/>
                <a:gd name="T19" fmla="*/ 19 h 128"/>
                <a:gd name="T20" fmla="*/ 92 w 101"/>
                <a:gd name="T21" fmla="*/ 21 h 128"/>
                <a:gd name="T22" fmla="*/ 96 w 101"/>
                <a:gd name="T23" fmla="*/ 21 h 128"/>
                <a:gd name="T24" fmla="*/ 101 w 101"/>
                <a:gd name="T25" fmla="*/ 21 h 128"/>
                <a:gd name="T26" fmla="*/ 60 w 101"/>
                <a:gd name="T27" fmla="*/ 128 h 128"/>
                <a:gd name="T28" fmla="*/ 38 w 101"/>
                <a:gd name="T29" fmla="*/ 88 h 128"/>
                <a:gd name="T30" fmla="*/ 0 w 101"/>
                <a:gd name="T31" fmla="*/ 108 h 128"/>
                <a:gd name="T32" fmla="*/ 41 w 101"/>
                <a:gd name="T33" fmla="*/ 0 h 128"/>
                <a:gd name="T34" fmla="*/ 41 w 101"/>
                <a:gd name="T3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1" h="128">
                  <a:moveTo>
                    <a:pt x="41" y="0"/>
                  </a:moveTo>
                  <a:lnTo>
                    <a:pt x="47" y="4"/>
                  </a:lnTo>
                  <a:lnTo>
                    <a:pt x="52" y="6"/>
                  </a:lnTo>
                  <a:lnTo>
                    <a:pt x="56" y="9"/>
                  </a:lnTo>
                  <a:lnTo>
                    <a:pt x="62" y="11"/>
                  </a:lnTo>
                  <a:lnTo>
                    <a:pt x="67" y="14"/>
                  </a:lnTo>
                  <a:lnTo>
                    <a:pt x="71" y="15"/>
                  </a:lnTo>
                  <a:lnTo>
                    <a:pt x="77" y="17"/>
                  </a:lnTo>
                  <a:lnTo>
                    <a:pt x="81" y="18"/>
                  </a:lnTo>
                  <a:lnTo>
                    <a:pt x="87" y="19"/>
                  </a:lnTo>
                  <a:lnTo>
                    <a:pt x="92" y="21"/>
                  </a:lnTo>
                  <a:lnTo>
                    <a:pt x="96" y="21"/>
                  </a:lnTo>
                  <a:lnTo>
                    <a:pt x="101" y="21"/>
                  </a:lnTo>
                  <a:lnTo>
                    <a:pt x="60" y="128"/>
                  </a:lnTo>
                  <a:lnTo>
                    <a:pt x="38" y="88"/>
                  </a:lnTo>
                  <a:lnTo>
                    <a:pt x="0" y="108"/>
                  </a:lnTo>
                  <a:lnTo>
                    <a:pt x="41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A2C1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971" name="Freeform 163"/>
            <p:cNvSpPr>
              <a:spLocks/>
            </p:cNvSpPr>
            <p:nvPr/>
          </p:nvSpPr>
          <p:spPr bwMode="auto">
            <a:xfrm>
              <a:off x="1198" y="1755"/>
              <a:ext cx="71" cy="71"/>
            </a:xfrm>
            <a:custGeom>
              <a:avLst/>
              <a:gdLst>
                <a:gd name="T0" fmla="*/ 68 w 142"/>
                <a:gd name="T1" fmla="*/ 0 h 140"/>
                <a:gd name="T2" fmla="*/ 78 w 142"/>
                <a:gd name="T3" fmla="*/ 1 h 140"/>
                <a:gd name="T4" fmla="*/ 88 w 142"/>
                <a:gd name="T5" fmla="*/ 2 h 140"/>
                <a:gd name="T6" fmla="*/ 96 w 142"/>
                <a:gd name="T7" fmla="*/ 5 h 140"/>
                <a:gd name="T8" fmla="*/ 105 w 142"/>
                <a:gd name="T9" fmla="*/ 9 h 140"/>
                <a:gd name="T10" fmla="*/ 113 w 142"/>
                <a:gd name="T11" fmla="*/ 13 h 140"/>
                <a:gd name="T12" fmla="*/ 120 w 142"/>
                <a:gd name="T13" fmla="*/ 19 h 140"/>
                <a:gd name="T14" fmla="*/ 126 w 142"/>
                <a:gd name="T15" fmla="*/ 25 h 140"/>
                <a:gd name="T16" fmla="*/ 131 w 142"/>
                <a:gd name="T17" fmla="*/ 31 h 140"/>
                <a:gd name="T18" fmla="*/ 136 w 142"/>
                <a:gd name="T19" fmla="*/ 39 h 140"/>
                <a:gd name="T20" fmla="*/ 139 w 142"/>
                <a:gd name="T21" fmla="*/ 47 h 140"/>
                <a:gd name="T22" fmla="*/ 142 w 142"/>
                <a:gd name="T23" fmla="*/ 56 h 140"/>
                <a:gd name="T24" fmla="*/ 142 w 142"/>
                <a:gd name="T25" fmla="*/ 65 h 140"/>
                <a:gd name="T26" fmla="*/ 142 w 142"/>
                <a:gd name="T27" fmla="*/ 76 h 140"/>
                <a:gd name="T28" fmla="*/ 141 w 142"/>
                <a:gd name="T29" fmla="*/ 85 h 140"/>
                <a:gd name="T30" fmla="*/ 137 w 142"/>
                <a:gd name="T31" fmla="*/ 94 h 140"/>
                <a:gd name="T32" fmla="*/ 134 w 142"/>
                <a:gd name="T33" fmla="*/ 102 h 140"/>
                <a:gd name="T34" fmla="*/ 130 w 142"/>
                <a:gd name="T35" fmla="*/ 110 h 140"/>
                <a:gd name="T36" fmla="*/ 124 w 142"/>
                <a:gd name="T37" fmla="*/ 118 h 140"/>
                <a:gd name="T38" fmla="*/ 118 w 142"/>
                <a:gd name="T39" fmla="*/ 124 h 140"/>
                <a:gd name="T40" fmla="*/ 111 w 142"/>
                <a:gd name="T41" fmla="*/ 130 h 140"/>
                <a:gd name="T42" fmla="*/ 103 w 142"/>
                <a:gd name="T43" fmla="*/ 135 h 140"/>
                <a:gd name="T44" fmla="*/ 95 w 142"/>
                <a:gd name="T45" fmla="*/ 138 h 140"/>
                <a:gd name="T46" fmla="*/ 84 w 142"/>
                <a:gd name="T47" fmla="*/ 140 h 140"/>
                <a:gd name="T48" fmla="*/ 74 w 142"/>
                <a:gd name="T49" fmla="*/ 140 h 140"/>
                <a:gd name="T50" fmla="*/ 65 w 142"/>
                <a:gd name="T51" fmla="*/ 140 h 140"/>
                <a:gd name="T52" fmla="*/ 54 w 142"/>
                <a:gd name="T53" fmla="*/ 138 h 140"/>
                <a:gd name="T54" fmla="*/ 45 w 142"/>
                <a:gd name="T55" fmla="*/ 135 h 140"/>
                <a:gd name="T56" fmla="*/ 37 w 142"/>
                <a:gd name="T57" fmla="*/ 131 h 140"/>
                <a:gd name="T58" fmla="*/ 29 w 142"/>
                <a:gd name="T59" fmla="*/ 126 h 140"/>
                <a:gd name="T60" fmla="*/ 22 w 142"/>
                <a:gd name="T61" fmla="*/ 120 h 140"/>
                <a:gd name="T62" fmla="*/ 16 w 142"/>
                <a:gd name="T63" fmla="*/ 113 h 140"/>
                <a:gd name="T64" fmla="*/ 11 w 142"/>
                <a:gd name="T65" fmla="*/ 105 h 140"/>
                <a:gd name="T66" fmla="*/ 6 w 142"/>
                <a:gd name="T67" fmla="*/ 97 h 140"/>
                <a:gd name="T68" fmla="*/ 4 w 142"/>
                <a:gd name="T69" fmla="*/ 89 h 140"/>
                <a:gd name="T70" fmla="*/ 1 w 142"/>
                <a:gd name="T71" fmla="*/ 80 h 140"/>
                <a:gd name="T72" fmla="*/ 0 w 142"/>
                <a:gd name="T73" fmla="*/ 70 h 140"/>
                <a:gd name="T74" fmla="*/ 1 w 142"/>
                <a:gd name="T75" fmla="*/ 62 h 140"/>
                <a:gd name="T76" fmla="*/ 4 w 142"/>
                <a:gd name="T77" fmla="*/ 53 h 140"/>
                <a:gd name="T78" fmla="*/ 6 w 142"/>
                <a:gd name="T79" fmla="*/ 45 h 140"/>
                <a:gd name="T80" fmla="*/ 11 w 142"/>
                <a:gd name="T81" fmla="*/ 37 h 140"/>
                <a:gd name="T82" fmla="*/ 15 w 142"/>
                <a:gd name="T83" fmla="*/ 29 h 140"/>
                <a:gd name="T84" fmla="*/ 21 w 142"/>
                <a:gd name="T85" fmla="*/ 22 h 140"/>
                <a:gd name="T86" fmla="*/ 28 w 142"/>
                <a:gd name="T87" fmla="*/ 17 h 140"/>
                <a:gd name="T88" fmla="*/ 35 w 142"/>
                <a:gd name="T89" fmla="*/ 11 h 140"/>
                <a:gd name="T90" fmla="*/ 43 w 142"/>
                <a:gd name="T91" fmla="*/ 7 h 140"/>
                <a:gd name="T92" fmla="*/ 51 w 142"/>
                <a:gd name="T93" fmla="*/ 3 h 140"/>
                <a:gd name="T94" fmla="*/ 60 w 142"/>
                <a:gd name="T95" fmla="*/ 1 h 140"/>
                <a:gd name="T96" fmla="*/ 68 w 142"/>
                <a:gd name="T97" fmla="*/ 0 h 140"/>
                <a:gd name="T98" fmla="*/ 68 w 142"/>
                <a:gd name="T9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2" h="140">
                  <a:moveTo>
                    <a:pt x="68" y="0"/>
                  </a:moveTo>
                  <a:lnTo>
                    <a:pt x="78" y="1"/>
                  </a:lnTo>
                  <a:lnTo>
                    <a:pt x="88" y="2"/>
                  </a:lnTo>
                  <a:lnTo>
                    <a:pt x="96" y="5"/>
                  </a:lnTo>
                  <a:lnTo>
                    <a:pt x="105" y="9"/>
                  </a:lnTo>
                  <a:lnTo>
                    <a:pt x="113" y="13"/>
                  </a:lnTo>
                  <a:lnTo>
                    <a:pt x="120" y="19"/>
                  </a:lnTo>
                  <a:lnTo>
                    <a:pt x="126" y="25"/>
                  </a:lnTo>
                  <a:lnTo>
                    <a:pt x="131" y="31"/>
                  </a:lnTo>
                  <a:lnTo>
                    <a:pt x="136" y="39"/>
                  </a:lnTo>
                  <a:lnTo>
                    <a:pt x="139" y="47"/>
                  </a:lnTo>
                  <a:lnTo>
                    <a:pt x="142" y="56"/>
                  </a:lnTo>
                  <a:lnTo>
                    <a:pt x="142" y="65"/>
                  </a:lnTo>
                  <a:lnTo>
                    <a:pt x="142" y="76"/>
                  </a:lnTo>
                  <a:lnTo>
                    <a:pt x="141" y="85"/>
                  </a:lnTo>
                  <a:lnTo>
                    <a:pt x="137" y="94"/>
                  </a:lnTo>
                  <a:lnTo>
                    <a:pt x="134" y="102"/>
                  </a:lnTo>
                  <a:lnTo>
                    <a:pt x="130" y="110"/>
                  </a:lnTo>
                  <a:lnTo>
                    <a:pt x="124" y="118"/>
                  </a:lnTo>
                  <a:lnTo>
                    <a:pt x="118" y="124"/>
                  </a:lnTo>
                  <a:lnTo>
                    <a:pt x="111" y="130"/>
                  </a:lnTo>
                  <a:lnTo>
                    <a:pt x="103" y="135"/>
                  </a:lnTo>
                  <a:lnTo>
                    <a:pt x="95" y="138"/>
                  </a:lnTo>
                  <a:lnTo>
                    <a:pt x="84" y="140"/>
                  </a:lnTo>
                  <a:lnTo>
                    <a:pt x="74" y="140"/>
                  </a:lnTo>
                  <a:lnTo>
                    <a:pt x="65" y="140"/>
                  </a:lnTo>
                  <a:lnTo>
                    <a:pt x="54" y="138"/>
                  </a:lnTo>
                  <a:lnTo>
                    <a:pt x="45" y="135"/>
                  </a:lnTo>
                  <a:lnTo>
                    <a:pt x="37" y="131"/>
                  </a:lnTo>
                  <a:lnTo>
                    <a:pt x="29" y="126"/>
                  </a:lnTo>
                  <a:lnTo>
                    <a:pt x="22" y="120"/>
                  </a:lnTo>
                  <a:lnTo>
                    <a:pt x="16" y="113"/>
                  </a:lnTo>
                  <a:lnTo>
                    <a:pt x="11" y="105"/>
                  </a:lnTo>
                  <a:lnTo>
                    <a:pt x="6" y="97"/>
                  </a:lnTo>
                  <a:lnTo>
                    <a:pt x="4" y="89"/>
                  </a:lnTo>
                  <a:lnTo>
                    <a:pt x="1" y="80"/>
                  </a:lnTo>
                  <a:lnTo>
                    <a:pt x="0" y="70"/>
                  </a:lnTo>
                  <a:lnTo>
                    <a:pt x="1" y="62"/>
                  </a:lnTo>
                  <a:lnTo>
                    <a:pt x="4" y="53"/>
                  </a:lnTo>
                  <a:lnTo>
                    <a:pt x="6" y="45"/>
                  </a:lnTo>
                  <a:lnTo>
                    <a:pt x="11" y="37"/>
                  </a:lnTo>
                  <a:lnTo>
                    <a:pt x="15" y="29"/>
                  </a:lnTo>
                  <a:lnTo>
                    <a:pt x="21" y="22"/>
                  </a:lnTo>
                  <a:lnTo>
                    <a:pt x="28" y="17"/>
                  </a:lnTo>
                  <a:lnTo>
                    <a:pt x="35" y="11"/>
                  </a:lnTo>
                  <a:lnTo>
                    <a:pt x="43" y="7"/>
                  </a:lnTo>
                  <a:lnTo>
                    <a:pt x="51" y="3"/>
                  </a:lnTo>
                  <a:lnTo>
                    <a:pt x="60" y="1"/>
                  </a:lnTo>
                  <a:lnTo>
                    <a:pt x="68" y="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A2C1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972" name="Freeform 164"/>
            <p:cNvSpPr>
              <a:spLocks/>
            </p:cNvSpPr>
            <p:nvPr/>
          </p:nvSpPr>
          <p:spPr bwMode="auto">
            <a:xfrm>
              <a:off x="1221" y="1699"/>
              <a:ext cx="13" cy="11"/>
            </a:xfrm>
            <a:custGeom>
              <a:avLst/>
              <a:gdLst>
                <a:gd name="T0" fmla="*/ 13 w 28"/>
                <a:gd name="T1" fmla="*/ 0 h 21"/>
                <a:gd name="T2" fmla="*/ 14 w 28"/>
                <a:gd name="T3" fmla="*/ 2 h 21"/>
                <a:gd name="T4" fmla="*/ 15 w 28"/>
                <a:gd name="T5" fmla="*/ 4 h 21"/>
                <a:gd name="T6" fmla="*/ 16 w 28"/>
                <a:gd name="T7" fmla="*/ 5 h 21"/>
                <a:gd name="T8" fmla="*/ 17 w 28"/>
                <a:gd name="T9" fmla="*/ 7 h 21"/>
                <a:gd name="T10" fmla="*/ 19 w 28"/>
                <a:gd name="T11" fmla="*/ 9 h 21"/>
                <a:gd name="T12" fmla="*/ 20 w 28"/>
                <a:gd name="T13" fmla="*/ 11 h 21"/>
                <a:gd name="T14" fmla="*/ 21 w 28"/>
                <a:gd name="T15" fmla="*/ 13 h 21"/>
                <a:gd name="T16" fmla="*/ 22 w 28"/>
                <a:gd name="T17" fmla="*/ 14 h 21"/>
                <a:gd name="T18" fmla="*/ 24 w 28"/>
                <a:gd name="T19" fmla="*/ 17 h 21"/>
                <a:gd name="T20" fmla="*/ 25 w 28"/>
                <a:gd name="T21" fmla="*/ 18 h 21"/>
                <a:gd name="T22" fmla="*/ 27 w 28"/>
                <a:gd name="T23" fmla="*/ 20 h 21"/>
                <a:gd name="T24" fmla="*/ 28 w 28"/>
                <a:gd name="T25" fmla="*/ 21 h 21"/>
                <a:gd name="T26" fmla="*/ 0 w 28"/>
                <a:gd name="T27" fmla="*/ 21 h 21"/>
                <a:gd name="T28" fmla="*/ 2 w 28"/>
                <a:gd name="T29" fmla="*/ 20 h 21"/>
                <a:gd name="T30" fmla="*/ 4 w 28"/>
                <a:gd name="T31" fmla="*/ 18 h 21"/>
                <a:gd name="T32" fmla="*/ 5 w 28"/>
                <a:gd name="T33" fmla="*/ 17 h 21"/>
                <a:gd name="T34" fmla="*/ 6 w 28"/>
                <a:gd name="T35" fmla="*/ 14 h 21"/>
                <a:gd name="T36" fmla="*/ 7 w 28"/>
                <a:gd name="T37" fmla="*/ 13 h 21"/>
                <a:gd name="T38" fmla="*/ 8 w 28"/>
                <a:gd name="T39" fmla="*/ 11 h 21"/>
                <a:gd name="T40" fmla="*/ 9 w 28"/>
                <a:gd name="T41" fmla="*/ 10 h 21"/>
                <a:gd name="T42" fmla="*/ 10 w 28"/>
                <a:gd name="T43" fmla="*/ 7 h 21"/>
                <a:gd name="T44" fmla="*/ 12 w 28"/>
                <a:gd name="T45" fmla="*/ 6 h 21"/>
                <a:gd name="T46" fmla="*/ 12 w 28"/>
                <a:gd name="T47" fmla="*/ 4 h 21"/>
                <a:gd name="T48" fmla="*/ 13 w 28"/>
                <a:gd name="T49" fmla="*/ 2 h 21"/>
                <a:gd name="T50" fmla="*/ 13 w 28"/>
                <a:gd name="T51" fmla="*/ 0 h 21"/>
                <a:gd name="T52" fmla="*/ 13 w 28"/>
                <a:gd name="T5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8" h="21">
                  <a:moveTo>
                    <a:pt x="13" y="0"/>
                  </a:moveTo>
                  <a:lnTo>
                    <a:pt x="14" y="2"/>
                  </a:lnTo>
                  <a:lnTo>
                    <a:pt x="15" y="4"/>
                  </a:lnTo>
                  <a:lnTo>
                    <a:pt x="16" y="5"/>
                  </a:lnTo>
                  <a:lnTo>
                    <a:pt x="17" y="7"/>
                  </a:lnTo>
                  <a:lnTo>
                    <a:pt x="19" y="9"/>
                  </a:lnTo>
                  <a:lnTo>
                    <a:pt x="20" y="11"/>
                  </a:lnTo>
                  <a:lnTo>
                    <a:pt x="21" y="13"/>
                  </a:lnTo>
                  <a:lnTo>
                    <a:pt x="22" y="14"/>
                  </a:lnTo>
                  <a:lnTo>
                    <a:pt x="24" y="17"/>
                  </a:lnTo>
                  <a:lnTo>
                    <a:pt x="25" y="18"/>
                  </a:lnTo>
                  <a:lnTo>
                    <a:pt x="27" y="20"/>
                  </a:lnTo>
                  <a:lnTo>
                    <a:pt x="28" y="21"/>
                  </a:lnTo>
                  <a:lnTo>
                    <a:pt x="0" y="21"/>
                  </a:lnTo>
                  <a:lnTo>
                    <a:pt x="2" y="20"/>
                  </a:lnTo>
                  <a:lnTo>
                    <a:pt x="4" y="18"/>
                  </a:lnTo>
                  <a:lnTo>
                    <a:pt x="5" y="17"/>
                  </a:lnTo>
                  <a:lnTo>
                    <a:pt x="6" y="14"/>
                  </a:lnTo>
                  <a:lnTo>
                    <a:pt x="7" y="13"/>
                  </a:lnTo>
                  <a:lnTo>
                    <a:pt x="8" y="11"/>
                  </a:lnTo>
                  <a:lnTo>
                    <a:pt x="9" y="10"/>
                  </a:lnTo>
                  <a:lnTo>
                    <a:pt x="10" y="7"/>
                  </a:lnTo>
                  <a:lnTo>
                    <a:pt x="12" y="6"/>
                  </a:lnTo>
                  <a:lnTo>
                    <a:pt x="12" y="4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A2C1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973" name="Freeform 165"/>
            <p:cNvSpPr>
              <a:spLocks/>
            </p:cNvSpPr>
            <p:nvPr/>
          </p:nvSpPr>
          <p:spPr bwMode="auto">
            <a:xfrm>
              <a:off x="1301" y="1652"/>
              <a:ext cx="16" cy="58"/>
            </a:xfrm>
            <a:custGeom>
              <a:avLst/>
              <a:gdLst>
                <a:gd name="T0" fmla="*/ 0 w 31"/>
                <a:gd name="T1" fmla="*/ 0 h 117"/>
                <a:gd name="T2" fmla="*/ 31 w 31"/>
                <a:gd name="T3" fmla="*/ 0 h 117"/>
                <a:gd name="T4" fmla="*/ 31 w 31"/>
                <a:gd name="T5" fmla="*/ 117 h 117"/>
                <a:gd name="T6" fmla="*/ 5 w 31"/>
                <a:gd name="T7" fmla="*/ 117 h 117"/>
                <a:gd name="T8" fmla="*/ 9 w 31"/>
                <a:gd name="T9" fmla="*/ 113 h 117"/>
                <a:gd name="T10" fmla="*/ 12 w 31"/>
                <a:gd name="T11" fmla="*/ 108 h 117"/>
                <a:gd name="T12" fmla="*/ 15 w 31"/>
                <a:gd name="T13" fmla="*/ 103 h 117"/>
                <a:gd name="T14" fmla="*/ 17 w 31"/>
                <a:gd name="T15" fmla="*/ 99 h 117"/>
                <a:gd name="T16" fmla="*/ 18 w 31"/>
                <a:gd name="T17" fmla="*/ 94 h 117"/>
                <a:gd name="T18" fmla="*/ 21 w 31"/>
                <a:gd name="T19" fmla="*/ 89 h 117"/>
                <a:gd name="T20" fmla="*/ 22 w 31"/>
                <a:gd name="T21" fmla="*/ 84 h 117"/>
                <a:gd name="T22" fmla="*/ 23 w 31"/>
                <a:gd name="T23" fmla="*/ 80 h 117"/>
                <a:gd name="T24" fmla="*/ 24 w 31"/>
                <a:gd name="T25" fmla="*/ 75 h 117"/>
                <a:gd name="T26" fmla="*/ 24 w 31"/>
                <a:gd name="T27" fmla="*/ 71 h 117"/>
                <a:gd name="T28" fmla="*/ 24 w 31"/>
                <a:gd name="T29" fmla="*/ 66 h 117"/>
                <a:gd name="T30" fmla="*/ 24 w 31"/>
                <a:gd name="T31" fmla="*/ 60 h 117"/>
                <a:gd name="T32" fmla="*/ 24 w 31"/>
                <a:gd name="T33" fmla="*/ 48 h 117"/>
                <a:gd name="T34" fmla="*/ 24 w 31"/>
                <a:gd name="T35" fmla="*/ 45 h 117"/>
                <a:gd name="T36" fmla="*/ 23 w 31"/>
                <a:gd name="T37" fmla="*/ 41 h 117"/>
                <a:gd name="T38" fmla="*/ 22 w 31"/>
                <a:gd name="T39" fmla="*/ 37 h 117"/>
                <a:gd name="T40" fmla="*/ 21 w 31"/>
                <a:gd name="T41" fmla="*/ 33 h 117"/>
                <a:gd name="T42" fmla="*/ 20 w 31"/>
                <a:gd name="T43" fmla="*/ 29 h 117"/>
                <a:gd name="T44" fmla="*/ 17 w 31"/>
                <a:gd name="T45" fmla="*/ 24 h 117"/>
                <a:gd name="T46" fmla="*/ 15 w 31"/>
                <a:gd name="T47" fmla="*/ 21 h 117"/>
                <a:gd name="T48" fmla="*/ 13 w 31"/>
                <a:gd name="T49" fmla="*/ 16 h 117"/>
                <a:gd name="T50" fmla="*/ 10 w 31"/>
                <a:gd name="T51" fmla="*/ 13 h 117"/>
                <a:gd name="T52" fmla="*/ 7 w 31"/>
                <a:gd name="T53" fmla="*/ 8 h 117"/>
                <a:gd name="T54" fmla="*/ 5 w 31"/>
                <a:gd name="T55" fmla="*/ 5 h 117"/>
                <a:gd name="T56" fmla="*/ 0 w 31"/>
                <a:gd name="T57" fmla="*/ 0 h 117"/>
                <a:gd name="T58" fmla="*/ 0 w 31"/>
                <a:gd name="T5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" h="117">
                  <a:moveTo>
                    <a:pt x="0" y="0"/>
                  </a:moveTo>
                  <a:lnTo>
                    <a:pt x="31" y="0"/>
                  </a:lnTo>
                  <a:lnTo>
                    <a:pt x="31" y="117"/>
                  </a:lnTo>
                  <a:lnTo>
                    <a:pt x="5" y="117"/>
                  </a:lnTo>
                  <a:lnTo>
                    <a:pt x="9" y="113"/>
                  </a:lnTo>
                  <a:lnTo>
                    <a:pt x="12" y="108"/>
                  </a:lnTo>
                  <a:lnTo>
                    <a:pt x="15" y="103"/>
                  </a:lnTo>
                  <a:lnTo>
                    <a:pt x="17" y="99"/>
                  </a:lnTo>
                  <a:lnTo>
                    <a:pt x="18" y="94"/>
                  </a:lnTo>
                  <a:lnTo>
                    <a:pt x="21" y="89"/>
                  </a:lnTo>
                  <a:lnTo>
                    <a:pt x="22" y="84"/>
                  </a:lnTo>
                  <a:lnTo>
                    <a:pt x="23" y="80"/>
                  </a:lnTo>
                  <a:lnTo>
                    <a:pt x="24" y="75"/>
                  </a:lnTo>
                  <a:lnTo>
                    <a:pt x="24" y="71"/>
                  </a:lnTo>
                  <a:lnTo>
                    <a:pt x="24" y="66"/>
                  </a:lnTo>
                  <a:lnTo>
                    <a:pt x="24" y="60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3" y="41"/>
                  </a:lnTo>
                  <a:lnTo>
                    <a:pt x="22" y="37"/>
                  </a:lnTo>
                  <a:lnTo>
                    <a:pt x="21" y="33"/>
                  </a:lnTo>
                  <a:lnTo>
                    <a:pt x="20" y="29"/>
                  </a:lnTo>
                  <a:lnTo>
                    <a:pt x="17" y="24"/>
                  </a:lnTo>
                  <a:lnTo>
                    <a:pt x="15" y="21"/>
                  </a:lnTo>
                  <a:lnTo>
                    <a:pt x="13" y="16"/>
                  </a:lnTo>
                  <a:lnTo>
                    <a:pt x="10" y="13"/>
                  </a:lnTo>
                  <a:lnTo>
                    <a:pt x="7" y="8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C1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974" name="Freeform 166"/>
            <p:cNvSpPr>
              <a:spLocks/>
            </p:cNvSpPr>
            <p:nvPr/>
          </p:nvSpPr>
          <p:spPr bwMode="auto">
            <a:xfrm>
              <a:off x="1233" y="1652"/>
              <a:ext cx="71" cy="59"/>
            </a:xfrm>
            <a:custGeom>
              <a:avLst/>
              <a:gdLst>
                <a:gd name="T0" fmla="*/ 105 w 142"/>
                <a:gd name="T1" fmla="*/ 0 h 118"/>
                <a:gd name="T2" fmla="*/ 109 w 142"/>
                <a:gd name="T3" fmla="*/ 3 h 118"/>
                <a:gd name="T4" fmla="*/ 113 w 142"/>
                <a:gd name="T5" fmla="*/ 6 h 118"/>
                <a:gd name="T6" fmla="*/ 119 w 142"/>
                <a:gd name="T7" fmla="*/ 11 h 118"/>
                <a:gd name="T8" fmla="*/ 123 w 142"/>
                <a:gd name="T9" fmla="*/ 15 h 118"/>
                <a:gd name="T10" fmla="*/ 128 w 142"/>
                <a:gd name="T11" fmla="*/ 20 h 118"/>
                <a:gd name="T12" fmla="*/ 129 w 142"/>
                <a:gd name="T13" fmla="*/ 21 h 118"/>
                <a:gd name="T14" fmla="*/ 133 w 142"/>
                <a:gd name="T15" fmla="*/ 26 h 118"/>
                <a:gd name="T16" fmla="*/ 135 w 142"/>
                <a:gd name="T17" fmla="*/ 31 h 118"/>
                <a:gd name="T18" fmla="*/ 137 w 142"/>
                <a:gd name="T19" fmla="*/ 35 h 118"/>
                <a:gd name="T20" fmla="*/ 140 w 142"/>
                <a:gd name="T21" fmla="*/ 40 h 118"/>
                <a:gd name="T22" fmla="*/ 141 w 142"/>
                <a:gd name="T23" fmla="*/ 45 h 118"/>
                <a:gd name="T24" fmla="*/ 141 w 142"/>
                <a:gd name="T25" fmla="*/ 49 h 118"/>
                <a:gd name="T26" fmla="*/ 142 w 142"/>
                <a:gd name="T27" fmla="*/ 51 h 118"/>
                <a:gd name="T28" fmla="*/ 142 w 142"/>
                <a:gd name="T29" fmla="*/ 54 h 118"/>
                <a:gd name="T30" fmla="*/ 142 w 142"/>
                <a:gd name="T31" fmla="*/ 56 h 118"/>
                <a:gd name="T32" fmla="*/ 142 w 142"/>
                <a:gd name="T33" fmla="*/ 58 h 118"/>
                <a:gd name="T34" fmla="*/ 142 w 142"/>
                <a:gd name="T35" fmla="*/ 60 h 118"/>
                <a:gd name="T36" fmla="*/ 142 w 142"/>
                <a:gd name="T37" fmla="*/ 60 h 118"/>
                <a:gd name="T38" fmla="*/ 142 w 142"/>
                <a:gd name="T39" fmla="*/ 67 h 118"/>
                <a:gd name="T40" fmla="*/ 142 w 142"/>
                <a:gd name="T41" fmla="*/ 73 h 118"/>
                <a:gd name="T42" fmla="*/ 140 w 142"/>
                <a:gd name="T43" fmla="*/ 79 h 118"/>
                <a:gd name="T44" fmla="*/ 138 w 142"/>
                <a:gd name="T45" fmla="*/ 85 h 118"/>
                <a:gd name="T46" fmla="*/ 136 w 142"/>
                <a:gd name="T47" fmla="*/ 91 h 118"/>
                <a:gd name="T48" fmla="*/ 133 w 142"/>
                <a:gd name="T49" fmla="*/ 96 h 118"/>
                <a:gd name="T50" fmla="*/ 132 w 142"/>
                <a:gd name="T51" fmla="*/ 99 h 118"/>
                <a:gd name="T52" fmla="*/ 128 w 142"/>
                <a:gd name="T53" fmla="*/ 103 h 118"/>
                <a:gd name="T54" fmla="*/ 125 w 142"/>
                <a:gd name="T55" fmla="*/ 109 h 118"/>
                <a:gd name="T56" fmla="*/ 120 w 142"/>
                <a:gd name="T57" fmla="*/ 114 h 118"/>
                <a:gd name="T58" fmla="*/ 117 w 142"/>
                <a:gd name="T59" fmla="*/ 117 h 118"/>
                <a:gd name="T60" fmla="*/ 113 w 142"/>
                <a:gd name="T61" fmla="*/ 118 h 118"/>
                <a:gd name="T62" fmla="*/ 31 w 142"/>
                <a:gd name="T63" fmla="*/ 118 h 118"/>
                <a:gd name="T64" fmla="*/ 30 w 142"/>
                <a:gd name="T65" fmla="*/ 118 h 118"/>
                <a:gd name="T66" fmla="*/ 28 w 142"/>
                <a:gd name="T67" fmla="*/ 116 h 118"/>
                <a:gd name="T68" fmla="*/ 26 w 142"/>
                <a:gd name="T69" fmla="*/ 114 h 118"/>
                <a:gd name="T70" fmla="*/ 23 w 142"/>
                <a:gd name="T71" fmla="*/ 111 h 118"/>
                <a:gd name="T72" fmla="*/ 21 w 142"/>
                <a:gd name="T73" fmla="*/ 109 h 118"/>
                <a:gd name="T74" fmla="*/ 18 w 142"/>
                <a:gd name="T75" fmla="*/ 106 h 118"/>
                <a:gd name="T76" fmla="*/ 12 w 142"/>
                <a:gd name="T77" fmla="*/ 98 h 118"/>
                <a:gd name="T78" fmla="*/ 7 w 142"/>
                <a:gd name="T79" fmla="*/ 90 h 118"/>
                <a:gd name="T80" fmla="*/ 4 w 142"/>
                <a:gd name="T81" fmla="*/ 82 h 118"/>
                <a:gd name="T82" fmla="*/ 2 w 142"/>
                <a:gd name="T83" fmla="*/ 74 h 118"/>
                <a:gd name="T84" fmla="*/ 2 w 142"/>
                <a:gd name="T85" fmla="*/ 67 h 118"/>
                <a:gd name="T86" fmla="*/ 2 w 142"/>
                <a:gd name="T87" fmla="*/ 59 h 118"/>
                <a:gd name="T88" fmla="*/ 3 w 142"/>
                <a:gd name="T89" fmla="*/ 50 h 118"/>
                <a:gd name="T90" fmla="*/ 5 w 142"/>
                <a:gd name="T91" fmla="*/ 41 h 118"/>
                <a:gd name="T92" fmla="*/ 8 w 142"/>
                <a:gd name="T93" fmla="*/ 32 h 118"/>
                <a:gd name="T94" fmla="*/ 13 w 142"/>
                <a:gd name="T95" fmla="*/ 23 h 118"/>
                <a:gd name="T96" fmla="*/ 21 w 142"/>
                <a:gd name="T97" fmla="*/ 14 h 118"/>
                <a:gd name="T98" fmla="*/ 27 w 142"/>
                <a:gd name="T99" fmla="*/ 9 h 118"/>
                <a:gd name="T100" fmla="*/ 29 w 142"/>
                <a:gd name="T101" fmla="*/ 7 h 118"/>
                <a:gd name="T102" fmla="*/ 31 w 142"/>
                <a:gd name="T103" fmla="*/ 5 h 118"/>
                <a:gd name="T104" fmla="*/ 35 w 142"/>
                <a:gd name="T105" fmla="*/ 4 h 118"/>
                <a:gd name="T106" fmla="*/ 37 w 142"/>
                <a:gd name="T107" fmla="*/ 1 h 118"/>
                <a:gd name="T108" fmla="*/ 38 w 142"/>
                <a:gd name="T109" fmla="*/ 1 h 118"/>
                <a:gd name="T110" fmla="*/ 38 w 142"/>
                <a:gd name="T111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2" h="118">
                  <a:moveTo>
                    <a:pt x="38" y="0"/>
                  </a:moveTo>
                  <a:lnTo>
                    <a:pt x="105" y="0"/>
                  </a:lnTo>
                  <a:lnTo>
                    <a:pt x="107" y="1"/>
                  </a:lnTo>
                  <a:lnTo>
                    <a:pt x="109" y="3"/>
                  </a:lnTo>
                  <a:lnTo>
                    <a:pt x="111" y="4"/>
                  </a:lnTo>
                  <a:lnTo>
                    <a:pt x="113" y="6"/>
                  </a:lnTo>
                  <a:lnTo>
                    <a:pt x="117" y="8"/>
                  </a:lnTo>
                  <a:lnTo>
                    <a:pt x="119" y="11"/>
                  </a:lnTo>
                  <a:lnTo>
                    <a:pt x="121" y="13"/>
                  </a:lnTo>
                  <a:lnTo>
                    <a:pt x="123" y="15"/>
                  </a:lnTo>
                  <a:lnTo>
                    <a:pt x="126" y="17"/>
                  </a:lnTo>
                  <a:lnTo>
                    <a:pt x="128" y="20"/>
                  </a:lnTo>
                  <a:lnTo>
                    <a:pt x="129" y="21"/>
                  </a:lnTo>
                  <a:lnTo>
                    <a:pt x="129" y="21"/>
                  </a:lnTo>
                  <a:lnTo>
                    <a:pt x="132" y="24"/>
                  </a:lnTo>
                  <a:lnTo>
                    <a:pt x="133" y="26"/>
                  </a:lnTo>
                  <a:lnTo>
                    <a:pt x="134" y="29"/>
                  </a:lnTo>
                  <a:lnTo>
                    <a:pt x="135" y="31"/>
                  </a:lnTo>
                  <a:lnTo>
                    <a:pt x="136" y="33"/>
                  </a:lnTo>
                  <a:lnTo>
                    <a:pt x="137" y="35"/>
                  </a:lnTo>
                  <a:lnTo>
                    <a:pt x="138" y="38"/>
                  </a:lnTo>
                  <a:lnTo>
                    <a:pt x="140" y="40"/>
                  </a:lnTo>
                  <a:lnTo>
                    <a:pt x="140" y="42"/>
                  </a:lnTo>
                  <a:lnTo>
                    <a:pt x="141" y="45"/>
                  </a:lnTo>
                  <a:lnTo>
                    <a:pt x="141" y="47"/>
                  </a:lnTo>
                  <a:lnTo>
                    <a:pt x="141" y="49"/>
                  </a:lnTo>
                  <a:lnTo>
                    <a:pt x="142" y="50"/>
                  </a:lnTo>
                  <a:lnTo>
                    <a:pt x="142" y="51"/>
                  </a:lnTo>
                  <a:lnTo>
                    <a:pt x="142" y="52"/>
                  </a:lnTo>
                  <a:lnTo>
                    <a:pt x="142" y="54"/>
                  </a:lnTo>
                  <a:lnTo>
                    <a:pt x="142" y="55"/>
                  </a:lnTo>
                  <a:lnTo>
                    <a:pt x="142" y="56"/>
                  </a:lnTo>
                  <a:lnTo>
                    <a:pt x="142" y="57"/>
                  </a:lnTo>
                  <a:lnTo>
                    <a:pt x="142" y="58"/>
                  </a:lnTo>
                  <a:lnTo>
                    <a:pt x="142" y="59"/>
                  </a:lnTo>
                  <a:lnTo>
                    <a:pt x="142" y="60"/>
                  </a:lnTo>
                  <a:lnTo>
                    <a:pt x="142" y="60"/>
                  </a:lnTo>
                  <a:lnTo>
                    <a:pt x="142" y="60"/>
                  </a:lnTo>
                  <a:lnTo>
                    <a:pt x="142" y="64"/>
                  </a:lnTo>
                  <a:lnTo>
                    <a:pt x="142" y="67"/>
                  </a:lnTo>
                  <a:lnTo>
                    <a:pt x="142" y="69"/>
                  </a:lnTo>
                  <a:lnTo>
                    <a:pt x="142" y="73"/>
                  </a:lnTo>
                  <a:lnTo>
                    <a:pt x="141" y="76"/>
                  </a:lnTo>
                  <a:lnTo>
                    <a:pt x="140" y="79"/>
                  </a:lnTo>
                  <a:lnTo>
                    <a:pt x="140" y="82"/>
                  </a:lnTo>
                  <a:lnTo>
                    <a:pt x="138" y="85"/>
                  </a:lnTo>
                  <a:lnTo>
                    <a:pt x="137" y="88"/>
                  </a:lnTo>
                  <a:lnTo>
                    <a:pt x="136" y="91"/>
                  </a:lnTo>
                  <a:lnTo>
                    <a:pt x="135" y="93"/>
                  </a:lnTo>
                  <a:lnTo>
                    <a:pt x="133" y="96"/>
                  </a:lnTo>
                  <a:lnTo>
                    <a:pt x="133" y="98"/>
                  </a:lnTo>
                  <a:lnTo>
                    <a:pt x="132" y="99"/>
                  </a:lnTo>
                  <a:lnTo>
                    <a:pt x="130" y="101"/>
                  </a:lnTo>
                  <a:lnTo>
                    <a:pt x="128" y="103"/>
                  </a:lnTo>
                  <a:lnTo>
                    <a:pt x="126" y="107"/>
                  </a:lnTo>
                  <a:lnTo>
                    <a:pt x="125" y="109"/>
                  </a:lnTo>
                  <a:lnTo>
                    <a:pt x="122" y="111"/>
                  </a:lnTo>
                  <a:lnTo>
                    <a:pt x="120" y="114"/>
                  </a:lnTo>
                  <a:lnTo>
                    <a:pt x="119" y="116"/>
                  </a:lnTo>
                  <a:lnTo>
                    <a:pt x="117" y="117"/>
                  </a:lnTo>
                  <a:lnTo>
                    <a:pt x="115" y="118"/>
                  </a:lnTo>
                  <a:lnTo>
                    <a:pt x="113" y="118"/>
                  </a:lnTo>
                  <a:lnTo>
                    <a:pt x="31" y="118"/>
                  </a:lnTo>
                  <a:lnTo>
                    <a:pt x="31" y="118"/>
                  </a:lnTo>
                  <a:lnTo>
                    <a:pt x="31" y="118"/>
                  </a:lnTo>
                  <a:lnTo>
                    <a:pt x="30" y="118"/>
                  </a:lnTo>
                  <a:lnTo>
                    <a:pt x="29" y="117"/>
                  </a:lnTo>
                  <a:lnTo>
                    <a:pt x="28" y="116"/>
                  </a:lnTo>
                  <a:lnTo>
                    <a:pt x="27" y="115"/>
                  </a:lnTo>
                  <a:lnTo>
                    <a:pt x="26" y="114"/>
                  </a:lnTo>
                  <a:lnTo>
                    <a:pt x="25" y="113"/>
                  </a:lnTo>
                  <a:lnTo>
                    <a:pt x="23" y="111"/>
                  </a:lnTo>
                  <a:lnTo>
                    <a:pt x="22" y="110"/>
                  </a:lnTo>
                  <a:lnTo>
                    <a:pt x="21" y="109"/>
                  </a:lnTo>
                  <a:lnTo>
                    <a:pt x="20" y="108"/>
                  </a:lnTo>
                  <a:lnTo>
                    <a:pt x="18" y="106"/>
                  </a:lnTo>
                  <a:lnTo>
                    <a:pt x="14" y="102"/>
                  </a:lnTo>
                  <a:lnTo>
                    <a:pt x="12" y="98"/>
                  </a:lnTo>
                  <a:lnTo>
                    <a:pt x="10" y="94"/>
                  </a:lnTo>
                  <a:lnTo>
                    <a:pt x="7" y="90"/>
                  </a:lnTo>
                  <a:lnTo>
                    <a:pt x="5" y="86"/>
                  </a:lnTo>
                  <a:lnTo>
                    <a:pt x="4" y="82"/>
                  </a:lnTo>
                  <a:lnTo>
                    <a:pt x="3" y="79"/>
                  </a:lnTo>
                  <a:lnTo>
                    <a:pt x="2" y="74"/>
                  </a:lnTo>
                  <a:lnTo>
                    <a:pt x="2" y="71"/>
                  </a:lnTo>
                  <a:lnTo>
                    <a:pt x="2" y="67"/>
                  </a:lnTo>
                  <a:lnTo>
                    <a:pt x="0" y="63"/>
                  </a:lnTo>
                  <a:lnTo>
                    <a:pt x="2" y="59"/>
                  </a:lnTo>
                  <a:lnTo>
                    <a:pt x="2" y="55"/>
                  </a:lnTo>
                  <a:lnTo>
                    <a:pt x="3" y="50"/>
                  </a:lnTo>
                  <a:lnTo>
                    <a:pt x="3" y="46"/>
                  </a:lnTo>
                  <a:lnTo>
                    <a:pt x="5" y="41"/>
                  </a:lnTo>
                  <a:lnTo>
                    <a:pt x="6" y="37"/>
                  </a:lnTo>
                  <a:lnTo>
                    <a:pt x="8" y="32"/>
                  </a:lnTo>
                  <a:lnTo>
                    <a:pt x="11" y="28"/>
                  </a:lnTo>
                  <a:lnTo>
                    <a:pt x="13" y="23"/>
                  </a:lnTo>
                  <a:lnTo>
                    <a:pt x="17" y="18"/>
                  </a:lnTo>
                  <a:lnTo>
                    <a:pt x="21" y="14"/>
                  </a:lnTo>
                  <a:lnTo>
                    <a:pt x="25" y="9"/>
                  </a:lnTo>
                  <a:lnTo>
                    <a:pt x="27" y="9"/>
                  </a:lnTo>
                  <a:lnTo>
                    <a:pt x="28" y="8"/>
                  </a:lnTo>
                  <a:lnTo>
                    <a:pt x="29" y="7"/>
                  </a:lnTo>
                  <a:lnTo>
                    <a:pt x="30" y="6"/>
                  </a:lnTo>
                  <a:lnTo>
                    <a:pt x="31" y="5"/>
                  </a:lnTo>
                  <a:lnTo>
                    <a:pt x="34" y="4"/>
                  </a:lnTo>
                  <a:lnTo>
                    <a:pt x="35" y="4"/>
                  </a:lnTo>
                  <a:lnTo>
                    <a:pt x="36" y="3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A2C1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975" name="Freeform 167"/>
            <p:cNvSpPr>
              <a:spLocks/>
            </p:cNvSpPr>
            <p:nvPr/>
          </p:nvSpPr>
          <p:spPr bwMode="auto">
            <a:xfrm>
              <a:off x="1218" y="1652"/>
              <a:ext cx="18" cy="13"/>
            </a:xfrm>
            <a:custGeom>
              <a:avLst/>
              <a:gdLst>
                <a:gd name="T0" fmla="*/ 0 w 35"/>
                <a:gd name="T1" fmla="*/ 0 h 26"/>
                <a:gd name="T2" fmla="*/ 35 w 35"/>
                <a:gd name="T3" fmla="*/ 0 h 26"/>
                <a:gd name="T4" fmla="*/ 34 w 35"/>
                <a:gd name="T5" fmla="*/ 3 h 26"/>
                <a:gd name="T6" fmla="*/ 32 w 35"/>
                <a:gd name="T7" fmla="*/ 5 h 26"/>
                <a:gd name="T8" fmla="*/ 31 w 35"/>
                <a:gd name="T9" fmla="*/ 7 h 26"/>
                <a:gd name="T10" fmla="*/ 28 w 35"/>
                <a:gd name="T11" fmla="*/ 9 h 26"/>
                <a:gd name="T12" fmla="*/ 27 w 35"/>
                <a:gd name="T13" fmla="*/ 12 h 26"/>
                <a:gd name="T14" fmla="*/ 25 w 35"/>
                <a:gd name="T15" fmla="*/ 14 h 26"/>
                <a:gd name="T16" fmla="*/ 24 w 35"/>
                <a:gd name="T17" fmla="*/ 16 h 26"/>
                <a:gd name="T18" fmla="*/ 23 w 35"/>
                <a:gd name="T19" fmla="*/ 18 h 26"/>
                <a:gd name="T20" fmla="*/ 20 w 35"/>
                <a:gd name="T21" fmla="*/ 21 h 26"/>
                <a:gd name="T22" fmla="*/ 19 w 35"/>
                <a:gd name="T23" fmla="*/ 23 h 26"/>
                <a:gd name="T24" fmla="*/ 18 w 35"/>
                <a:gd name="T25" fmla="*/ 25 h 26"/>
                <a:gd name="T26" fmla="*/ 17 w 35"/>
                <a:gd name="T27" fmla="*/ 26 h 26"/>
                <a:gd name="T28" fmla="*/ 17 w 35"/>
                <a:gd name="T29" fmla="*/ 25 h 26"/>
                <a:gd name="T30" fmla="*/ 16 w 35"/>
                <a:gd name="T31" fmla="*/ 23 h 26"/>
                <a:gd name="T32" fmla="*/ 14 w 35"/>
                <a:gd name="T33" fmla="*/ 21 h 26"/>
                <a:gd name="T34" fmla="*/ 13 w 35"/>
                <a:gd name="T35" fmla="*/ 18 h 26"/>
                <a:gd name="T36" fmla="*/ 12 w 35"/>
                <a:gd name="T37" fmla="*/ 16 h 26"/>
                <a:gd name="T38" fmla="*/ 11 w 35"/>
                <a:gd name="T39" fmla="*/ 14 h 26"/>
                <a:gd name="T40" fmla="*/ 10 w 35"/>
                <a:gd name="T41" fmla="*/ 12 h 26"/>
                <a:gd name="T42" fmla="*/ 8 w 35"/>
                <a:gd name="T43" fmla="*/ 9 h 26"/>
                <a:gd name="T44" fmla="*/ 6 w 35"/>
                <a:gd name="T45" fmla="*/ 7 h 26"/>
                <a:gd name="T46" fmla="*/ 4 w 35"/>
                <a:gd name="T47" fmla="*/ 5 h 26"/>
                <a:gd name="T48" fmla="*/ 2 w 35"/>
                <a:gd name="T49" fmla="*/ 3 h 26"/>
                <a:gd name="T50" fmla="*/ 0 w 35"/>
                <a:gd name="T51" fmla="*/ 0 h 26"/>
                <a:gd name="T52" fmla="*/ 0 w 35"/>
                <a:gd name="T5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" h="26">
                  <a:moveTo>
                    <a:pt x="0" y="0"/>
                  </a:moveTo>
                  <a:lnTo>
                    <a:pt x="35" y="0"/>
                  </a:lnTo>
                  <a:lnTo>
                    <a:pt x="34" y="3"/>
                  </a:lnTo>
                  <a:lnTo>
                    <a:pt x="32" y="5"/>
                  </a:lnTo>
                  <a:lnTo>
                    <a:pt x="31" y="7"/>
                  </a:lnTo>
                  <a:lnTo>
                    <a:pt x="28" y="9"/>
                  </a:lnTo>
                  <a:lnTo>
                    <a:pt x="27" y="12"/>
                  </a:lnTo>
                  <a:lnTo>
                    <a:pt x="25" y="14"/>
                  </a:lnTo>
                  <a:lnTo>
                    <a:pt x="24" y="16"/>
                  </a:lnTo>
                  <a:lnTo>
                    <a:pt x="23" y="18"/>
                  </a:lnTo>
                  <a:lnTo>
                    <a:pt x="20" y="21"/>
                  </a:lnTo>
                  <a:lnTo>
                    <a:pt x="19" y="23"/>
                  </a:lnTo>
                  <a:lnTo>
                    <a:pt x="18" y="25"/>
                  </a:lnTo>
                  <a:lnTo>
                    <a:pt x="17" y="26"/>
                  </a:lnTo>
                  <a:lnTo>
                    <a:pt x="17" y="25"/>
                  </a:lnTo>
                  <a:lnTo>
                    <a:pt x="16" y="23"/>
                  </a:lnTo>
                  <a:lnTo>
                    <a:pt x="14" y="21"/>
                  </a:lnTo>
                  <a:lnTo>
                    <a:pt x="13" y="18"/>
                  </a:lnTo>
                  <a:lnTo>
                    <a:pt x="12" y="16"/>
                  </a:lnTo>
                  <a:lnTo>
                    <a:pt x="11" y="14"/>
                  </a:lnTo>
                  <a:lnTo>
                    <a:pt x="10" y="12"/>
                  </a:lnTo>
                  <a:lnTo>
                    <a:pt x="8" y="9"/>
                  </a:lnTo>
                  <a:lnTo>
                    <a:pt x="6" y="7"/>
                  </a:lnTo>
                  <a:lnTo>
                    <a:pt x="4" y="5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C1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976" name="Freeform 168"/>
            <p:cNvSpPr>
              <a:spLocks/>
            </p:cNvSpPr>
            <p:nvPr/>
          </p:nvSpPr>
          <p:spPr bwMode="auto">
            <a:xfrm>
              <a:off x="1150" y="1652"/>
              <a:ext cx="71" cy="59"/>
            </a:xfrm>
            <a:custGeom>
              <a:avLst/>
              <a:gdLst>
                <a:gd name="T0" fmla="*/ 103 w 141"/>
                <a:gd name="T1" fmla="*/ 0 h 118"/>
                <a:gd name="T2" fmla="*/ 107 w 141"/>
                <a:gd name="T3" fmla="*/ 3 h 118"/>
                <a:gd name="T4" fmla="*/ 113 w 141"/>
                <a:gd name="T5" fmla="*/ 6 h 118"/>
                <a:gd name="T6" fmla="*/ 118 w 141"/>
                <a:gd name="T7" fmla="*/ 11 h 118"/>
                <a:gd name="T8" fmla="*/ 123 w 141"/>
                <a:gd name="T9" fmla="*/ 15 h 118"/>
                <a:gd name="T10" fmla="*/ 127 w 141"/>
                <a:gd name="T11" fmla="*/ 18 h 118"/>
                <a:gd name="T12" fmla="*/ 129 w 141"/>
                <a:gd name="T13" fmla="*/ 21 h 118"/>
                <a:gd name="T14" fmla="*/ 133 w 141"/>
                <a:gd name="T15" fmla="*/ 28 h 118"/>
                <a:gd name="T16" fmla="*/ 137 w 141"/>
                <a:gd name="T17" fmla="*/ 34 h 118"/>
                <a:gd name="T18" fmla="*/ 139 w 141"/>
                <a:gd name="T19" fmla="*/ 41 h 118"/>
                <a:gd name="T20" fmla="*/ 140 w 141"/>
                <a:gd name="T21" fmla="*/ 49 h 118"/>
                <a:gd name="T22" fmla="*/ 141 w 141"/>
                <a:gd name="T23" fmla="*/ 56 h 118"/>
                <a:gd name="T24" fmla="*/ 141 w 141"/>
                <a:gd name="T25" fmla="*/ 62 h 118"/>
                <a:gd name="T26" fmla="*/ 141 w 141"/>
                <a:gd name="T27" fmla="*/ 69 h 118"/>
                <a:gd name="T28" fmla="*/ 139 w 141"/>
                <a:gd name="T29" fmla="*/ 77 h 118"/>
                <a:gd name="T30" fmla="*/ 137 w 141"/>
                <a:gd name="T31" fmla="*/ 88 h 118"/>
                <a:gd name="T32" fmla="*/ 132 w 141"/>
                <a:gd name="T33" fmla="*/ 96 h 118"/>
                <a:gd name="T34" fmla="*/ 127 w 141"/>
                <a:gd name="T35" fmla="*/ 103 h 118"/>
                <a:gd name="T36" fmla="*/ 122 w 141"/>
                <a:gd name="T37" fmla="*/ 109 h 118"/>
                <a:gd name="T38" fmla="*/ 121 w 141"/>
                <a:gd name="T39" fmla="*/ 111 h 118"/>
                <a:gd name="T40" fmla="*/ 118 w 141"/>
                <a:gd name="T41" fmla="*/ 113 h 118"/>
                <a:gd name="T42" fmla="*/ 117 w 141"/>
                <a:gd name="T43" fmla="*/ 115 h 118"/>
                <a:gd name="T44" fmla="*/ 115 w 141"/>
                <a:gd name="T45" fmla="*/ 117 h 118"/>
                <a:gd name="T46" fmla="*/ 114 w 141"/>
                <a:gd name="T47" fmla="*/ 118 h 118"/>
                <a:gd name="T48" fmla="*/ 113 w 141"/>
                <a:gd name="T49" fmla="*/ 118 h 118"/>
                <a:gd name="T50" fmla="*/ 31 w 141"/>
                <a:gd name="T51" fmla="*/ 118 h 118"/>
                <a:gd name="T52" fmla="*/ 29 w 141"/>
                <a:gd name="T53" fmla="*/ 117 h 118"/>
                <a:gd name="T54" fmla="*/ 26 w 141"/>
                <a:gd name="T55" fmla="*/ 115 h 118"/>
                <a:gd name="T56" fmla="*/ 24 w 141"/>
                <a:gd name="T57" fmla="*/ 113 h 118"/>
                <a:gd name="T58" fmla="*/ 22 w 141"/>
                <a:gd name="T59" fmla="*/ 110 h 118"/>
                <a:gd name="T60" fmla="*/ 21 w 141"/>
                <a:gd name="T61" fmla="*/ 109 h 118"/>
                <a:gd name="T62" fmla="*/ 16 w 141"/>
                <a:gd name="T63" fmla="*/ 105 h 118"/>
                <a:gd name="T64" fmla="*/ 10 w 141"/>
                <a:gd name="T65" fmla="*/ 97 h 118"/>
                <a:gd name="T66" fmla="*/ 7 w 141"/>
                <a:gd name="T67" fmla="*/ 89 h 118"/>
                <a:gd name="T68" fmla="*/ 3 w 141"/>
                <a:gd name="T69" fmla="*/ 81 h 118"/>
                <a:gd name="T70" fmla="*/ 1 w 141"/>
                <a:gd name="T71" fmla="*/ 73 h 118"/>
                <a:gd name="T72" fmla="*/ 1 w 141"/>
                <a:gd name="T73" fmla="*/ 66 h 118"/>
                <a:gd name="T74" fmla="*/ 1 w 141"/>
                <a:gd name="T75" fmla="*/ 59 h 118"/>
                <a:gd name="T76" fmla="*/ 1 w 141"/>
                <a:gd name="T77" fmla="*/ 55 h 118"/>
                <a:gd name="T78" fmla="*/ 2 w 141"/>
                <a:gd name="T79" fmla="*/ 49 h 118"/>
                <a:gd name="T80" fmla="*/ 3 w 141"/>
                <a:gd name="T81" fmla="*/ 43 h 118"/>
                <a:gd name="T82" fmla="*/ 4 w 141"/>
                <a:gd name="T83" fmla="*/ 38 h 118"/>
                <a:gd name="T84" fmla="*/ 7 w 141"/>
                <a:gd name="T85" fmla="*/ 33 h 118"/>
                <a:gd name="T86" fmla="*/ 8 w 141"/>
                <a:gd name="T87" fmla="*/ 31 h 118"/>
                <a:gd name="T88" fmla="*/ 11 w 141"/>
                <a:gd name="T89" fmla="*/ 25 h 118"/>
                <a:gd name="T90" fmla="*/ 17 w 141"/>
                <a:gd name="T91" fmla="*/ 18 h 118"/>
                <a:gd name="T92" fmla="*/ 24 w 141"/>
                <a:gd name="T93" fmla="*/ 12 h 118"/>
                <a:gd name="T94" fmla="*/ 31 w 141"/>
                <a:gd name="T95" fmla="*/ 5 h 118"/>
                <a:gd name="T96" fmla="*/ 37 w 141"/>
                <a:gd name="T97" fmla="*/ 1 h 118"/>
                <a:gd name="T98" fmla="*/ 39 w 141"/>
                <a:gd name="T9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1" h="118">
                  <a:moveTo>
                    <a:pt x="39" y="0"/>
                  </a:moveTo>
                  <a:lnTo>
                    <a:pt x="103" y="0"/>
                  </a:lnTo>
                  <a:lnTo>
                    <a:pt x="106" y="1"/>
                  </a:lnTo>
                  <a:lnTo>
                    <a:pt x="107" y="3"/>
                  </a:lnTo>
                  <a:lnTo>
                    <a:pt x="109" y="4"/>
                  </a:lnTo>
                  <a:lnTo>
                    <a:pt x="113" y="6"/>
                  </a:lnTo>
                  <a:lnTo>
                    <a:pt x="115" y="8"/>
                  </a:lnTo>
                  <a:lnTo>
                    <a:pt x="118" y="11"/>
                  </a:lnTo>
                  <a:lnTo>
                    <a:pt x="121" y="13"/>
                  </a:lnTo>
                  <a:lnTo>
                    <a:pt x="123" y="15"/>
                  </a:lnTo>
                  <a:lnTo>
                    <a:pt x="125" y="17"/>
                  </a:lnTo>
                  <a:lnTo>
                    <a:pt x="127" y="18"/>
                  </a:lnTo>
                  <a:lnTo>
                    <a:pt x="129" y="21"/>
                  </a:lnTo>
                  <a:lnTo>
                    <a:pt x="129" y="21"/>
                  </a:lnTo>
                  <a:lnTo>
                    <a:pt x="131" y="24"/>
                  </a:lnTo>
                  <a:lnTo>
                    <a:pt x="133" y="28"/>
                  </a:lnTo>
                  <a:lnTo>
                    <a:pt x="136" y="31"/>
                  </a:lnTo>
                  <a:lnTo>
                    <a:pt x="137" y="34"/>
                  </a:lnTo>
                  <a:lnTo>
                    <a:pt x="138" y="38"/>
                  </a:lnTo>
                  <a:lnTo>
                    <a:pt x="139" y="41"/>
                  </a:lnTo>
                  <a:lnTo>
                    <a:pt x="140" y="46"/>
                  </a:lnTo>
                  <a:lnTo>
                    <a:pt x="140" y="49"/>
                  </a:lnTo>
                  <a:lnTo>
                    <a:pt x="141" y="52"/>
                  </a:lnTo>
                  <a:lnTo>
                    <a:pt x="141" y="56"/>
                  </a:lnTo>
                  <a:lnTo>
                    <a:pt x="141" y="59"/>
                  </a:lnTo>
                  <a:lnTo>
                    <a:pt x="141" y="62"/>
                  </a:lnTo>
                  <a:lnTo>
                    <a:pt x="141" y="65"/>
                  </a:lnTo>
                  <a:lnTo>
                    <a:pt x="141" y="69"/>
                  </a:lnTo>
                  <a:lnTo>
                    <a:pt x="140" y="74"/>
                  </a:lnTo>
                  <a:lnTo>
                    <a:pt x="139" y="77"/>
                  </a:lnTo>
                  <a:lnTo>
                    <a:pt x="138" y="83"/>
                  </a:lnTo>
                  <a:lnTo>
                    <a:pt x="137" y="88"/>
                  </a:lnTo>
                  <a:lnTo>
                    <a:pt x="134" y="92"/>
                  </a:lnTo>
                  <a:lnTo>
                    <a:pt x="132" y="96"/>
                  </a:lnTo>
                  <a:lnTo>
                    <a:pt x="130" y="100"/>
                  </a:lnTo>
                  <a:lnTo>
                    <a:pt x="127" y="103"/>
                  </a:lnTo>
                  <a:lnTo>
                    <a:pt x="125" y="107"/>
                  </a:lnTo>
                  <a:lnTo>
                    <a:pt x="122" y="109"/>
                  </a:lnTo>
                  <a:lnTo>
                    <a:pt x="122" y="110"/>
                  </a:lnTo>
                  <a:lnTo>
                    <a:pt x="121" y="111"/>
                  </a:lnTo>
                  <a:lnTo>
                    <a:pt x="119" y="113"/>
                  </a:lnTo>
                  <a:lnTo>
                    <a:pt x="118" y="113"/>
                  </a:lnTo>
                  <a:lnTo>
                    <a:pt x="118" y="114"/>
                  </a:lnTo>
                  <a:lnTo>
                    <a:pt x="117" y="115"/>
                  </a:lnTo>
                  <a:lnTo>
                    <a:pt x="116" y="116"/>
                  </a:lnTo>
                  <a:lnTo>
                    <a:pt x="115" y="117"/>
                  </a:lnTo>
                  <a:lnTo>
                    <a:pt x="115" y="118"/>
                  </a:lnTo>
                  <a:lnTo>
                    <a:pt x="114" y="118"/>
                  </a:lnTo>
                  <a:lnTo>
                    <a:pt x="114" y="118"/>
                  </a:lnTo>
                  <a:lnTo>
                    <a:pt x="113" y="118"/>
                  </a:lnTo>
                  <a:lnTo>
                    <a:pt x="31" y="118"/>
                  </a:lnTo>
                  <a:lnTo>
                    <a:pt x="31" y="118"/>
                  </a:lnTo>
                  <a:lnTo>
                    <a:pt x="30" y="118"/>
                  </a:lnTo>
                  <a:lnTo>
                    <a:pt x="29" y="117"/>
                  </a:lnTo>
                  <a:lnTo>
                    <a:pt x="27" y="116"/>
                  </a:lnTo>
                  <a:lnTo>
                    <a:pt x="26" y="115"/>
                  </a:lnTo>
                  <a:lnTo>
                    <a:pt x="25" y="114"/>
                  </a:lnTo>
                  <a:lnTo>
                    <a:pt x="24" y="113"/>
                  </a:lnTo>
                  <a:lnTo>
                    <a:pt x="23" y="111"/>
                  </a:lnTo>
                  <a:lnTo>
                    <a:pt x="22" y="110"/>
                  </a:lnTo>
                  <a:lnTo>
                    <a:pt x="21" y="109"/>
                  </a:lnTo>
                  <a:lnTo>
                    <a:pt x="21" y="109"/>
                  </a:lnTo>
                  <a:lnTo>
                    <a:pt x="19" y="108"/>
                  </a:lnTo>
                  <a:lnTo>
                    <a:pt x="16" y="105"/>
                  </a:lnTo>
                  <a:lnTo>
                    <a:pt x="14" y="101"/>
                  </a:lnTo>
                  <a:lnTo>
                    <a:pt x="10" y="97"/>
                  </a:lnTo>
                  <a:lnTo>
                    <a:pt x="8" y="93"/>
                  </a:lnTo>
                  <a:lnTo>
                    <a:pt x="7" y="89"/>
                  </a:lnTo>
                  <a:lnTo>
                    <a:pt x="4" y="85"/>
                  </a:lnTo>
                  <a:lnTo>
                    <a:pt x="3" y="81"/>
                  </a:lnTo>
                  <a:lnTo>
                    <a:pt x="2" y="77"/>
                  </a:lnTo>
                  <a:lnTo>
                    <a:pt x="1" y="73"/>
                  </a:lnTo>
                  <a:lnTo>
                    <a:pt x="1" y="69"/>
                  </a:lnTo>
                  <a:lnTo>
                    <a:pt x="1" y="66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1" y="57"/>
                  </a:lnTo>
                  <a:lnTo>
                    <a:pt x="1" y="55"/>
                  </a:lnTo>
                  <a:lnTo>
                    <a:pt x="1" y="51"/>
                  </a:lnTo>
                  <a:lnTo>
                    <a:pt x="2" y="49"/>
                  </a:lnTo>
                  <a:lnTo>
                    <a:pt x="2" y="46"/>
                  </a:lnTo>
                  <a:lnTo>
                    <a:pt x="3" y="43"/>
                  </a:lnTo>
                  <a:lnTo>
                    <a:pt x="4" y="40"/>
                  </a:lnTo>
                  <a:lnTo>
                    <a:pt x="4" y="38"/>
                  </a:lnTo>
                  <a:lnTo>
                    <a:pt x="6" y="35"/>
                  </a:lnTo>
                  <a:lnTo>
                    <a:pt x="7" y="33"/>
                  </a:lnTo>
                  <a:lnTo>
                    <a:pt x="7" y="31"/>
                  </a:lnTo>
                  <a:lnTo>
                    <a:pt x="8" y="31"/>
                  </a:lnTo>
                  <a:lnTo>
                    <a:pt x="9" y="29"/>
                  </a:lnTo>
                  <a:lnTo>
                    <a:pt x="11" y="25"/>
                  </a:lnTo>
                  <a:lnTo>
                    <a:pt x="14" y="23"/>
                  </a:lnTo>
                  <a:lnTo>
                    <a:pt x="17" y="18"/>
                  </a:lnTo>
                  <a:lnTo>
                    <a:pt x="21" y="15"/>
                  </a:lnTo>
                  <a:lnTo>
                    <a:pt x="24" y="12"/>
                  </a:lnTo>
                  <a:lnTo>
                    <a:pt x="27" y="8"/>
                  </a:lnTo>
                  <a:lnTo>
                    <a:pt x="31" y="5"/>
                  </a:lnTo>
                  <a:lnTo>
                    <a:pt x="34" y="3"/>
                  </a:lnTo>
                  <a:lnTo>
                    <a:pt x="37" y="1"/>
                  </a:lnTo>
                  <a:lnTo>
                    <a:pt x="39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A2C1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977" name="Freeform 169"/>
            <p:cNvSpPr>
              <a:spLocks/>
            </p:cNvSpPr>
            <p:nvPr/>
          </p:nvSpPr>
          <p:spPr bwMode="auto">
            <a:xfrm>
              <a:off x="1172" y="1668"/>
              <a:ext cx="28" cy="28"/>
            </a:xfrm>
            <a:custGeom>
              <a:avLst/>
              <a:gdLst>
                <a:gd name="T0" fmla="*/ 29 w 57"/>
                <a:gd name="T1" fmla="*/ 0 h 56"/>
                <a:gd name="T2" fmla="*/ 34 w 57"/>
                <a:gd name="T3" fmla="*/ 1 h 56"/>
                <a:gd name="T4" fmla="*/ 37 w 57"/>
                <a:gd name="T5" fmla="*/ 1 h 56"/>
                <a:gd name="T6" fmla="*/ 41 w 57"/>
                <a:gd name="T7" fmla="*/ 4 h 56"/>
                <a:gd name="T8" fmla="*/ 44 w 57"/>
                <a:gd name="T9" fmla="*/ 5 h 56"/>
                <a:gd name="T10" fmla="*/ 46 w 57"/>
                <a:gd name="T11" fmla="*/ 7 h 56"/>
                <a:gd name="T12" fmla="*/ 50 w 57"/>
                <a:gd name="T13" fmla="*/ 9 h 56"/>
                <a:gd name="T14" fmla="*/ 52 w 57"/>
                <a:gd name="T15" fmla="*/ 13 h 56"/>
                <a:gd name="T16" fmla="*/ 53 w 57"/>
                <a:gd name="T17" fmla="*/ 15 h 56"/>
                <a:gd name="T18" fmla="*/ 56 w 57"/>
                <a:gd name="T19" fmla="*/ 18 h 56"/>
                <a:gd name="T20" fmla="*/ 57 w 57"/>
                <a:gd name="T21" fmla="*/ 22 h 56"/>
                <a:gd name="T22" fmla="*/ 57 w 57"/>
                <a:gd name="T23" fmla="*/ 25 h 56"/>
                <a:gd name="T24" fmla="*/ 57 w 57"/>
                <a:gd name="T25" fmla="*/ 29 h 56"/>
                <a:gd name="T26" fmla="*/ 57 w 57"/>
                <a:gd name="T27" fmla="*/ 33 h 56"/>
                <a:gd name="T28" fmla="*/ 57 w 57"/>
                <a:gd name="T29" fmla="*/ 36 h 56"/>
                <a:gd name="T30" fmla="*/ 54 w 57"/>
                <a:gd name="T31" fmla="*/ 40 h 56"/>
                <a:gd name="T32" fmla="*/ 53 w 57"/>
                <a:gd name="T33" fmla="*/ 43 h 56"/>
                <a:gd name="T34" fmla="*/ 51 w 57"/>
                <a:gd name="T35" fmla="*/ 46 h 56"/>
                <a:gd name="T36" fmla="*/ 49 w 57"/>
                <a:gd name="T37" fmla="*/ 49 h 56"/>
                <a:gd name="T38" fmla="*/ 46 w 57"/>
                <a:gd name="T39" fmla="*/ 51 h 56"/>
                <a:gd name="T40" fmla="*/ 43 w 57"/>
                <a:gd name="T41" fmla="*/ 52 h 56"/>
                <a:gd name="T42" fmla="*/ 40 w 57"/>
                <a:gd name="T43" fmla="*/ 55 h 56"/>
                <a:gd name="T44" fmla="*/ 36 w 57"/>
                <a:gd name="T45" fmla="*/ 56 h 56"/>
                <a:gd name="T46" fmla="*/ 33 w 57"/>
                <a:gd name="T47" fmla="*/ 56 h 56"/>
                <a:gd name="T48" fmla="*/ 29 w 57"/>
                <a:gd name="T49" fmla="*/ 56 h 56"/>
                <a:gd name="T50" fmla="*/ 26 w 57"/>
                <a:gd name="T51" fmla="*/ 56 h 56"/>
                <a:gd name="T52" fmla="*/ 22 w 57"/>
                <a:gd name="T53" fmla="*/ 56 h 56"/>
                <a:gd name="T54" fmla="*/ 19 w 57"/>
                <a:gd name="T55" fmla="*/ 55 h 56"/>
                <a:gd name="T56" fmla="*/ 15 w 57"/>
                <a:gd name="T57" fmla="*/ 52 h 56"/>
                <a:gd name="T58" fmla="*/ 12 w 57"/>
                <a:gd name="T59" fmla="*/ 50 h 56"/>
                <a:gd name="T60" fmla="*/ 10 w 57"/>
                <a:gd name="T61" fmla="*/ 48 h 56"/>
                <a:gd name="T62" fmla="*/ 7 w 57"/>
                <a:gd name="T63" fmla="*/ 46 h 56"/>
                <a:gd name="T64" fmla="*/ 5 w 57"/>
                <a:gd name="T65" fmla="*/ 42 h 56"/>
                <a:gd name="T66" fmla="*/ 3 w 57"/>
                <a:gd name="T67" fmla="*/ 40 h 56"/>
                <a:gd name="T68" fmla="*/ 2 w 57"/>
                <a:gd name="T69" fmla="*/ 36 h 56"/>
                <a:gd name="T70" fmla="*/ 2 w 57"/>
                <a:gd name="T71" fmla="*/ 33 h 56"/>
                <a:gd name="T72" fmla="*/ 0 w 57"/>
                <a:gd name="T73" fmla="*/ 29 h 56"/>
                <a:gd name="T74" fmla="*/ 2 w 57"/>
                <a:gd name="T75" fmla="*/ 25 h 56"/>
                <a:gd name="T76" fmla="*/ 2 w 57"/>
                <a:gd name="T77" fmla="*/ 22 h 56"/>
                <a:gd name="T78" fmla="*/ 3 w 57"/>
                <a:gd name="T79" fmla="*/ 18 h 56"/>
                <a:gd name="T80" fmla="*/ 5 w 57"/>
                <a:gd name="T81" fmla="*/ 15 h 56"/>
                <a:gd name="T82" fmla="*/ 7 w 57"/>
                <a:gd name="T83" fmla="*/ 13 h 56"/>
                <a:gd name="T84" fmla="*/ 10 w 57"/>
                <a:gd name="T85" fmla="*/ 9 h 56"/>
                <a:gd name="T86" fmla="*/ 12 w 57"/>
                <a:gd name="T87" fmla="*/ 7 h 56"/>
                <a:gd name="T88" fmla="*/ 15 w 57"/>
                <a:gd name="T89" fmla="*/ 5 h 56"/>
                <a:gd name="T90" fmla="*/ 19 w 57"/>
                <a:gd name="T91" fmla="*/ 4 h 56"/>
                <a:gd name="T92" fmla="*/ 22 w 57"/>
                <a:gd name="T93" fmla="*/ 1 h 56"/>
                <a:gd name="T94" fmla="*/ 26 w 57"/>
                <a:gd name="T95" fmla="*/ 1 h 56"/>
                <a:gd name="T96" fmla="*/ 29 w 57"/>
                <a:gd name="T97" fmla="*/ 0 h 56"/>
                <a:gd name="T98" fmla="*/ 29 w 57"/>
                <a:gd name="T9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7" h="56">
                  <a:moveTo>
                    <a:pt x="29" y="0"/>
                  </a:moveTo>
                  <a:lnTo>
                    <a:pt x="34" y="1"/>
                  </a:lnTo>
                  <a:lnTo>
                    <a:pt x="37" y="1"/>
                  </a:lnTo>
                  <a:lnTo>
                    <a:pt x="41" y="4"/>
                  </a:lnTo>
                  <a:lnTo>
                    <a:pt x="44" y="5"/>
                  </a:lnTo>
                  <a:lnTo>
                    <a:pt x="46" y="7"/>
                  </a:lnTo>
                  <a:lnTo>
                    <a:pt x="50" y="9"/>
                  </a:lnTo>
                  <a:lnTo>
                    <a:pt x="52" y="13"/>
                  </a:lnTo>
                  <a:lnTo>
                    <a:pt x="53" y="15"/>
                  </a:lnTo>
                  <a:lnTo>
                    <a:pt x="56" y="18"/>
                  </a:lnTo>
                  <a:lnTo>
                    <a:pt x="57" y="22"/>
                  </a:lnTo>
                  <a:lnTo>
                    <a:pt x="57" y="25"/>
                  </a:lnTo>
                  <a:lnTo>
                    <a:pt x="57" y="29"/>
                  </a:lnTo>
                  <a:lnTo>
                    <a:pt x="57" y="33"/>
                  </a:lnTo>
                  <a:lnTo>
                    <a:pt x="57" y="36"/>
                  </a:lnTo>
                  <a:lnTo>
                    <a:pt x="54" y="40"/>
                  </a:lnTo>
                  <a:lnTo>
                    <a:pt x="53" y="43"/>
                  </a:lnTo>
                  <a:lnTo>
                    <a:pt x="51" y="46"/>
                  </a:lnTo>
                  <a:lnTo>
                    <a:pt x="49" y="49"/>
                  </a:lnTo>
                  <a:lnTo>
                    <a:pt x="46" y="51"/>
                  </a:lnTo>
                  <a:lnTo>
                    <a:pt x="43" y="52"/>
                  </a:lnTo>
                  <a:lnTo>
                    <a:pt x="40" y="55"/>
                  </a:lnTo>
                  <a:lnTo>
                    <a:pt x="36" y="56"/>
                  </a:lnTo>
                  <a:lnTo>
                    <a:pt x="33" y="56"/>
                  </a:lnTo>
                  <a:lnTo>
                    <a:pt x="29" y="56"/>
                  </a:lnTo>
                  <a:lnTo>
                    <a:pt x="26" y="56"/>
                  </a:lnTo>
                  <a:lnTo>
                    <a:pt x="22" y="56"/>
                  </a:lnTo>
                  <a:lnTo>
                    <a:pt x="19" y="55"/>
                  </a:lnTo>
                  <a:lnTo>
                    <a:pt x="15" y="52"/>
                  </a:lnTo>
                  <a:lnTo>
                    <a:pt x="12" y="50"/>
                  </a:lnTo>
                  <a:lnTo>
                    <a:pt x="10" y="48"/>
                  </a:lnTo>
                  <a:lnTo>
                    <a:pt x="7" y="46"/>
                  </a:lnTo>
                  <a:lnTo>
                    <a:pt x="5" y="42"/>
                  </a:lnTo>
                  <a:lnTo>
                    <a:pt x="3" y="40"/>
                  </a:lnTo>
                  <a:lnTo>
                    <a:pt x="2" y="36"/>
                  </a:lnTo>
                  <a:lnTo>
                    <a:pt x="2" y="33"/>
                  </a:lnTo>
                  <a:lnTo>
                    <a:pt x="0" y="29"/>
                  </a:lnTo>
                  <a:lnTo>
                    <a:pt x="2" y="25"/>
                  </a:lnTo>
                  <a:lnTo>
                    <a:pt x="2" y="22"/>
                  </a:lnTo>
                  <a:lnTo>
                    <a:pt x="3" y="18"/>
                  </a:lnTo>
                  <a:lnTo>
                    <a:pt x="5" y="15"/>
                  </a:lnTo>
                  <a:lnTo>
                    <a:pt x="7" y="13"/>
                  </a:lnTo>
                  <a:lnTo>
                    <a:pt x="10" y="9"/>
                  </a:lnTo>
                  <a:lnTo>
                    <a:pt x="12" y="7"/>
                  </a:lnTo>
                  <a:lnTo>
                    <a:pt x="15" y="5"/>
                  </a:lnTo>
                  <a:lnTo>
                    <a:pt x="19" y="4"/>
                  </a:lnTo>
                  <a:lnTo>
                    <a:pt x="22" y="1"/>
                  </a:lnTo>
                  <a:lnTo>
                    <a:pt x="26" y="1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978" name="Freeform 170"/>
            <p:cNvSpPr>
              <a:spLocks/>
            </p:cNvSpPr>
            <p:nvPr/>
          </p:nvSpPr>
          <p:spPr bwMode="auto">
            <a:xfrm>
              <a:off x="1181" y="1678"/>
              <a:ext cx="9" cy="9"/>
            </a:xfrm>
            <a:custGeom>
              <a:avLst/>
              <a:gdLst>
                <a:gd name="T0" fmla="*/ 9 w 17"/>
                <a:gd name="T1" fmla="*/ 0 h 19"/>
                <a:gd name="T2" fmla="*/ 10 w 17"/>
                <a:gd name="T3" fmla="*/ 2 h 19"/>
                <a:gd name="T4" fmla="*/ 11 w 17"/>
                <a:gd name="T5" fmla="*/ 2 h 19"/>
                <a:gd name="T6" fmla="*/ 13 w 17"/>
                <a:gd name="T7" fmla="*/ 2 h 19"/>
                <a:gd name="T8" fmla="*/ 14 w 17"/>
                <a:gd name="T9" fmla="*/ 3 h 19"/>
                <a:gd name="T10" fmla="*/ 15 w 17"/>
                <a:gd name="T11" fmla="*/ 3 h 19"/>
                <a:gd name="T12" fmla="*/ 15 w 17"/>
                <a:gd name="T13" fmla="*/ 4 h 19"/>
                <a:gd name="T14" fmla="*/ 16 w 17"/>
                <a:gd name="T15" fmla="*/ 5 h 19"/>
                <a:gd name="T16" fmla="*/ 17 w 17"/>
                <a:gd name="T17" fmla="*/ 6 h 19"/>
                <a:gd name="T18" fmla="*/ 17 w 17"/>
                <a:gd name="T19" fmla="*/ 7 h 19"/>
                <a:gd name="T20" fmla="*/ 17 w 17"/>
                <a:gd name="T21" fmla="*/ 8 h 19"/>
                <a:gd name="T22" fmla="*/ 17 w 17"/>
                <a:gd name="T23" fmla="*/ 10 h 19"/>
                <a:gd name="T24" fmla="*/ 17 w 17"/>
                <a:gd name="T25" fmla="*/ 10 h 19"/>
                <a:gd name="T26" fmla="*/ 17 w 17"/>
                <a:gd name="T27" fmla="*/ 12 h 19"/>
                <a:gd name="T28" fmla="*/ 17 w 17"/>
                <a:gd name="T29" fmla="*/ 13 h 19"/>
                <a:gd name="T30" fmla="*/ 17 w 17"/>
                <a:gd name="T31" fmla="*/ 14 h 19"/>
                <a:gd name="T32" fmla="*/ 16 w 17"/>
                <a:gd name="T33" fmla="*/ 15 h 19"/>
                <a:gd name="T34" fmla="*/ 16 w 17"/>
                <a:gd name="T35" fmla="*/ 16 h 19"/>
                <a:gd name="T36" fmla="*/ 15 w 17"/>
                <a:gd name="T37" fmla="*/ 16 h 19"/>
                <a:gd name="T38" fmla="*/ 14 w 17"/>
                <a:gd name="T39" fmla="*/ 17 h 19"/>
                <a:gd name="T40" fmla="*/ 14 w 17"/>
                <a:gd name="T41" fmla="*/ 19 h 19"/>
                <a:gd name="T42" fmla="*/ 13 w 17"/>
                <a:gd name="T43" fmla="*/ 19 h 19"/>
                <a:gd name="T44" fmla="*/ 11 w 17"/>
                <a:gd name="T45" fmla="*/ 19 h 19"/>
                <a:gd name="T46" fmla="*/ 10 w 17"/>
                <a:gd name="T47" fmla="*/ 19 h 19"/>
                <a:gd name="T48" fmla="*/ 9 w 17"/>
                <a:gd name="T49" fmla="*/ 19 h 19"/>
                <a:gd name="T50" fmla="*/ 8 w 17"/>
                <a:gd name="T51" fmla="*/ 19 h 19"/>
                <a:gd name="T52" fmla="*/ 7 w 17"/>
                <a:gd name="T53" fmla="*/ 19 h 19"/>
                <a:gd name="T54" fmla="*/ 6 w 17"/>
                <a:gd name="T55" fmla="*/ 19 h 19"/>
                <a:gd name="T56" fmla="*/ 5 w 17"/>
                <a:gd name="T57" fmla="*/ 17 h 19"/>
                <a:gd name="T58" fmla="*/ 3 w 17"/>
                <a:gd name="T59" fmla="*/ 17 h 19"/>
                <a:gd name="T60" fmla="*/ 3 w 17"/>
                <a:gd name="T61" fmla="*/ 16 h 19"/>
                <a:gd name="T62" fmla="*/ 2 w 17"/>
                <a:gd name="T63" fmla="*/ 15 h 19"/>
                <a:gd name="T64" fmla="*/ 1 w 17"/>
                <a:gd name="T65" fmla="*/ 14 h 19"/>
                <a:gd name="T66" fmla="*/ 1 w 17"/>
                <a:gd name="T67" fmla="*/ 13 h 19"/>
                <a:gd name="T68" fmla="*/ 1 w 17"/>
                <a:gd name="T69" fmla="*/ 12 h 19"/>
                <a:gd name="T70" fmla="*/ 1 w 17"/>
                <a:gd name="T71" fmla="*/ 11 h 19"/>
                <a:gd name="T72" fmla="*/ 0 w 17"/>
                <a:gd name="T73" fmla="*/ 10 h 19"/>
                <a:gd name="T74" fmla="*/ 1 w 17"/>
                <a:gd name="T75" fmla="*/ 10 h 19"/>
                <a:gd name="T76" fmla="*/ 1 w 17"/>
                <a:gd name="T77" fmla="*/ 8 h 19"/>
                <a:gd name="T78" fmla="*/ 1 w 17"/>
                <a:gd name="T79" fmla="*/ 7 h 19"/>
                <a:gd name="T80" fmla="*/ 1 w 17"/>
                <a:gd name="T81" fmla="*/ 6 h 19"/>
                <a:gd name="T82" fmla="*/ 2 w 17"/>
                <a:gd name="T83" fmla="*/ 5 h 19"/>
                <a:gd name="T84" fmla="*/ 3 w 17"/>
                <a:gd name="T85" fmla="*/ 4 h 19"/>
                <a:gd name="T86" fmla="*/ 3 w 17"/>
                <a:gd name="T87" fmla="*/ 3 h 19"/>
                <a:gd name="T88" fmla="*/ 5 w 17"/>
                <a:gd name="T89" fmla="*/ 3 h 19"/>
                <a:gd name="T90" fmla="*/ 6 w 17"/>
                <a:gd name="T91" fmla="*/ 2 h 19"/>
                <a:gd name="T92" fmla="*/ 7 w 17"/>
                <a:gd name="T93" fmla="*/ 2 h 19"/>
                <a:gd name="T94" fmla="*/ 8 w 17"/>
                <a:gd name="T95" fmla="*/ 2 h 19"/>
                <a:gd name="T96" fmla="*/ 9 w 17"/>
                <a:gd name="T97" fmla="*/ 0 h 19"/>
                <a:gd name="T98" fmla="*/ 9 w 17"/>
                <a:gd name="T9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" h="19">
                  <a:moveTo>
                    <a:pt x="9" y="0"/>
                  </a:moveTo>
                  <a:lnTo>
                    <a:pt x="10" y="2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5" y="4"/>
                  </a:lnTo>
                  <a:lnTo>
                    <a:pt x="16" y="5"/>
                  </a:lnTo>
                  <a:lnTo>
                    <a:pt x="17" y="6"/>
                  </a:lnTo>
                  <a:lnTo>
                    <a:pt x="17" y="7"/>
                  </a:lnTo>
                  <a:lnTo>
                    <a:pt x="17" y="8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2"/>
                  </a:lnTo>
                  <a:lnTo>
                    <a:pt x="17" y="13"/>
                  </a:lnTo>
                  <a:lnTo>
                    <a:pt x="17" y="14"/>
                  </a:lnTo>
                  <a:lnTo>
                    <a:pt x="16" y="15"/>
                  </a:lnTo>
                  <a:lnTo>
                    <a:pt x="16" y="16"/>
                  </a:lnTo>
                  <a:lnTo>
                    <a:pt x="15" y="16"/>
                  </a:lnTo>
                  <a:lnTo>
                    <a:pt x="14" y="17"/>
                  </a:lnTo>
                  <a:lnTo>
                    <a:pt x="14" y="19"/>
                  </a:lnTo>
                  <a:lnTo>
                    <a:pt x="13" y="19"/>
                  </a:lnTo>
                  <a:lnTo>
                    <a:pt x="11" y="19"/>
                  </a:lnTo>
                  <a:lnTo>
                    <a:pt x="10" y="19"/>
                  </a:lnTo>
                  <a:lnTo>
                    <a:pt x="9" y="19"/>
                  </a:lnTo>
                  <a:lnTo>
                    <a:pt x="8" y="19"/>
                  </a:lnTo>
                  <a:lnTo>
                    <a:pt x="7" y="19"/>
                  </a:lnTo>
                  <a:lnTo>
                    <a:pt x="6" y="19"/>
                  </a:lnTo>
                  <a:lnTo>
                    <a:pt x="5" y="17"/>
                  </a:lnTo>
                  <a:lnTo>
                    <a:pt x="3" y="17"/>
                  </a:lnTo>
                  <a:lnTo>
                    <a:pt x="3" y="16"/>
                  </a:lnTo>
                  <a:lnTo>
                    <a:pt x="2" y="15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2" y="5"/>
                  </a:lnTo>
                  <a:lnTo>
                    <a:pt x="3" y="4"/>
                  </a:lnTo>
                  <a:lnTo>
                    <a:pt x="3" y="3"/>
                  </a:lnTo>
                  <a:lnTo>
                    <a:pt x="5" y="3"/>
                  </a:lnTo>
                  <a:lnTo>
                    <a:pt x="6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A2C1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979" name="Freeform 171"/>
            <p:cNvSpPr>
              <a:spLocks/>
            </p:cNvSpPr>
            <p:nvPr/>
          </p:nvSpPr>
          <p:spPr bwMode="auto">
            <a:xfrm>
              <a:off x="1254" y="1668"/>
              <a:ext cx="29" cy="28"/>
            </a:xfrm>
            <a:custGeom>
              <a:avLst/>
              <a:gdLst>
                <a:gd name="T0" fmla="*/ 28 w 56"/>
                <a:gd name="T1" fmla="*/ 0 h 56"/>
                <a:gd name="T2" fmla="*/ 32 w 56"/>
                <a:gd name="T3" fmla="*/ 1 h 56"/>
                <a:gd name="T4" fmla="*/ 36 w 56"/>
                <a:gd name="T5" fmla="*/ 1 h 56"/>
                <a:gd name="T6" fmla="*/ 39 w 56"/>
                <a:gd name="T7" fmla="*/ 4 h 56"/>
                <a:gd name="T8" fmla="*/ 43 w 56"/>
                <a:gd name="T9" fmla="*/ 5 h 56"/>
                <a:gd name="T10" fmla="*/ 46 w 56"/>
                <a:gd name="T11" fmla="*/ 7 h 56"/>
                <a:gd name="T12" fmla="*/ 48 w 56"/>
                <a:gd name="T13" fmla="*/ 9 h 56"/>
                <a:gd name="T14" fmla="*/ 51 w 56"/>
                <a:gd name="T15" fmla="*/ 13 h 56"/>
                <a:gd name="T16" fmla="*/ 53 w 56"/>
                <a:gd name="T17" fmla="*/ 15 h 56"/>
                <a:gd name="T18" fmla="*/ 55 w 56"/>
                <a:gd name="T19" fmla="*/ 18 h 56"/>
                <a:gd name="T20" fmla="*/ 56 w 56"/>
                <a:gd name="T21" fmla="*/ 22 h 56"/>
                <a:gd name="T22" fmla="*/ 56 w 56"/>
                <a:gd name="T23" fmla="*/ 25 h 56"/>
                <a:gd name="T24" fmla="*/ 56 w 56"/>
                <a:gd name="T25" fmla="*/ 29 h 56"/>
                <a:gd name="T26" fmla="*/ 56 w 56"/>
                <a:gd name="T27" fmla="*/ 33 h 56"/>
                <a:gd name="T28" fmla="*/ 56 w 56"/>
                <a:gd name="T29" fmla="*/ 36 h 56"/>
                <a:gd name="T30" fmla="*/ 54 w 56"/>
                <a:gd name="T31" fmla="*/ 40 h 56"/>
                <a:gd name="T32" fmla="*/ 53 w 56"/>
                <a:gd name="T33" fmla="*/ 43 h 56"/>
                <a:gd name="T34" fmla="*/ 51 w 56"/>
                <a:gd name="T35" fmla="*/ 46 h 56"/>
                <a:gd name="T36" fmla="*/ 48 w 56"/>
                <a:gd name="T37" fmla="*/ 49 h 56"/>
                <a:gd name="T38" fmla="*/ 45 w 56"/>
                <a:gd name="T39" fmla="*/ 51 h 56"/>
                <a:gd name="T40" fmla="*/ 43 w 56"/>
                <a:gd name="T41" fmla="*/ 52 h 56"/>
                <a:gd name="T42" fmla="*/ 39 w 56"/>
                <a:gd name="T43" fmla="*/ 55 h 56"/>
                <a:gd name="T44" fmla="*/ 36 w 56"/>
                <a:gd name="T45" fmla="*/ 56 h 56"/>
                <a:gd name="T46" fmla="*/ 32 w 56"/>
                <a:gd name="T47" fmla="*/ 56 h 56"/>
                <a:gd name="T48" fmla="*/ 28 w 56"/>
                <a:gd name="T49" fmla="*/ 56 h 56"/>
                <a:gd name="T50" fmla="*/ 24 w 56"/>
                <a:gd name="T51" fmla="*/ 56 h 56"/>
                <a:gd name="T52" fmla="*/ 21 w 56"/>
                <a:gd name="T53" fmla="*/ 56 h 56"/>
                <a:gd name="T54" fmla="*/ 17 w 56"/>
                <a:gd name="T55" fmla="*/ 55 h 56"/>
                <a:gd name="T56" fmla="*/ 14 w 56"/>
                <a:gd name="T57" fmla="*/ 52 h 56"/>
                <a:gd name="T58" fmla="*/ 11 w 56"/>
                <a:gd name="T59" fmla="*/ 50 h 56"/>
                <a:gd name="T60" fmla="*/ 9 w 56"/>
                <a:gd name="T61" fmla="*/ 48 h 56"/>
                <a:gd name="T62" fmla="*/ 7 w 56"/>
                <a:gd name="T63" fmla="*/ 46 h 56"/>
                <a:gd name="T64" fmla="*/ 5 w 56"/>
                <a:gd name="T65" fmla="*/ 42 h 56"/>
                <a:gd name="T66" fmla="*/ 2 w 56"/>
                <a:gd name="T67" fmla="*/ 40 h 56"/>
                <a:gd name="T68" fmla="*/ 1 w 56"/>
                <a:gd name="T69" fmla="*/ 36 h 56"/>
                <a:gd name="T70" fmla="*/ 1 w 56"/>
                <a:gd name="T71" fmla="*/ 33 h 56"/>
                <a:gd name="T72" fmla="*/ 0 w 56"/>
                <a:gd name="T73" fmla="*/ 29 h 56"/>
                <a:gd name="T74" fmla="*/ 1 w 56"/>
                <a:gd name="T75" fmla="*/ 25 h 56"/>
                <a:gd name="T76" fmla="*/ 1 w 56"/>
                <a:gd name="T77" fmla="*/ 22 h 56"/>
                <a:gd name="T78" fmla="*/ 2 w 56"/>
                <a:gd name="T79" fmla="*/ 18 h 56"/>
                <a:gd name="T80" fmla="*/ 5 w 56"/>
                <a:gd name="T81" fmla="*/ 15 h 56"/>
                <a:gd name="T82" fmla="*/ 7 w 56"/>
                <a:gd name="T83" fmla="*/ 13 h 56"/>
                <a:gd name="T84" fmla="*/ 9 w 56"/>
                <a:gd name="T85" fmla="*/ 9 h 56"/>
                <a:gd name="T86" fmla="*/ 11 w 56"/>
                <a:gd name="T87" fmla="*/ 7 h 56"/>
                <a:gd name="T88" fmla="*/ 14 w 56"/>
                <a:gd name="T89" fmla="*/ 5 h 56"/>
                <a:gd name="T90" fmla="*/ 17 w 56"/>
                <a:gd name="T91" fmla="*/ 4 h 56"/>
                <a:gd name="T92" fmla="*/ 21 w 56"/>
                <a:gd name="T93" fmla="*/ 1 h 56"/>
                <a:gd name="T94" fmla="*/ 24 w 56"/>
                <a:gd name="T95" fmla="*/ 1 h 56"/>
                <a:gd name="T96" fmla="*/ 28 w 56"/>
                <a:gd name="T97" fmla="*/ 0 h 56"/>
                <a:gd name="T98" fmla="*/ 28 w 56"/>
                <a:gd name="T9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6" h="56">
                  <a:moveTo>
                    <a:pt x="28" y="0"/>
                  </a:moveTo>
                  <a:lnTo>
                    <a:pt x="32" y="1"/>
                  </a:lnTo>
                  <a:lnTo>
                    <a:pt x="36" y="1"/>
                  </a:lnTo>
                  <a:lnTo>
                    <a:pt x="39" y="4"/>
                  </a:lnTo>
                  <a:lnTo>
                    <a:pt x="43" y="5"/>
                  </a:lnTo>
                  <a:lnTo>
                    <a:pt x="46" y="7"/>
                  </a:lnTo>
                  <a:lnTo>
                    <a:pt x="48" y="9"/>
                  </a:lnTo>
                  <a:lnTo>
                    <a:pt x="51" y="13"/>
                  </a:lnTo>
                  <a:lnTo>
                    <a:pt x="53" y="15"/>
                  </a:lnTo>
                  <a:lnTo>
                    <a:pt x="55" y="18"/>
                  </a:lnTo>
                  <a:lnTo>
                    <a:pt x="56" y="22"/>
                  </a:lnTo>
                  <a:lnTo>
                    <a:pt x="56" y="25"/>
                  </a:lnTo>
                  <a:lnTo>
                    <a:pt x="56" y="29"/>
                  </a:lnTo>
                  <a:lnTo>
                    <a:pt x="56" y="33"/>
                  </a:lnTo>
                  <a:lnTo>
                    <a:pt x="56" y="36"/>
                  </a:lnTo>
                  <a:lnTo>
                    <a:pt x="54" y="40"/>
                  </a:lnTo>
                  <a:lnTo>
                    <a:pt x="53" y="43"/>
                  </a:lnTo>
                  <a:lnTo>
                    <a:pt x="51" y="46"/>
                  </a:lnTo>
                  <a:lnTo>
                    <a:pt x="48" y="49"/>
                  </a:lnTo>
                  <a:lnTo>
                    <a:pt x="45" y="51"/>
                  </a:lnTo>
                  <a:lnTo>
                    <a:pt x="43" y="52"/>
                  </a:lnTo>
                  <a:lnTo>
                    <a:pt x="39" y="55"/>
                  </a:lnTo>
                  <a:lnTo>
                    <a:pt x="36" y="56"/>
                  </a:lnTo>
                  <a:lnTo>
                    <a:pt x="32" y="56"/>
                  </a:lnTo>
                  <a:lnTo>
                    <a:pt x="28" y="56"/>
                  </a:lnTo>
                  <a:lnTo>
                    <a:pt x="24" y="56"/>
                  </a:lnTo>
                  <a:lnTo>
                    <a:pt x="21" y="56"/>
                  </a:lnTo>
                  <a:lnTo>
                    <a:pt x="17" y="55"/>
                  </a:lnTo>
                  <a:lnTo>
                    <a:pt x="14" y="52"/>
                  </a:lnTo>
                  <a:lnTo>
                    <a:pt x="11" y="50"/>
                  </a:lnTo>
                  <a:lnTo>
                    <a:pt x="9" y="48"/>
                  </a:lnTo>
                  <a:lnTo>
                    <a:pt x="7" y="46"/>
                  </a:lnTo>
                  <a:lnTo>
                    <a:pt x="5" y="42"/>
                  </a:lnTo>
                  <a:lnTo>
                    <a:pt x="2" y="40"/>
                  </a:lnTo>
                  <a:lnTo>
                    <a:pt x="1" y="36"/>
                  </a:lnTo>
                  <a:lnTo>
                    <a:pt x="1" y="33"/>
                  </a:lnTo>
                  <a:lnTo>
                    <a:pt x="0" y="29"/>
                  </a:lnTo>
                  <a:lnTo>
                    <a:pt x="1" y="25"/>
                  </a:lnTo>
                  <a:lnTo>
                    <a:pt x="1" y="22"/>
                  </a:lnTo>
                  <a:lnTo>
                    <a:pt x="2" y="18"/>
                  </a:lnTo>
                  <a:lnTo>
                    <a:pt x="5" y="15"/>
                  </a:lnTo>
                  <a:lnTo>
                    <a:pt x="7" y="13"/>
                  </a:lnTo>
                  <a:lnTo>
                    <a:pt x="9" y="9"/>
                  </a:lnTo>
                  <a:lnTo>
                    <a:pt x="11" y="7"/>
                  </a:lnTo>
                  <a:lnTo>
                    <a:pt x="14" y="5"/>
                  </a:lnTo>
                  <a:lnTo>
                    <a:pt x="17" y="4"/>
                  </a:lnTo>
                  <a:lnTo>
                    <a:pt x="21" y="1"/>
                  </a:lnTo>
                  <a:lnTo>
                    <a:pt x="24" y="1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980" name="Freeform 172"/>
            <p:cNvSpPr>
              <a:spLocks/>
            </p:cNvSpPr>
            <p:nvPr/>
          </p:nvSpPr>
          <p:spPr bwMode="auto">
            <a:xfrm>
              <a:off x="1264" y="1678"/>
              <a:ext cx="9" cy="9"/>
            </a:xfrm>
            <a:custGeom>
              <a:avLst/>
              <a:gdLst>
                <a:gd name="T0" fmla="*/ 8 w 17"/>
                <a:gd name="T1" fmla="*/ 0 h 19"/>
                <a:gd name="T2" fmla="*/ 10 w 17"/>
                <a:gd name="T3" fmla="*/ 2 h 19"/>
                <a:gd name="T4" fmla="*/ 11 w 17"/>
                <a:gd name="T5" fmla="*/ 2 h 19"/>
                <a:gd name="T6" fmla="*/ 12 w 17"/>
                <a:gd name="T7" fmla="*/ 2 h 19"/>
                <a:gd name="T8" fmla="*/ 13 w 17"/>
                <a:gd name="T9" fmla="*/ 3 h 19"/>
                <a:gd name="T10" fmla="*/ 14 w 17"/>
                <a:gd name="T11" fmla="*/ 3 h 19"/>
                <a:gd name="T12" fmla="*/ 14 w 17"/>
                <a:gd name="T13" fmla="*/ 4 h 19"/>
                <a:gd name="T14" fmla="*/ 16 w 17"/>
                <a:gd name="T15" fmla="*/ 5 h 19"/>
                <a:gd name="T16" fmla="*/ 17 w 17"/>
                <a:gd name="T17" fmla="*/ 6 h 19"/>
                <a:gd name="T18" fmla="*/ 17 w 17"/>
                <a:gd name="T19" fmla="*/ 7 h 19"/>
                <a:gd name="T20" fmla="*/ 17 w 17"/>
                <a:gd name="T21" fmla="*/ 8 h 19"/>
                <a:gd name="T22" fmla="*/ 17 w 17"/>
                <a:gd name="T23" fmla="*/ 10 h 19"/>
                <a:gd name="T24" fmla="*/ 17 w 17"/>
                <a:gd name="T25" fmla="*/ 10 h 19"/>
                <a:gd name="T26" fmla="*/ 17 w 17"/>
                <a:gd name="T27" fmla="*/ 12 h 19"/>
                <a:gd name="T28" fmla="*/ 17 w 17"/>
                <a:gd name="T29" fmla="*/ 13 h 19"/>
                <a:gd name="T30" fmla="*/ 17 w 17"/>
                <a:gd name="T31" fmla="*/ 14 h 19"/>
                <a:gd name="T32" fmla="*/ 16 w 17"/>
                <a:gd name="T33" fmla="*/ 15 h 19"/>
                <a:gd name="T34" fmla="*/ 16 w 17"/>
                <a:gd name="T35" fmla="*/ 16 h 19"/>
                <a:gd name="T36" fmla="*/ 14 w 17"/>
                <a:gd name="T37" fmla="*/ 16 h 19"/>
                <a:gd name="T38" fmla="*/ 13 w 17"/>
                <a:gd name="T39" fmla="*/ 17 h 19"/>
                <a:gd name="T40" fmla="*/ 12 w 17"/>
                <a:gd name="T41" fmla="*/ 19 h 19"/>
                <a:gd name="T42" fmla="*/ 11 w 17"/>
                <a:gd name="T43" fmla="*/ 19 h 19"/>
                <a:gd name="T44" fmla="*/ 10 w 17"/>
                <a:gd name="T45" fmla="*/ 19 h 19"/>
                <a:gd name="T46" fmla="*/ 9 w 17"/>
                <a:gd name="T47" fmla="*/ 19 h 19"/>
                <a:gd name="T48" fmla="*/ 8 w 17"/>
                <a:gd name="T49" fmla="*/ 19 h 19"/>
                <a:gd name="T50" fmla="*/ 8 w 17"/>
                <a:gd name="T51" fmla="*/ 19 h 19"/>
                <a:gd name="T52" fmla="*/ 6 w 17"/>
                <a:gd name="T53" fmla="*/ 19 h 19"/>
                <a:gd name="T54" fmla="*/ 5 w 17"/>
                <a:gd name="T55" fmla="*/ 19 h 19"/>
                <a:gd name="T56" fmla="*/ 4 w 17"/>
                <a:gd name="T57" fmla="*/ 17 h 19"/>
                <a:gd name="T58" fmla="*/ 3 w 17"/>
                <a:gd name="T59" fmla="*/ 17 h 19"/>
                <a:gd name="T60" fmla="*/ 2 w 17"/>
                <a:gd name="T61" fmla="*/ 16 h 19"/>
                <a:gd name="T62" fmla="*/ 2 w 17"/>
                <a:gd name="T63" fmla="*/ 15 h 19"/>
                <a:gd name="T64" fmla="*/ 1 w 17"/>
                <a:gd name="T65" fmla="*/ 14 h 19"/>
                <a:gd name="T66" fmla="*/ 1 w 17"/>
                <a:gd name="T67" fmla="*/ 13 h 19"/>
                <a:gd name="T68" fmla="*/ 1 w 17"/>
                <a:gd name="T69" fmla="*/ 12 h 19"/>
                <a:gd name="T70" fmla="*/ 1 w 17"/>
                <a:gd name="T71" fmla="*/ 11 h 19"/>
                <a:gd name="T72" fmla="*/ 0 w 17"/>
                <a:gd name="T73" fmla="*/ 10 h 19"/>
                <a:gd name="T74" fmla="*/ 1 w 17"/>
                <a:gd name="T75" fmla="*/ 10 h 19"/>
                <a:gd name="T76" fmla="*/ 1 w 17"/>
                <a:gd name="T77" fmla="*/ 8 h 19"/>
                <a:gd name="T78" fmla="*/ 1 w 17"/>
                <a:gd name="T79" fmla="*/ 7 h 19"/>
                <a:gd name="T80" fmla="*/ 1 w 17"/>
                <a:gd name="T81" fmla="*/ 6 h 19"/>
                <a:gd name="T82" fmla="*/ 2 w 17"/>
                <a:gd name="T83" fmla="*/ 5 h 19"/>
                <a:gd name="T84" fmla="*/ 2 w 17"/>
                <a:gd name="T85" fmla="*/ 4 h 19"/>
                <a:gd name="T86" fmla="*/ 3 w 17"/>
                <a:gd name="T87" fmla="*/ 3 h 19"/>
                <a:gd name="T88" fmla="*/ 4 w 17"/>
                <a:gd name="T89" fmla="*/ 3 h 19"/>
                <a:gd name="T90" fmla="*/ 5 w 17"/>
                <a:gd name="T91" fmla="*/ 2 h 19"/>
                <a:gd name="T92" fmla="*/ 6 w 17"/>
                <a:gd name="T93" fmla="*/ 2 h 19"/>
                <a:gd name="T94" fmla="*/ 8 w 17"/>
                <a:gd name="T95" fmla="*/ 2 h 19"/>
                <a:gd name="T96" fmla="*/ 8 w 17"/>
                <a:gd name="T97" fmla="*/ 0 h 19"/>
                <a:gd name="T98" fmla="*/ 8 w 17"/>
                <a:gd name="T9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" h="19">
                  <a:moveTo>
                    <a:pt x="8" y="0"/>
                  </a:moveTo>
                  <a:lnTo>
                    <a:pt x="10" y="2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3" y="3"/>
                  </a:lnTo>
                  <a:lnTo>
                    <a:pt x="14" y="3"/>
                  </a:lnTo>
                  <a:lnTo>
                    <a:pt x="14" y="4"/>
                  </a:lnTo>
                  <a:lnTo>
                    <a:pt x="16" y="5"/>
                  </a:lnTo>
                  <a:lnTo>
                    <a:pt x="17" y="6"/>
                  </a:lnTo>
                  <a:lnTo>
                    <a:pt x="17" y="7"/>
                  </a:lnTo>
                  <a:lnTo>
                    <a:pt x="17" y="8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2"/>
                  </a:lnTo>
                  <a:lnTo>
                    <a:pt x="17" y="13"/>
                  </a:lnTo>
                  <a:lnTo>
                    <a:pt x="17" y="14"/>
                  </a:lnTo>
                  <a:lnTo>
                    <a:pt x="16" y="15"/>
                  </a:lnTo>
                  <a:lnTo>
                    <a:pt x="16" y="16"/>
                  </a:lnTo>
                  <a:lnTo>
                    <a:pt x="14" y="16"/>
                  </a:lnTo>
                  <a:lnTo>
                    <a:pt x="13" y="17"/>
                  </a:lnTo>
                  <a:lnTo>
                    <a:pt x="12" y="19"/>
                  </a:lnTo>
                  <a:lnTo>
                    <a:pt x="11" y="19"/>
                  </a:lnTo>
                  <a:lnTo>
                    <a:pt x="10" y="19"/>
                  </a:lnTo>
                  <a:lnTo>
                    <a:pt x="9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6" y="19"/>
                  </a:lnTo>
                  <a:lnTo>
                    <a:pt x="5" y="19"/>
                  </a:lnTo>
                  <a:lnTo>
                    <a:pt x="4" y="17"/>
                  </a:lnTo>
                  <a:lnTo>
                    <a:pt x="3" y="17"/>
                  </a:lnTo>
                  <a:lnTo>
                    <a:pt x="2" y="16"/>
                  </a:lnTo>
                  <a:lnTo>
                    <a:pt x="2" y="15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2" y="5"/>
                  </a:lnTo>
                  <a:lnTo>
                    <a:pt x="2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A2C1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59981" name="Rectangle 173"/>
          <p:cNvSpPr>
            <a:spLocks noChangeAspect="1" noChangeArrowheads="1"/>
          </p:cNvSpPr>
          <p:nvPr/>
        </p:nvSpPr>
        <p:spPr bwMode="auto">
          <a:xfrm>
            <a:off x="1655763" y="4498975"/>
            <a:ext cx="838200" cy="8397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600">
                <a:latin typeface="Arial" charset="0"/>
              </a:rPr>
              <a:t>TrustAct</a:t>
            </a:r>
            <a:br>
              <a:rPr lang="en-US" sz="1600">
                <a:latin typeface="Arial" charset="0"/>
              </a:rPr>
            </a:br>
            <a:r>
              <a:rPr lang="en-US" sz="1600">
                <a:latin typeface="Arial" charset="0"/>
              </a:rPr>
              <a:t>Link</a:t>
            </a:r>
          </a:p>
        </p:txBody>
      </p:sp>
      <p:sp>
        <p:nvSpPr>
          <p:cNvPr id="759982" name="Rectangle 174"/>
          <p:cNvSpPr>
            <a:spLocks noChangeAspect="1" noChangeArrowheads="1"/>
          </p:cNvSpPr>
          <p:nvPr/>
        </p:nvSpPr>
        <p:spPr bwMode="auto">
          <a:xfrm>
            <a:off x="6765925" y="4498975"/>
            <a:ext cx="857250" cy="8397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600">
                <a:latin typeface="Arial" charset="0"/>
              </a:rPr>
              <a:t>TrustAct</a:t>
            </a:r>
            <a:br>
              <a:rPr lang="en-US" sz="1600">
                <a:latin typeface="Arial" charset="0"/>
              </a:rPr>
            </a:br>
            <a:r>
              <a:rPr lang="en-US" sz="1600">
                <a:latin typeface="Arial" charset="0"/>
              </a:rPr>
              <a:t>Link</a:t>
            </a:r>
          </a:p>
        </p:txBody>
      </p:sp>
      <p:sp>
        <p:nvSpPr>
          <p:cNvPr id="759983" name="Rectangle 175"/>
          <p:cNvSpPr>
            <a:spLocks noChangeArrowheads="1"/>
          </p:cNvSpPr>
          <p:nvPr/>
        </p:nvSpPr>
        <p:spPr bwMode="invGray">
          <a:xfrm>
            <a:off x="3962400" y="4338638"/>
            <a:ext cx="1447800" cy="9398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/>
          <a:lstStyle/>
          <a:p>
            <a:r>
              <a:rPr lang="en-US" sz="1600">
                <a:latin typeface="Arial" charset="0"/>
              </a:rPr>
              <a:t>TrustAct Server</a:t>
            </a:r>
            <a:endParaRPr lang="en-US" sz="1600" b="1">
              <a:latin typeface="Arial" charset="0"/>
            </a:endParaRPr>
          </a:p>
        </p:txBody>
      </p:sp>
      <p:sp>
        <p:nvSpPr>
          <p:cNvPr id="759984" name="Rectangle 176"/>
          <p:cNvSpPr>
            <a:spLocks noChangeArrowheads="1"/>
          </p:cNvSpPr>
          <p:nvPr/>
        </p:nvSpPr>
        <p:spPr bwMode="invGray">
          <a:xfrm>
            <a:off x="3962400" y="3970338"/>
            <a:ext cx="1447800" cy="369887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lnSpc>
                <a:spcPct val="90000"/>
              </a:lnSpc>
              <a:spcBef>
                <a:spcPct val="60000"/>
              </a:spcBef>
              <a:buClr>
                <a:srgbClr val="FFC900"/>
              </a:buClr>
              <a:buSzPct val="75000"/>
              <a:buFont typeface="Zapf Dingbats" charset="2"/>
              <a:buNone/>
            </a:pPr>
            <a:r>
              <a:rPr lang="en-US" sz="1200" b="1">
                <a:solidFill>
                  <a:srgbClr val="FFFFFF"/>
                </a:solidFill>
                <a:latin typeface="Arial" charset="0"/>
              </a:rPr>
              <a:t>e-paymentPlus</a:t>
            </a:r>
          </a:p>
        </p:txBody>
      </p:sp>
      <p:sp>
        <p:nvSpPr>
          <p:cNvPr id="759985" name="Text Box 177"/>
          <p:cNvSpPr txBox="1">
            <a:spLocks noChangeArrowheads="1"/>
          </p:cNvSpPr>
          <p:nvPr/>
        </p:nvSpPr>
        <p:spPr bwMode="auto">
          <a:xfrm>
            <a:off x="381000" y="1228725"/>
            <a:ext cx="22780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800">
                <a:latin typeface="Arial" charset="0"/>
              </a:rPr>
              <a:t>Buyer's bank</a:t>
            </a:r>
          </a:p>
        </p:txBody>
      </p:sp>
      <p:sp>
        <p:nvSpPr>
          <p:cNvPr id="759986" name="Text Box 178"/>
          <p:cNvSpPr txBox="1">
            <a:spLocks noChangeArrowheads="1"/>
          </p:cNvSpPr>
          <p:nvPr/>
        </p:nvSpPr>
        <p:spPr bwMode="auto">
          <a:xfrm>
            <a:off x="6615113" y="1228725"/>
            <a:ext cx="22653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800">
                <a:latin typeface="Arial" charset="0"/>
              </a:rPr>
              <a:t>Seller's bank</a:t>
            </a:r>
          </a:p>
        </p:txBody>
      </p:sp>
      <p:pic>
        <p:nvPicPr>
          <p:cNvPr id="759987" name="Picture 179" descr="worklow clai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25" y="4349750"/>
            <a:ext cx="641350" cy="64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59988" name="Group 180"/>
          <p:cNvGrpSpPr>
            <a:grpSpLocks/>
          </p:cNvGrpSpPr>
          <p:nvPr/>
        </p:nvGrpSpPr>
        <p:grpSpPr bwMode="auto">
          <a:xfrm>
            <a:off x="1295400" y="5372100"/>
            <a:ext cx="6705600" cy="609600"/>
            <a:chOff x="816" y="3405"/>
            <a:chExt cx="4224" cy="384"/>
          </a:xfrm>
        </p:grpSpPr>
        <p:sp>
          <p:nvSpPr>
            <p:cNvPr id="759989" name="Line 181"/>
            <p:cNvSpPr>
              <a:spLocks noChangeShapeType="1"/>
            </p:cNvSpPr>
            <p:nvPr/>
          </p:nvSpPr>
          <p:spPr bwMode="auto">
            <a:xfrm>
              <a:off x="816" y="3448"/>
              <a:ext cx="42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9990" name="Rectangle 182"/>
            <p:cNvSpPr>
              <a:spLocks noChangeArrowheads="1"/>
            </p:cNvSpPr>
            <p:nvPr/>
          </p:nvSpPr>
          <p:spPr bwMode="auto">
            <a:xfrm>
              <a:off x="2581" y="3405"/>
              <a:ext cx="720" cy="384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90000"/>
                </a:lnSpc>
                <a:spcBef>
                  <a:spcPct val="60000"/>
                </a:spcBef>
                <a:buClr>
                  <a:srgbClr val="FFC900"/>
                </a:buClr>
                <a:buSzPct val="75000"/>
                <a:buFont typeface="Zapf Dingbats" charset="2"/>
                <a:buNone/>
              </a:pPr>
              <a:r>
                <a:rPr lang="en-US" sz="1600">
                  <a:solidFill>
                    <a:schemeClr val="hlink"/>
                  </a:solidFill>
                  <a:latin typeface="Arial" charset="0"/>
                </a:rPr>
                <a:t>Invoices</a:t>
              </a:r>
            </a:p>
          </p:txBody>
        </p:sp>
      </p:grpSp>
      <p:grpSp>
        <p:nvGrpSpPr>
          <p:cNvPr id="759991" name="Group 183"/>
          <p:cNvGrpSpPr>
            <a:grpSpLocks/>
          </p:cNvGrpSpPr>
          <p:nvPr/>
        </p:nvGrpSpPr>
        <p:grpSpPr bwMode="auto">
          <a:xfrm>
            <a:off x="1144588" y="2400300"/>
            <a:ext cx="2990850" cy="2611438"/>
            <a:chOff x="721" y="1632"/>
            <a:chExt cx="1884" cy="1645"/>
          </a:xfrm>
        </p:grpSpPr>
        <p:sp>
          <p:nvSpPr>
            <p:cNvPr id="759992" name="Freeform 184"/>
            <p:cNvSpPr>
              <a:spLocks/>
            </p:cNvSpPr>
            <p:nvPr/>
          </p:nvSpPr>
          <p:spPr bwMode="auto">
            <a:xfrm>
              <a:off x="795" y="1632"/>
              <a:ext cx="1677" cy="1319"/>
            </a:xfrm>
            <a:custGeom>
              <a:avLst/>
              <a:gdLst>
                <a:gd name="T0" fmla="*/ 1682 w 1682"/>
                <a:gd name="T1" fmla="*/ 1319 h 1319"/>
                <a:gd name="T2" fmla="*/ 1442 w 1682"/>
                <a:gd name="T3" fmla="*/ 507 h 1319"/>
                <a:gd name="T4" fmla="*/ 1009 w 1682"/>
                <a:gd name="T5" fmla="*/ 152 h 1319"/>
                <a:gd name="T6" fmla="*/ 0 w 1682"/>
                <a:gd name="T7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82" h="1319">
                  <a:moveTo>
                    <a:pt x="1682" y="1319"/>
                  </a:moveTo>
                  <a:cubicBezTo>
                    <a:pt x="1642" y="1183"/>
                    <a:pt x="1554" y="702"/>
                    <a:pt x="1442" y="507"/>
                  </a:cubicBezTo>
                  <a:cubicBezTo>
                    <a:pt x="1330" y="313"/>
                    <a:pt x="1249" y="237"/>
                    <a:pt x="1009" y="152"/>
                  </a:cubicBezTo>
                  <a:cubicBezTo>
                    <a:pt x="769" y="68"/>
                    <a:pt x="385" y="34"/>
                    <a:pt x="0" y="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9993" name="Rectangle 185"/>
            <p:cNvSpPr>
              <a:spLocks noChangeArrowheads="1"/>
            </p:cNvSpPr>
            <p:nvPr/>
          </p:nvSpPr>
          <p:spPr bwMode="auto">
            <a:xfrm>
              <a:off x="1824" y="1872"/>
              <a:ext cx="720" cy="38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90000"/>
                </a:lnSpc>
                <a:spcBef>
                  <a:spcPct val="60000"/>
                </a:spcBef>
                <a:buClr>
                  <a:srgbClr val="FFC900"/>
                </a:buClr>
                <a:buSzPct val="75000"/>
                <a:buFont typeface="Zapf Dingbats" charset="2"/>
                <a:buNone/>
              </a:pPr>
              <a:r>
                <a:rPr lang="en-US" sz="1600">
                  <a:latin typeface="Arial" charset="0"/>
                </a:rPr>
                <a:t>Payment Initiation</a:t>
              </a:r>
            </a:p>
          </p:txBody>
        </p:sp>
        <p:sp>
          <p:nvSpPr>
            <p:cNvPr id="759994" name="Line 186"/>
            <p:cNvSpPr>
              <a:spLocks noChangeShapeType="1"/>
            </p:cNvSpPr>
            <p:nvPr/>
          </p:nvSpPr>
          <p:spPr bwMode="auto">
            <a:xfrm>
              <a:off x="721" y="2990"/>
              <a:ext cx="11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59995" name="Group 187"/>
            <p:cNvGrpSpPr>
              <a:grpSpLocks/>
            </p:cNvGrpSpPr>
            <p:nvPr/>
          </p:nvGrpSpPr>
          <p:grpSpPr bwMode="auto">
            <a:xfrm>
              <a:off x="1789" y="2796"/>
              <a:ext cx="816" cy="481"/>
              <a:chOff x="1789" y="2796"/>
              <a:chExt cx="816" cy="481"/>
            </a:xfrm>
          </p:grpSpPr>
          <p:sp>
            <p:nvSpPr>
              <p:cNvPr id="759996" name="Rectangle 188"/>
              <p:cNvSpPr>
                <a:spLocks noChangeArrowheads="1"/>
              </p:cNvSpPr>
              <p:nvPr/>
            </p:nvSpPr>
            <p:spPr bwMode="auto">
              <a:xfrm>
                <a:off x="1789" y="2796"/>
                <a:ext cx="816" cy="338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lnSpc>
                    <a:spcPct val="90000"/>
                  </a:lnSpc>
                  <a:spcBef>
                    <a:spcPct val="60000"/>
                  </a:spcBef>
                  <a:buClr>
                    <a:srgbClr val="FFC900"/>
                  </a:buClr>
                  <a:buSzPct val="75000"/>
                  <a:buFont typeface="Zapf Dingbats" charset="2"/>
                  <a:buNone/>
                </a:pPr>
                <a:r>
                  <a:rPr lang="en-US" sz="1600">
                    <a:latin typeface="Arial" charset="0"/>
                  </a:rPr>
                  <a:t>Payment Initiation</a:t>
                </a:r>
              </a:p>
            </p:txBody>
          </p:sp>
          <p:sp>
            <p:nvSpPr>
              <p:cNvPr id="759997" name="Rectangle 189"/>
              <p:cNvSpPr>
                <a:spLocks noChangeArrowheads="1"/>
              </p:cNvSpPr>
              <p:nvPr/>
            </p:nvSpPr>
            <p:spPr bwMode="auto">
              <a:xfrm>
                <a:off x="1789" y="3133"/>
                <a:ext cx="816" cy="144"/>
              </a:xfrm>
              <a:prstGeom prst="rect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>
                  <a:lnSpc>
                    <a:spcPct val="90000"/>
                  </a:lnSpc>
                  <a:spcBef>
                    <a:spcPct val="60000"/>
                  </a:spcBef>
                  <a:buClr>
                    <a:srgbClr val="FFC900"/>
                  </a:buClr>
                  <a:buSzPct val="75000"/>
                  <a:buFont typeface="Zapf Dingbats" charset="2"/>
                  <a:buNone/>
                </a:pPr>
                <a:r>
                  <a:rPr lang="en-US" sz="1000" b="1">
                    <a:solidFill>
                      <a:schemeClr val="hlink"/>
                    </a:solidFill>
                    <a:latin typeface="Arial" charset="0"/>
                  </a:rPr>
                  <a:t>Remittance advice</a:t>
                </a:r>
              </a:p>
            </p:txBody>
          </p:sp>
        </p:grpSp>
      </p:grpSp>
      <p:pic>
        <p:nvPicPr>
          <p:cNvPr id="759998" name="Picture 190" descr="MainFrameServ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638" y="4391025"/>
            <a:ext cx="741362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9999" name="Rectangle 191"/>
          <p:cNvSpPr>
            <a:spLocks noChangeAspect="1" noChangeArrowheads="1"/>
          </p:cNvSpPr>
          <p:nvPr/>
        </p:nvSpPr>
        <p:spPr bwMode="auto">
          <a:xfrm>
            <a:off x="6767513" y="1893888"/>
            <a:ext cx="1044575" cy="6715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600">
                <a:latin typeface="Arial" charset="0"/>
              </a:rPr>
              <a:t>SWIFTNet</a:t>
            </a:r>
            <a:br>
              <a:rPr lang="en-US" sz="1600">
                <a:latin typeface="Arial" charset="0"/>
              </a:rPr>
            </a:br>
            <a:r>
              <a:rPr lang="en-US" sz="1600">
                <a:latin typeface="Arial" charset="0"/>
              </a:rPr>
              <a:t>Link</a:t>
            </a:r>
          </a:p>
        </p:txBody>
      </p:sp>
      <p:grpSp>
        <p:nvGrpSpPr>
          <p:cNvPr id="760000" name="Group 192"/>
          <p:cNvGrpSpPr>
            <a:grpSpLocks/>
          </p:cNvGrpSpPr>
          <p:nvPr/>
        </p:nvGrpSpPr>
        <p:grpSpPr bwMode="auto">
          <a:xfrm>
            <a:off x="1246188" y="1654175"/>
            <a:ext cx="6821487" cy="609600"/>
            <a:chOff x="785" y="1162"/>
            <a:chExt cx="4297" cy="384"/>
          </a:xfrm>
        </p:grpSpPr>
        <p:sp>
          <p:nvSpPr>
            <p:cNvPr id="760001" name="Line 193"/>
            <p:cNvSpPr>
              <a:spLocks noChangeShapeType="1"/>
            </p:cNvSpPr>
            <p:nvPr/>
          </p:nvSpPr>
          <p:spPr bwMode="auto">
            <a:xfrm flipV="1">
              <a:off x="785" y="1351"/>
              <a:ext cx="429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0002" name="Rectangle 194"/>
            <p:cNvSpPr>
              <a:spLocks noChangeArrowheads="1"/>
            </p:cNvSpPr>
            <p:nvPr/>
          </p:nvSpPr>
          <p:spPr bwMode="auto">
            <a:xfrm>
              <a:off x="2592" y="1162"/>
              <a:ext cx="624" cy="38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90000"/>
                </a:lnSpc>
                <a:spcBef>
                  <a:spcPct val="60000"/>
                </a:spcBef>
                <a:buClr>
                  <a:srgbClr val="FFC900"/>
                </a:buClr>
                <a:buSzPct val="75000"/>
                <a:buFont typeface="Zapf Dingbats" charset="2"/>
                <a:buNone/>
              </a:pPr>
              <a:r>
                <a:rPr lang="en-US" sz="1600">
                  <a:latin typeface="Arial" charset="0"/>
                </a:rPr>
                <a:t>Payment</a:t>
              </a:r>
            </a:p>
          </p:txBody>
        </p:sp>
      </p:grpSp>
      <p:pic>
        <p:nvPicPr>
          <p:cNvPr id="760003" name="Picture 195" descr="Comput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75088"/>
            <a:ext cx="927100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60004" name="Group 196"/>
          <p:cNvGrpSpPr>
            <a:grpSpLocks/>
          </p:cNvGrpSpPr>
          <p:nvPr/>
        </p:nvGrpSpPr>
        <p:grpSpPr bwMode="auto">
          <a:xfrm>
            <a:off x="1273175" y="2190750"/>
            <a:ext cx="6784975" cy="2828925"/>
            <a:chOff x="802" y="1500"/>
            <a:chExt cx="4274" cy="1782"/>
          </a:xfrm>
        </p:grpSpPr>
        <p:sp>
          <p:nvSpPr>
            <p:cNvPr id="760005" name="Freeform 197"/>
            <p:cNvSpPr>
              <a:spLocks/>
            </p:cNvSpPr>
            <p:nvPr/>
          </p:nvSpPr>
          <p:spPr bwMode="auto">
            <a:xfrm>
              <a:off x="802" y="1500"/>
              <a:ext cx="4263" cy="1527"/>
            </a:xfrm>
            <a:custGeom>
              <a:avLst/>
              <a:gdLst>
                <a:gd name="T0" fmla="*/ 0 w 3840"/>
                <a:gd name="T1" fmla="*/ 0 h 1344"/>
                <a:gd name="T2" fmla="*/ 1776 w 3840"/>
                <a:gd name="T3" fmla="*/ 288 h 1344"/>
                <a:gd name="T4" fmla="*/ 2160 w 3840"/>
                <a:gd name="T5" fmla="*/ 1152 h 1344"/>
                <a:gd name="T6" fmla="*/ 3840 w 3840"/>
                <a:gd name="T7" fmla="*/ 1344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40" h="1344">
                  <a:moveTo>
                    <a:pt x="0" y="0"/>
                  </a:moveTo>
                  <a:cubicBezTo>
                    <a:pt x="708" y="48"/>
                    <a:pt x="1416" y="96"/>
                    <a:pt x="1776" y="288"/>
                  </a:cubicBezTo>
                  <a:cubicBezTo>
                    <a:pt x="2136" y="480"/>
                    <a:pt x="1816" y="976"/>
                    <a:pt x="2160" y="1152"/>
                  </a:cubicBezTo>
                  <a:cubicBezTo>
                    <a:pt x="2504" y="1328"/>
                    <a:pt x="3172" y="1336"/>
                    <a:pt x="3840" y="1344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60006" name="Group 198"/>
            <p:cNvGrpSpPr>
              <a:grpSpLocks/>
            </p:cNvGrpSpPr>
            <p:nvPr/>
          </p:nvGrpSpPr>
          <p:grpSpPr bwMode="auto">
            <a:xfrm>
              <a:off x="3247" y="2802"/>
              <a:ext cx="816" cy="480"/>
              <a:chOff x="3195" y="2802"/>
              <a:chExt cx="816" cy="480"/>
            </a:xfrm>
          </p:grpSpPr>
          <p:sp>
            <p:nvSpPr>
              <p:cNvPr id="760007" name="Rectangle 199"/>
              <p:cNvSpPr>
                <a:spLocks noChangeArrowheads="1"/>
              </p:cNvSpPr>
              <p:nvPr/>
            </p:nvSpPr>
            <p:spPr bwMode="auto">
              <a:xfrm>
                <a:off x="3195" y="2802"/>
                <a:ext cx="816" cy="336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>
                  <a:lnSpc>
                    <a:spcPct val="90000"/>
                  </a:lnSpc>
                  <a:spcBef>
                    <a:spcPct val="60000"/>
                  </a:spcBef>
                  <a:buClr>
                    <a:srgbClr val="FFC900"/>
                  </a:buClr>
                  <a:buSzPct val="75000"/>
                  <a:buFont typeface="Zapf Dingbats" charset="2"/>
                  <a:buNone/>
                </a:pPr>
                <a:r>
                  <a:rPr lang="en-US" sz="1600">
                    <a:latin typeface="Arial" charset="0"/>
                  </a:rPr>
                  <a:t>Initiation</a:t>
                </a:r>
                <a:br>
                  <a:rPr lang="en-US" sz="1600">
                    <a:latin typeface="Arial" charset="0"/>
                  </a:rPr>
                </a:br>
                <a:r>
                  <a:rPr lang="en-US" sz="1600">
                    <a:latin typeface="Arial" charset="0"/>
                  </a:rPr>
                  <a:t>Confirmation</a:t>
                </a:r>
              </a:p>
            </p:txBody>
          </p:sp>
          <p:sp>
            <p:nvSpPr>
              <p:cNvPr id="760008" name="Rectangle 200"/>
              <p:cNvSpPr>
                <a:spLocks noChangeArrowheads="1"/>
              </p:cNvSpPr>
              <p:nvPr/>
            </p:nvSpPr>
            <p:spPr bwMode="auto">
              <a:xfrm>
                <a:off x="3195" y="3138"/>
                <a:ext cx="816" cy="144"/>
              </a:xfrm>
              <a:prstGeom prst="rect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>
                  <a:lnSpc>
                    <a:spcPct val="90000"/>
                  </a:lnSpc>
                  <a:spcBef>
                    <a:spcPct val="60000"/>
                  </a:spcBef>
                  <a:buClr>
                    <a:srgbClr val="FFC900"/>
                  </a:buClr>
                  <a:buSzPct val="75000"/>
                  <a:buFont typeface="Zapf Dingbats" charset="2"/>
                  <a:buNone/>
                </a:pPr>
                <a:r>
                  <a:rPr lang="en-US" sz="1000" b="1">
                    <a:solidFill>
                      <a:schemeClr val="hlink"/>
                    </a:solidFill>
                    <a:latin typeface="Arial" charset="0"/>
                  </a:rPr>
                  <a:t>Remittance advice</a:t>
                </a:r>
              </a:p>
            </p:txBody>
          </p:sp>
        </p:grpSp>
        <p:sp>
          <p:nvSpPr>
            <p:cNvPr id="760009" name="Rectangle 201"/>
            <p:cNvSpPr>
              <a:spLocks noChangeArrowheads="1"/>
            </p:cNvSpPr>
            <p:nvPr/>
          </p:nvSpPr>
          <p:spPr bwMode="auto">
            <a:xfrm>
              <a:off x="2496" y="2089"/>
              <a:ext cx="816" cy="38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90000"/>
                </a:lnSpc>
                <a:spcBef>
                  <a:spcPct val="60000"/>
                </a:spcBef>
                <a:buClr>
                  <a:srgbClr val="FFC900"/>
                </a:buClr>
                <a:buSzPct val="75000"/>
                <a:buFont typeface="Zapf Dingbats" charset="2"/>
                <a:buNone/>
              </a:pPr>
              <a:r>
                <a:rPr lang="en-US" sz="1600">
                  <a:latin typeface="Arial" charset="0"/>
                </a:rPr>
                <a:t>Initiation Response</a:t>
              </a:r>
            </a:p>
          </p:txBody>
        </p:sp>
        <p:grpSp>
          <p:nvGrpSpPr>
            <p:cNvPr id="760010" name="Group 202"/>
            <p:cNvGrpSpPr>
              <a:grpSpLocks/>
            </p:cNvGrpSpPr>
            <p:nvPr/>
          </p:nvGrpSpPr>
          <p:grpSpPr bwMode="auto">
            <a:xfrm>
              <a:off x="3162" y="1654"/>
              <a:ext cx="1914" cy="1119"/>
              <a:chOff x="3162" y="1654"/>
              <a:chExt cx="1914" cy="1119"/>
            </a:xfrm>
          </p:grpSpPr>
          <p:sp>
            <p:nvSpPr>
              <p:cNvPr id="760011" name="Freeform 203"/>
              <p:cNvSpPr>
                <a:spLocks/>
              </p:cNvSpPr>
              <p:nvPr/>
            </p:nvSpPr>
            <p:spPr bwMode="auto">
              <a:xfrm>
                <a:off x="3162" y="1654"/>
                <a:ext cx="1914" cy="1119"/>
              </a:xfrm>
              <a:custGeom>
                <a:avLst/>
                <a:gdLst>
                  <a:gd name="T0" fmla="*/ 0 w 1914"/>
                  <a:gd name="T1" fmla="*/ 1119 h 1119"/>
                  <a:gd name="T2" fmla="*/ 730 w 1914"/>
                  <a:gd name="T3" fmla="*/ 924 h 1119"/>
                  <a:gd name="T4" fmla="*/ 892 w 1914"/>
                  <a:gd name="T5" fmla="*/ 551 h 1119"/>
                  <a:gd name="T6" fmla="*/ 876 w 1914"/>
                  <a:gd name="T7" fmla="*/ 97 h 1119"/>
                  <a:gd name="T8" fmla="*/ 1914 w 1914"/>
                  <a:gd name="T9" fmla="*/ 0 h 1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14" h="1119">
                    <a:moveTo>
                      <a:pt x="0" y="1119"/>
                    </a:moveTo>
                    <a:cubicBezTo>
                      <a:pt x="290" y="1069"/>
                      <a:pt x="581" y="1019"/>
                      <a:pt x="730" y="924"/>
                    </a:cubicBezTo>
                    <a:cubicBezTo>
                      <a:pt x="879" y="829"/>
                      <a:pt x="868" y="689"/>
                      <a:pt x="892" y="551"/>
                    </a:cubicBezTo>
                    <a:cubicBezTo>
                      <a:pt x="916" y="413"/>
                      <a:pt x="706" y="189"/>
                      <a:pt x="876" y="97"/>
                    </a:cubicBezTo>
                    <a:cubicBezTo>
                      <a:pt x="1046" y="5"/>
                      <a:pt x="1480" y="2"/>
                      <a:pt x="1914" y="0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0012" name="Rectangle 204"/>
              <p:cNvSpPr>
                <a:spLocks noChangeArrowheads="1"/>
              </p:cNvSpPr>
              <p:nvPr/>
            </p:nvSpPr>
            <p:spPr bwMode="auto">
              <a:xfrm>
                <a:off x="3765" y="2005"/>
                <a:ext cx="816" cy="336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>
                  <a:lnSpc>
                    <a:spcPct val="90000"/>
                  </a:lnSpc>
                  <a:spcBef>
                    <a:spcPct val="60000"/>
                  </a:spcBef>
                  <a:buClr>
                    <a:srgbClr val="FFC900"/>
                  </a:buClr>
                  <a:buSzPct val="75000"/>
                  <a:buFont typeface="Zapf Dingbats" charset="2"/>
                  <a:buNone/>
                </a:pPr>
                <a:r>
                  <a:rPr lang="en-US" sz="1600">
                    <a:latin typeface="Arial" charset="0"/>
                  </a:rPr>
                  <a:t>Initiation</a:t>
                </a:r>
                <a:br>
                  <a:rPr lang="en-US" sz="1600">
                    <a:latin typeface="Arial" charset="0"/>
                  </a:rPr>
                </a:br>
                <a:r>
                  <a:rPr lang="en-US" sz="1600">
                    <a:latin typeface="Arial" charset="0"/>
                  </a:rPr>
                  <a:t>Confirmation</a:t>
                </a:r>
              </a:p>
            </p:txBody>
          </p:sp>
        </p:grpSp>
        <p:sp>
          <p:nvSpPr>
            <p:cNvPr id="760013" name="Freeform 205"/>
            <p:cNvSpPr>
              <a:spLocks/>
            </p:cNvSpPr>
            <p:nvPr/>
          </p:nvSpPr>
          <p:spPr bwMode="auto">
            <a:xfrm>
              <a:off x="856" y="2776"/>
              <a:ext cx="2288" cy="272"/>
            </a:xfrm>
            <a:custGeom>
              <a:avLst/>
              <a:gdLst>
                <a:gd name="T0" fmla="*/ 2240 w 2240"/>
                <a:gd name="T1" fmla="*/ 0 h 272"/>
                <a:gd name="T2" fmla="*/ 2088 w 2240"/>
                <a:gd name="T3" fmla="*/ 208 h 272"/>
                <a:gd name="T4" fmla="*/ 1480 w 2240"/>
                <a:gd name="T5" fmla="*/ 256 h 272"/>
                <a:gd name="T6" fmla="*/ 0 w 2240"/>
                <a:gd name="T7" fmla="*/ 27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40" h="272">
                  <a:moveTo>
                    <a:pt x="2240" y="0"/>
                  </a:moveTo>
                  <a:cubicBezTo>
                    <a:pt x="2227" y="82"/>
                    <a:pt x="2215" y="165"/>
                    <a:pt x="2088" y="208"/>
                  </a:cubicBezTo>
                  <a:cubicBezTo>
                    <a:pt x="1961" y="251"/>
                    <a:pt x="1828" y="245"/>
                    <a:pt x="1480" y="256"/>
                  </a:cubicBezTo>
                  <a:cubicBezTo>
                    <a:pt x="1132" y="267"/>
                    <a:pt x="566" y="269"/>
                    <a:pt x="0" y="272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60014" name="Group 206"/>
            <p:cNvGrpSpPr>
              <a:grpSpLocks/>
            </p:cNvGrpSpPr>
            <p:nvPr/>
          </p:nvGrpSpPr>
          <p:grpSpPr bwMode="auto">
            <a:xfrm>
              <a:off x="2183" y="2802"/>
              <a:ext cx="816" cy="480"/>
              <a:chOff x="3195" y="2802"/>
              <a:chExt cx="816" cy="480"/>
            </a:xfrm>
          </p:grpSpPr>
          <p:sp>
            <p:nvSpPr>
              <p:cNvPr id="760015" name="Rectangle 207"/>
              <p:cNvSpPr>
                <a:spLocks noChangeArrowheads="1"/>
              </p:cNvSpPr>
              <p:nvPr/>
            </p:nvSpPr>
            <p:spPr bwMode="auto">
              <a:xfrm>
                <a:off x="3195" y="2802"/>
                <a:ext cx="816" cy="336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>
                  <a:lnSpc>
                    <a:spcPct val="90000"/>
                  </a:lnSpc>
                  <a:spcBef>
                    <a:spcPct val="60000"/>
                  </a:spcBef>
                  <a:buClr>
                    <a:srgbClr val="FFC900"/>
                  </a:buClr>
                  <a:buSzPct val="75000"/>
                  <a:buFont typeface="Zapf Dingbats" charset="2"/>
                  <a:buNone/>
                </a:pPr>
                <a:r>
                  <a:rPr lang="en-US" sz="1600">
                    <a:latin typeface="Arial" charset="0"/>
                  </a:rPr>
                  <a:t>Initiation</a:t>
                </a:r>
                <a:br>
                  <a:rPr lang="en-US" sz="1600">
                    <a:latin typeface="Arial" charset="0"/>
                  </a:rPr>
                </a:br>
                <a:r>
                  <a:rPr lang="en-US" sz="1600">
                    <a:latin typeface="Arial" charset="0"/>
                  </a:rPr>
                  <a:t>Confirmation</a:t>
                </a:r>
              </a:p>
            </p:txBody>
          </p:sp>
          <p:sp>
            <p:nvSpPr>
              <p:cNvPr id="760016" name="Rectangle 208"/>
              <p:cNvSpPr>
                <a:spLocks noChangeArrowheads="1"/>
              </p:cNvSpPr>
              <p:nvPr/>
            </p:nvSpPr>
            <p:spPr bwMode="auto">
              <a:xfrm>
                <a:off x="3195" y="3138"/>
                <a:ext cx="816" cy="144"/>
              </a:xfrm>
              <a:prstGeom prst="rect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>
                  <a:lnSpc>
                    <a:spcPct val="90000"/>
                  </a:lnSpc>
                  <a:spcBef>
                    <a:spcPct val="60000"/>
                  </a:spcBef>
                  <a:buClr>
                    <a:srgbClr val="FFC900"/>
                  </a:buClr>
                  <a:buSzPct val="75000"/>
                  <a:buFont typeface="Zapf Dingbats" charset="2"/>
                  <a:buNone/>
                </a:pPr>
                <a:r>
                  <a:rPr lang="en-US" sz="1000" b="1">
                    <a:solidFill>
                      <a:schemeClr val="hlink"/>
                    </a:solidFill>
                    <a:latin typeface="Arial" charset="0"/>
                  </a:rPr>
                  <a:t>Remittance advice</a:t>
                </a:r>
              </a:p>
            </p:txBody>
          </p:sp>
        </p:grpSp>
      </p:grpSp>
      <p:sp>
        <p:nvSpPr>
          <p:cNvPr id="760017" name="Text Box 209"/>
          <p:cNvSpPr txBox="1">
            <a:spLocks noChangeArrowheads="1"/>
          </p:cNvSpPr>
          <p:nvPr/>
        </p:nvSpPr>
        <p:spPr bwMode="auto">
          <a:xfrm>
            <a:off x="7739063" y="6583363"/>
            <a:ext cx="14049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SOURCE: SWIFT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599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5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599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5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600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0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60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23620" name="Rectangle 4"/>
          <p:cNvSpPr>
            <a:spLocks noGrp="1" noChangeArrowheads="1"/>
          </p:cNvSpPr>
          <p:nvPr>
            <p:ph type="title"/>
          </p:nvPr>
        </p:nvSpPr>
        <p:spPr>
          <a:xfrm>
            <a:off x="618808" y="154623"/>
            <a:ext cx="7772400" cy="722312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2550" tIns="41275" rIns="82550" bIns="41275" anchor="b"/>
          <a:lstStyle/>
          <a:p>
            <a:pPr>
              <a:lnSpc>
                <a:spcPct val="90000"/>
              </a:lnSpc>
            </a:pPr>
            <a:r>
              <a:rPr lang="en-US" dirty="0"/>
              <a:t>SWIFT Message Types</a:t>
            </a:r>
          </a:p>
        </p:txBody>
      </p:sp>
      <p:graphicFrame>
        <p:nvGraphicFramePr>
          <p:cNvPr id="6236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3270623"/>
              </p:ext>
            </p:extLst>
          </p:nvPr>
        </p:nvGraphicFramePr>
        <p:xfrm>
          <a:off x="254000" y="1067670"/>
          <a:ext cx="2875280" cy="2332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1875" name="Bitmap Image" r:id="rId4" imgW="3029373" imgH="2457143" progId="Paint.Picture">
                  <p:embed/>
                </p:oleObj>
              </mc:Choice>
              <mc:Fallback>
                <p:oleObj name="Bitmap Image" r:id="rId4" imgW="3029373" imgH="245714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" y="1067670"/>
                        <a:ext cx="2875280" cy="23321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2807653" y="1607502"/>
            <a:ext cx="1550987" cy="1653857"/>
            <a:chOff x="2807653" y="1607502"/>
            <a:chExt cx="1550987" cy="1653857"/>
          </a:xfrm>
        </p:grpSpPr>
        <p:sp>
          <p:nvSpPr>
            <p:cNvPr id="623624" name="Line 8"/>
            <p:cNvSpPr>
              <a:spLocks noChangeShapeType="1"/>
            </p:cNvSpPr>
            <p:nvPr/>
          </p:nvSpPr>
          <p:spPr bwMode="auto">
            <a:xfrm>
              <a:off x="2807653" y="1617663"/>
              <a:ext cx="1546225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623625" name="Line 9"/>
            <p:cNvSpPr>
              <a:spLocks noChangeShapeType="1"/>
            </p:cNvSpPr>
            <p:nvPr/>
          </p:nvSpPr>
          <p:spPr bwMode="auto">
            <a:xfrm>
              <a:off x="4343718" y="1607502"/>
              <a:ext cx="14922" cy="1653857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 anchor="ctr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623626" name="Text Box 10"/>
          <p:cNvSpPr txBox="1">
            <a:spLocks noChangeArrowheads="1"/>
          </p:cNvSpPr>
          <p:nvPr/>
        </p:nvSpPr>
        <p:spPr bwMode="auto">
          <a:xfrm>
            <a:off x="5863908" y="1985963"/>
            <a:ext cx="2792175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SEE ALL MESSAGE TYPES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6186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180" y="3357880"/>
            <a:ext cx="7315200" cy="334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23187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z="1000" smtClean="0"/>
              <a:t>SEAMLESS SCAN-BASED TRADING                                 JUNE 13, 2016                                 COPYRIGHT © 2016 MICHAEL I. SHAMOS</a:t>
            </a:r>
            <a:endParaRPr lang="en-US" sz="1000" dirty="0"/>
          </a:p>
        </p:txBody>
      </p:sp>
      <p:sp>
        <p:nvSpPr>
          <p:cNvPr id="438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1566" y="1995199"/>
            <a:ext cx="8026400" cy="1143000"/>
          </a:xfrm>
          <a:noFill/>
          <a:ln/>
        </p:spPr>
        <p:txBody>
          <a:bodyPr/>
          <a:lstStyle/>
          <a:p>
            <a:r>
              <a:rPr lang="en-US" sz="3200" b="0" dirty="0"/>
              <a:t/>
            </a:r>
            <a:br>
              <a:rPr lang="en-US" sz="3200" b="0" dirty="0"/>
            </a:br>
            <a:r>
              <a:rPr lang="en-US" sz="4000" dirty="0" smtClean="0"/>
              <a:t>PayPal</a:t>
            </a:r>
            <a:endParaRPr lang="en-US" sz="4400" b="0" dirty="0">
              <a:solidFill>
                <a:schemeClr val="tx1"/>
              </a:solidFill>
            </a:endParaRPr>
          </a:p>
        </p:txBody>
      </p:sp>
      <p:sp>
        <p:nvSpPr>
          <p:cNvPr id="438275" name="Rectangle 3"/>
          <p:cNvSpPr>
            <a:spLocks noGrp="1" noChangeArrowheads="1"/>
          </p:cNvSpPr>
          <p:nvPr>
            <p:ph type="subTitle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2808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5060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5061" name="Rectangle 4"/>
          <p:cNvSpPr>
            <a:spLocks noGrp="1" noChangeArrowheads="1"/>
          </p:cNvSpPr>
          <p:nvPr>
            <p:ph type="title"/>
          </p:nvPr>
        </p:nvSpPr>
        <p:spPr>
          <a:xfrm>
            <a:off x="760413" y="161925"/>
            <a:ext cx="7772400" cy="722313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2550" tIns="41275" rIns="82550" bIns="41275" anchor="b"/>
          <a:lstStyle/>
          <a:p>
            <a:pPr>
              <a:lnSpc>
                <a:spcPct val="90000"/>
              </a:lnSpc>
            </a:pPr>
            <a:r>
              <a:rPr lang="en-US" dirty="0" smtClean="0"/>
              <a:t>PayPal Structure</a:t>
            </a:r>
          </a:p>
        </p:txBody>
      </p:sp>
      <p:sp>
        <p:nvSpPr>
          <p:cNvPr id="45062" name="Text Box 5"/>
          <p:cNvSpPr txBox="1">
            <a:spLocks noChangeArrowheads="1"/>
          </p:cNvSpPr>
          <p:nvPr/>
        </p:nvSpPr>
        <p:spPr bwMode="auto">
          <a:xfrm>
            <a:off x="2738005" y="2762972"/>
            <a:ext cx="1149350" cy="431800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05000"/>
              </a:lnSpc>
              <a:spcAft>
                <a:spcPts val="300"/>
              </a:spcAft>
            </a:pPr>
            <a:r>
              <a:rPr lang="en-US" sz="2000" b="0" dirty="0"/>
              <a:t> PayPal </a:t>
            </a:r>
          </a:p>
        </p:txBody>
      </p:sp>
      <p:sp>
        <p:nvSpPr>
          <p:cNvPr id="45063" name="Text Box 6"/>
          <p:cNvSpPr txBox="1">
            <a:spLocks noChangeArrowheads="1"/>
          </p:cNvSpPr>
          <p:nvPr/>
        </p:nvSpPr>
        <p:spPr bwMode="auto">
          <a:xfrm>
            <a:off x="6288598" y="2810597"/>
            <a:ext cx="1282402" cy="400752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2000" b="0" dirty="0"/>
              <a:t> </a:t>
            </a:r>
            <a:r>
              <a:rPr lang="en-US" sz="2000" b="0" dirty="0" smtClean="0"/>
              <a:t>GE Bank</a:t>
            </a:r>
            <a:endParaRPr lang="en-US" sz="2000" b="0" dirty="0"/>
          </a:p>
        </p:txBody>
      </p:sp>
      <p:sp>
        <p:nvSpPr>
          <p:cNvPr id="45065" name="Text Box 8"/>
          <p:cNvSpPr txBox="1">
            <a:spLocks noChangeArrowheads="1"/>
          </p:cNvSpPr>
          <p:nvPr/>
        </p:nvSpPr>
        <p:spPr bwMode="auto">
          <a:xfrm>
            <a:off x="7106805" y="3448772"/>
            <a:ext cx="15636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sz="1200" dirty="0">
                <a:solidFill>
                  <a:schemeClr val="hlink"/>
                </a:solidFill>
              </a:rPr>
              <a:t>PAYPAL’s BANK</a:t>
            </a:r>
          </a:p>
          <a:p>
            <a:pPr algn="l"/>
            <a:r>
              <a:rPr lang="en-US" sz="1200" dirty="0">
                <a:solidFill>
                  <a:schemeClr val="hlink"/>
                </a:solidFill>
              </a:rPr>
              <a:t>INTERACTS WITH</a:t>
            </a:r>
          </a:p>
          <a:p>
            <a:pPr algn="l"/>
            <a:r>
              <a:rPr lang="en-US" sz="1200" dirty="0">
                <a:solidFill>
                  <a:schemeClr val="hlink"/>
                </a:solidFill>
              </a:rPr>
              <a:t>BANKING SYSTEM</a:t>
            </a:r>
          </a:p>
          <a:p>
            <a:pPr algn="l"/>
            <a:r>
              <a:rPr lang="en-US" sz="1200" dirty="0">
                <a:solidFill>
                  <a:schemeClr val="hlink"/>
                </a:solidFill>
              </a:rPr>
              <a:t>THROUGH ACH</a:t>
            </a:r>
          </a:p>
        </p:txBody>
      </p:sp>
      <p:sp>
        <p:nvSpPr>
          <p:cNvPr id="45066" name="Text Box 9"/>
          <p:cNvSpPr txBox="1">
            <a:spLocks noChangeArrowheads="1"/>
          </p:cNvSpPr>
          <p:nvPr/>
        </p:nvSpPr>
        <p:spPr bwMode="auto">
          <a:xfrm>
            <a:off x="628218" y="2135909"/>
            <a:ext cx="22764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sz="1200" dirty="0">
                <a:solidFill>
                  <a:schemeClr val="hlink"/>
                </a:solidFill>
              </a:rPr>
              <a:t>ONLY MAINTAINS LEDGERS</a:t>
            </a:r>
          </a:p>
          <a:p>
            <a:pPr algn="l"/>
            <a:endParaRPr lang="en-US" sz="1200" dirty="0">
              <a:solidFill>
                <a:schemeClr val="hlink"/>
              </a:solidFill>
            </a:endParaRPr>
          </a:p>
          <a:p>
            <a:pPr algn="l"/>
            <a:r>
              <a:rPr lang="en-US" sz="1200" dirty="0">
                <a:solidFill>
                  <a:schemeClr val="hlink"/>
                </a:solidFill>
              </a:rPr>
              <a:t>NO MOVEMENT OF REAL</a:t>
            </a:r>
          </a:p>
          <a:p>
            <a:pPr algn="l"/>
            <a:r>
              <a:rPr lang="en-US" sz="1200" dirty="0">
                <a:solidFill>
                  <a:schemeClr val="hlink"/>
                </a:solidFill>
              </a:rPr>
              <a:t>MONEY WITHIN PAYPAL</a:t>
            </a:r>
          </a:p>
        </p:txBody>
      </p:sp>
      <p:sp>
        <p:nvSpPr>
          <p:cNvPr id="45067" name="Line 10"/>
          <p:cNvSpPr>
            <a:spLocks noChangeShapeType="1"/>
          </p:cNvSpPr>
          <p:nvPr/>
        </p:nvSpPr>
        <p:spPr bwMode="auto">
          <a:xfrm flipH="1" flipV="1">
            <a:off x="2650693" y="2513734"/>
            <a:ext cx="198437" cy="369888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 dirty="0"/>
          </a:p>
        </p:txBody>
      </p:sp>
      <p:sp>
        <p:nvSpPr>
          <p:cNvPr id="45068" name="Text Box 11"/>
          <p:cNvSpPr txBox="1">
            <a:spLocks noChangeArrowheads="1"/>
          </p:cNvSpPr>
          <p:nvPr/>
        </p:nvSpPr>
        <p:spPr bwMode="auto">
          <a:xfrm>
            <a:off x="2877705" y="4460009"/>
            <a:ext cx="879475" cy="4159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2000" b="0" dirty="0"/>
              <a:t> User </a:t>
            </a:r>
          </a:p>
        </p:txBody>
      </p:sp>
      <p:sp>
        <p:nvSpPr>
          <p:cNvPr id="45069" name="Text Box 12"/>
          <p:cNvSpPr txBox="1">
            <a:spLocks noChangeArrowheads="1"/>
          </p:cNvSpPr>
          <p:nvPr/>
        </p:nvSpPr>
        <p:spPr bwMode="auto">
          <a:xfrm>
            <a:off x="6128905" y="4458422"/>
            <a:ext cx="1643063" cy="4159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2000" b="0" dirty="0"/>
              <a:t> User’s Bank</a:t>
            </a:r>
          </a:p>
        </p:txBody>
      </p:sp>
      <p:sp>
        <p:nvSpPr>
          <p:cNvPr id="45070" name="AutoShape 13"/>
          <p:cNvSpPr>
            <a:spLocks noChangeArrowheads="1"/>
          </p:cNvSpPr>
          <p:nvPr/>
        </p:nvSpPr>
        <p:spPr bwMode="auto">
          <a:xfrm>
            <a:off x="3204730" y="3190009"/>
            <a:ext cx="222250" cy="1271588"/>
          </a:xfrm>
          <a:prstGeom prst="upDownArrow">
            <a:avLst>
              <a:gd name="adj1" fmla="val 50000"/>
              <a:gd name="adj2" fmla="val 114429"/>
            </a:avLst>
          </a:prstGeom>
          <a:solidFill>
            <a:srgbClr val="FAC8C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 dirty="0"/>
          </a:p>
        </p:txBody>
      </p:sp>
      <p:sp>
        <p:nvSpPr>
          <p:cNvPr id="45071" name="Text Box 14"/>
          <p:cNvSpPr txBox="1">
            <a:spLocks noChangeArrowheads="1"/>
          </p:cNvSpPr>
          <p:nvPr/>
        </p:nvSpPr>
        <p:spPr bwMode="auto">
          <a:xfrm>
            <a:off x="1506105" y="3528147"/>
            <a:ext cx="1792288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sz="1200" dirty="0">
                <a:solidFill>
                  <a:schemeClr val="hlink"/>
                </a:solidFill>
              </a:rPr>
              <a:t>USER INTERACTS</a:t>
            </a:r>
          </a:p>
          <a:p>
            <a:pPr algn="l"/>
            <a:r>
              <a:rPr lang="en-US" sz="1200" dirty="0">
                <a:solidFill>
                  <a:schemeClr val="hlink"/>
                </a:solidFill>
              </a:rPr>
              <a:t>WITH PAYPAL</a:t>
            </a:r>
          </a:p>
          <a:p>
            <a:pPr algn="l"/>
            <a:r>
              <a:rPr lang="en-US" sz="1200" dirty="0">
                <a:solidFill>
                  <a:schemeClr val="hlink"/>
                </a:solidFill>
              </a:rPr>
              <a:t>THROUGH BROWSER</a:t>
            </a:r>
          </a:p>
        </p:txBody>
      </p:sp>
      <p:sp>
        <p:nvSpPr>
          <p:cNvPr id="45072" name="AutoShape 15"/>
          <p:cNvSpPr>
            <a:spLocks noChangeArrowheads="1"/>
          </p:cNvSpPr>
          <p:nvPr/>
        </p:nvSpPr>
        <p:spPr bwMode="auto">
          <a:xfrm rot="5400000">
            <a:off x="4814456" y="1986684"/>
            <a:ext cx="247650" cy="2136775"/>
          </a:xfrm>
          <a:prstGeom prst="upDownArrow">
            <a:avLst>
              <a:gd name="adj1" fmla="val 50000"/>
              <a:gd name="adj2" fmla="val 172564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 dirty="0"/>
          </a:p>
        </p:txBody>
      </p:sp>
      <p:cxnSp>
        <p:nvCxnSpPr>
          <p:cNvPr id="45073" name="AutoShape 16"/>
          <p:cNvCxnSpPr>
            <a:cxnSpLocks noChangeShapeType="1"/>
          </p:cNvCxnSpPr>
          <p:nvPr/>
        </p:nvCxnSpPr>
        <p:spPr bwMode="auto">
          <a:xfrm rot="5400000" flipV="1">
            <a:off x="3504767" y="2550247"/>
            <a:ext cx="225425" cy="584200"/>
          </a:xfrm>
          <a:prstGeom prst="curvedConnector4">
            <a:avLst>
              <a:gd name="adj1" fmla="val -132398"/>
              <a:gd name="adj2" fmla="val 124454"/>
            </a:avLst>
          </a:prstGeom>
          <a:noFill/>
          <a:ln w="57150">
            <a:solidFill>
              <a:srgbClr val="FAC8C8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074" name="Text Box 17"/>
          <p:cNvSpPr txBox="1">
            <a:spLocks noChangeArrowheads="1"/>
          </p:cNvSpPr>
          <p:nvPr/>
        </p:nvSpPr>
        <p:spPr bwMode="auto">
          <a:xfrm>
            <a:off x="3911168" y="1875559"/>
            <a:ext cx="236855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sz="1200" dirty="0">
                <a:solidFill>
                  <a:schemeClr val="hlink"/>
                </a:solidFill>
              </a:rPr>
              <a:t>BETWEEN TWO PAYPAL</a:t>
            </a:r>
          </a:p>
          <a:p>
            <a:pPr algn="l"/>
            <a:r>
              <a:rPr lang="en-US" sz="1200" dirty="0">
                <a:solidFill>
                  <a:schemeClr val="hlink"/>
                </a:solidFill>
              </a:rPr>
              <a:t>USERS, TRANSACTIONS</a:t>
            </a:r>
          </a:p>
          <a:p>
            <a:pPr algn="l"/>
            <a:r>
              <a:rPr lang="en-US" sz="1200" dirty="0">
                <a:solidFill>
                  <a:schemeClr val="hlink"/>
                </a:solidFill>
              </a:rPr>
              <a:t>ARE PURELY BOOK ENTRIES</a:t>
            </a:r>
          </a:p>
        </p:txBody>
      </p:sp>
      <p:sp>
        <p:nvSpPr>
          <p:cNvPr id="45075" name="Text Box 18"/>
          <p:cNvSpPr txBox="1">
            <a:spLocks noChangeArrowheads="1"/>
          </p:cNvSpPr>
          <p:nvPr/>
        </p:nvSpPr>
        <p:spPr bwMode="auto">
          <a:xfrm>
            <a:off x="4039755" y="3239222"/>
            <a:ext cx="19034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sz="1200" dirty="0">
                <a:solidFill>
                  <a:srgbClr val="008000"/>
                </a:solidFill>
              </a:rPr>
              <a:t>IF REAL MONEY MUST</a:t>
            </a:r>
          </a:p>
          <a:p>
            <a:pPr algn="l"/>
            <a:r>
              <a:rPr lang="en-US" sz="1200" dirty="0">
                <a:solidFill>
                  <a:srgbClr val="008000"/>
                </a:solidFill>
              </a:rPr>
              <a:t>MOVE, PAYPAL SENDS</a:t>
            </a:r>
          </a:p>
          <a:p>
            <a:pPr algn="l"/>
            <a:r>
              <a:rPr lang="en-US" sz="1200" dirty="0">
                <a:solidFill>
                  <a:srgbClr val="008000"/>
                </a:solidFill>
              </a:rPr>
              <a:t>INSTRUCTIONS TO ITS</a:t>
            </a:r>
          </a:p>
          <a:p>
            <a:pPr algn="l"/>
            <a:r>
              <a:rPr lang="en-US" sz="1200" dirty="0">
                <a:solidFill>
                  <a:srgbClr val="008000"/>
                </a:solidFill>
              </a:rPr>
              <a:t>BANK</a:t>
            </a:r>
          </a:p>
        </p:txBody>
      </p:sp>
      <p:sp>
        <p:nvSpPr>
          <p:cNvPr id="45076" name="Text Box 19"/>
          <p:cNvSpPr txBox="1">
            <a:spLocks noChangeArrowheads="1"/>
          </p:cNvSpPr>
          <p:nvPr/>
        </p:nvSpPr>
        <p:spPr bwMode="auto">
          <a:xfrm>
            <a:off x="3917518" y="4836247"/>
            <a:ext cx="2276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sz="1200" dirty="0">
                <a:solidFill>
                  <a:srgbClr val="008000"/>
                </a:solidFill>
              </a:rPr>
              <a:t>USER MAINTAINS NORMAL</a:t>
            </a:r>
          </a:p>
          <a:p>
            <a:pPr algn="l"/>
            <a:r>
              <a:rPr lang="en-US" sz="1200" dirty="0">
                <a:solidFill>
                  <a:srgbClr val="008000"/>
                </a:solidFill>
              </a:rPr>
              <a:t>RELATIONS WITH HIS BANK</a:t>
            </a:r>
          </a:p>
        </p:txBody>
      </p:sp>
      <p:sp>
        <p:nvSpPr>
          <p:cNvPr id="45078" name="Text Box 21"/>
          <p:cNvSpPr txBox="1">
            <a:spLocks noChangeArrowheads="1"/>
          </p:cNvSpPr>
          <p:nvPr/>
        </p:nvSpPr>
        <p:spPr bwMode="auto">
          <a:xfrm>
            <a:off x="2272052" y="1315027"/>
            <a:ext cx="2031325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200" dirty="0">
                <a:solidFill>
                  <a:schemeClr val="hlink"/>
                </a:solidFill>
              </a:rPr>
              <a:t>PUBLIC </a:t>
            </a:r>
            <a:r>
              <a:rPr lang="en-US" sz="1200" dirty="0" smtClean="0">
                <a:solidFill>
                  <a:schemeClr val="hlink"/>
                </a:solidFill>
              </a:rPr>
              <a:t>COMPANY</a:t>
            </a:r>
          </a:p>
          <a:p>
            <a:pPr algn="ctr"/>
            <a:r>
              <a:rPr lang="en-US" sz="1200" dirty="0" smtClean="0">
                <a:solidFill>
                  <a:schemeClr val="hlink"/>
                </a:solidFill>
              </a:rPr>
              <a:t>(SPLIT OFF FROM EBAY)</a:t>
            </a:r>
            <a:endParaRPr lang="en-US" sz="1200" dirty="0">
              <a:solidFill>
                <a:schemeClr val="hlink"/>
              </a:solidFill>
            </a:endParaRPr>
          </a:p>
        </p:txBody>
      </p:sp>
      <p:sp>
        <p:nvSpPr>
          <p:cNvPr id="45079" name="AutoShape 22"/>
          <p:cNvSpPr>
            <a:spLocks noChangeArrowheads="1"/>
          </p:cNvSpPr>
          <p:nvPr/>
        </p:nvSpPr>
        <p:spPr bwMode="auto">
          <a:xfrm rot="10800000">
            <a:off x="6846455" y="3226522"/>
            <a:ext cx="222250" cy="1235075"/>
          </a:xfrm>
          <a:prstGeom prst="upDownArrow">
            <a:avLst>
              <a:gd name="adj1" fmla="val 50000"/>
              <a:gd name="adj2" fmla="val 111143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 dirty="0"/>
          </a:p>
        </p:txBody>
      </p:sp>
      <p:sp>
        <p:nvSpPr>
          <p:cNvPr id="45080" name="AutoShape 23"/>
          <p:cNvSpPr>
            <a:spLocks noChangeArrowheads="1"/>
          </p:cNvSpPr>
          <p:nvPr/>
        </p:nvSpPr>
        <p:spPr bwMode="auto">
          <a:xfrm rot="5400000">
            <a:off x="4831918" y="3450359"/>
            <a:ext cx="223838" cy="2357437"/>
          </a:xfrm>
          <a:prstGeom prst="upDownArrow">
            <a:avLst>
              <a:gd name="adj1" fmla="val 50000"/>
              <a:gd name="adj2" fmla="val 210638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SEAMLESS SCAN-BASED TRADING                                 JUNE 13, 2016                                 COPYRIGHT © 2016 MICHAEL I. SHAMOS</a:t>
            </a:r>
            <a:endParaRPr lang="en-US"/>
          </a:p>
        </p:txBody>
      </p:sp>
      <p:sp>
        <p:nvSpPr>
          <p:cNvPr id="25" name="Line 10"/>
          <p:cNvSpPr>
            <a:spLocks noChangeShapeType="1"/>
          </p:cNvSpPr>
          <p:nvPr/>
        </p:nvSpPr>
        <p:spPr bwMode="auto">
          <a:xfrm flipV="1">
            <a:off x="3158837" y="1786368"/>
            <a:ext cx="0" cy="880631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 anchor="ctr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7970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Rectangle 4"/>
          <p:cNvSpPr>
            <a:spLocks noGrp="1" noChangeArrowheads="1"/>
          </p:cNvSpPr>
          <p:nvPr>
            <p:ph type="title"/>
          </p:nvPr>
        </p:nvSpPr>
        <p:spPr>
          <a:xfrm>
            <a:off x="754276" y="106693"/>
            <a:ext cx="7772400" cy="722313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2550" tIns="41275" rIns="82550" bIns="41275" anchor="b"/>
          <a:lstStyle/>
          <a:p>
            <a:pPr>
              <a:lnSpc>
                <a:spcPct val="90000"/>
              </a:lnSpc>
            </a:pPr>
            <a:r>
              <a:rPr lang="en-US" dirty="0" smtClean="0"/>
              <a:t>PayPal Structure</a:t>
            </a: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1320140" y="1328026"/>
            <a:ext cx="1501912" cy="351507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05000"/>
              </a:lnSpc>
              <a:spcAft>
                <a:spcPts val="300"/>
              </a:spcAft>
            </a:pPr>
            <a:r>
              <a:rPr lang="en-US" sz="1400" b="0" dirty="0" smtClean="0"/>
              <a:t>PayPal Servers</a:t>
            </a:r>
            <a:r>
              <a:rPr lang="en-US" sz="1600" b="0" dirty="0" smtClean="0"/>
              <a:t>   </a:t>
            </a:r>
            <a:endParaRPr lang="en-US" sz="1600" b="0" dirty="0"/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320140" y="1660419"/>
            <a:ext cx="1501912" cy="1371787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Aft>
                <a:spcPts val="300"/>
              </a:spcAft>
            </a:pPr>
            <a:r>
              <a:rPr lang="en-US" sz="1400" b="0" dirty="0" smtClean="0"/>
              <a:t>PayPal Ledger</a:t>
            </a:r>
            <a:r>
              <a:rPr lang="en-US" sz="1200" b="0" dirty="0" smtClean="0"/>
              <a:t> </a:t>
            </a:r>
            <a:r>
              <a:rPr lang="en-US" sz="1600" b="0" dirty="0" smtClean="0"/>
              <a:t/>
            </a:r>
            <a:br>
              <a:rPr lang="en-US" sz="1600" b="0" dirty="0" smtClean="0"/>
            </a:br>
            <a:endParaRPr lang="en-US" sz="1600" b="0" dirty="0"/>
          </a:p>
          <a:p>
            <a:pPr algn="l">
              <a:lnSpc>
                <a:spcPct val="90000"/>
              </a:lnSpc>
              <a:spcAft>
                <a:spcPts val="300"/>
              </a:spcAft>
            </a:pPr>
            <a:r>
              <a:rPr lang="en-US" dirty="0" smtClean="0"/>
              <a:t>PATTY	  1000</a:t>
            </a:r>
          </a:p>
          <a:p>
            <a:pPr algn="l">
              <a:lnSpc>
                <a:spcPct val="90000"/>
              </a:lnSpc>
              <a:spcAft>
                <a:spcPts val="300"/>
              </a:spcAft>
            </a:pPr>
            <a:r>
              <a:rPr lang="en-US" sz="800" dirty="0" smtClean="0"/>
              <a:t/>
            </a:r>
            <a:br>
              <a:rPr lang="en-US" sz="800" dirty="0" smtClean="0"/>
            </a:br>
            <a:endParaRPr lang="en-US" sz="800" dirty="0"/>
          </a:p>
          <a:p>
            <a:pPr algn="l">
              <a:lnSpc>
                <a:spcPct val="90000"/>
              </a:lnSpc>
              <a:spcAft>
                <a:spcPts val="300"/>
              </a:spcAft>
            </a:pPr>
            <a:r>
              <a:rPr lang="en-US" dirty="0" smtClean="0"/>
              <a:t>SHAMOS 	        0</a:t>
            </a:r>
            <a:r>
              <a:rPr lang="en-US" sz="1600" b="0" dirty="0" smtClean="0"/>
              <a:t/>
            </a:r>
            <a:br>
              <a:rPr lang="en-US" sz="1600" b="0" dirty="0" smtClean="0"/>
            </a:br>
            <a:endParaRPr lang="en-US" sz="1600" b="0" dirty="0"/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1320137" y="1938400"/>
            <a:ext cx="1501915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1320717" y="2121484"/>
            <a:ext cx="1501335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>
            <a:off x="1320717" y="2551068"/>
            <a:ext cx="1501335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/>
          <p:nvPr/>
        </p:nvCxnSpPr>
        <p:spPr bwMode="auto">
          <a:xfrm>
            <a:off x="1320717" y="2778134"/>
            <a:ext cx="1501335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/>
          <p:nvPr/>
        </p:nvCxnSpPr>
        <p:spPr bwMode="auto">
          <a:xfrm>
            <a:off x="1334767" y="2352449"/>
            <a:ext cx="1501335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2085701" y="3032206"/>
            <a:ext cx="0" cy="1213097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056" name="Straight Connector 45055"/>
          <p:cNvCxnSpPr/>
          <p:nvPr/>
        </p:nvCxnSpPr>
        <p:spPr bwMode="auto">
          <a:xfrm>
            <a:off x="421995" y="3664649"/>
            <a:ext cx="7965713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5070" name="Group 45069"/>
          <p:cNvGrpSpPr/>
          <p:nvPr/>
        </p:nvGrpSpPr>
        <p:grpSpPr>
          <a:xfrm>
            <a:off x="3730888" y="1182332"/>
            <a:ext cx="4323703" cy="1106090"/>
            <a:chOff x="3730888" y="1182332"/>
            <a:chExt cx="4323703" cy="1106090"/>
          </a:xfrm>
        </p:grpSpPr>
        <p:pic>
          <p:nvPicPr>
            <p:cNvPr id="114381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3363" y="1236862"/>
              <a:ext cx="1041228" cy="1051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43810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0888" y="1182332"/>
              <a:ext cx="1585127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" name="Text Box 20"/>
            <p:cNvSpPr txBox="1">
              <a:spLocks noChangeArrowheads="1"/>
            </p:cNvSpPr>
            <p:nvPr/>
          </p:nvSpPr>
          <p:spPr bwMode="auto">
            <a:xfrm>
              <a:off x="6349090" y="1324958"/>
              <a:ext cx="655629" cy="259175"/>
            </a:xfrm>
            <a:prstGeom prst="rect">
              <a:avLst/>
            </a:prstGeom>
            <a:solidFill>
              <a:srgbClr val="FFFF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10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ts val="1200"/>
                </a:spcBef>
                <a:spcAft>
                  <a:spcPts val="1200"/>
                </a:spcAft>
              </a:pPr>
              <a:r>
                <a:rPr lang="en-US" sz="1200" dirty="0" smtClean="0">
                  <a:latin typeface="+mn-lt"/>
                </a:rPr>
                <a:t>  User </a:t>
              </a:r>
            </a:p>
          </p:txBody>
        </p:sp>
        <p:sp>
          <p:nvSpPr>
            <p:cNvPr id="45057" name="TextBox 45056"/>
            <p:cNvSpPr txBox="1"/>
            <p:nvPr/>
          </p:nvSpPr>
          <p:spPr>
            <a:xfrm>
              <a:off x="4191686" y="1639532"/>
              <a:ext cx="9541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+mn-lt"/>
                </a:rPr>
                <a:t>INTERNET</a:t>
              </a:r>
              <a:endParaRPr lang="en-US" sz="1200" b="1" dirty="0">
                <a:latin typeface="+mn-lt"/>
              </a:endParaRPr>
            </a:p>
          </p:txBody>
        </p:sp>
      </p:grpSp>
      <p:grpSp>
        <p:nvGrpSpPr>
          <p:cNvPr id="45069" name="Group 45068"/>
          <p:cNvGrpSpPr/>
          <p:nvPr/>
        </p:nvGrpSpPr>
        <p:grpSpPr>
          <a:xfrm>
            <a:off x="1546006" y="4174174"/>
            <a:ext cx="6066590" cy="2162514"/>
            <a:chOff x="1546006" y="4174174"/>
            <a:chExt cx="6066590" cy="2162514"/>
          </a:xfrm>
        </p:grpSpPr>
        <p:pic>
          <p:nvPicPr>
            <p:cNvPr id="27" name="Picture 7" descr="MCj03223970000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56005" y="4174174"/>
              <a:ext cx="1058863" cy="1054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Text Box 20"/>
            <p:cNvSpPr txBox="1">
              <a:spLocks noChangeArrowheads="1"/>
            </p:cNvSpPr>
            <p:nvPr/>
          </p:nvSpPr>
          <p:spPr bwMode="auto">
            <a:xfrm>
              <a:off x="1546006" y="5301917"/>
              <a:ext cx="1144544" cy="1034771"/>
            </a:xfrm>
            <a:prstGeom prst="rect">
              <a:avLst/>
            </a:prstGeom>
            <a:solidFill>
              <a:srgbClr val="CC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lIns="92075" tIns="46038" rIns="92075" bIns="46038">
              <a:spAutoFit/>
            </a:bodyPr>
            <a:lstStyle>
              <a:lvl1pPr>
                <a:defRPr sz="10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sz="2000" dirty="0"/>
                <a:t> </a:t>
              </a:r>
              <a:r>
                <a:rPr lang="en-US" sz="1600" b="0" dirty="0" smtClean="0"/>
                <a:t>PayPal’s</a:t>
              </a:r>
            </a:p>
            <a:p>
              <a:pPr algn="ctr">
                <a:lnSpc>
                  <a:spcPct val="90000"/>
                </a:lnSpc>
              </a:pPr>
              <a:r>
                <a:rPr lang="en-US" sz="1600" b="0" dirty="0" smtClean="0"/>
                <a:t>Bank</a:t>
              </a:r>
            </a:p>
            <a:p>
              <a:pPr algn="ctr">
                <a:lnSpc>
                  <a:spcPct val="90000"/>
                </a:lnSpc>
              </a:pPr>
              <a:r>
                <a:rPr lang="en-US" sz="1600" b="0" dirty="0" smtClean="0"/>
                <a:t>Account</a:t>
              </a:r>
            </a:p>
            <a:p>
              <a:pPr algn="ctr">
                <a:lnSpc>
                  <a:spcPct val="90000"/>
                </a:lnSpc>
              </a:pPr>
              <a:r>
                <a:rPr lang="en-US" sz="1600" b="0" dirty="0" smtClean="0"/>
                <a:t>(GE Bank)</a:t>
              </a:r>
              <a:endParaRPr lang="en-US" sz="1600" b="0" dirty="0"/>
            </a:p>
          </p:txBody>
        </p:sp>
        <p:pic>
          <p:nvPicPr>
            <p:cNvPr id="30" name="Picture 7" descr="MCj03223970000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553733" y="4174174"/>
              <a:ext cx="1058863" cy="1054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 Box 20"/>
            <p:cNvSpPr txBox="1">
              <a:spLocks noChangeArrowheads="1"/>
            </p:cNvSpPr>
            <p:nvPr/>
          </p:nvSpPr>
          <p:spPr bwMode="auto">
            <a:xfrm>
              <a:off x="6540733" y="5287952"/>
              <a:ext cx="1000980" cy="536173"/>
            </a:xfrm>
            <a:prstGeom prst="rect">
              <a:avLst/>
            </a:prstGeom>
            <a:solidFill>
              <a:srgbClr val="CC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lIns="92075" tIns="46038" rIns="92075" bIns="46038">
              <a:spAutoFit/>
            </a:bodyPr>
            <a:lstStyle>
              <a:lvl1pPr>
                <a:defRPr sz="10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ts val="1200"/>
                </a:spcBef>
                <a:spcAft>
                  <a:spcPts val="1200"/>
                </a:spcAft>
              </a:pPr>
              <a:r>
                <a:rPr lang="en-US" sz="1600" b="0" dirty="0" smtClean="0"/>
                <a:t>  User’s  </a:t>
              </a:r>
              <a:br>
                <a:rPr lang="en-US" sz="1600" b="0" dirty="0" smtClean="0"/>
              </a:br>
              <a:r>
                <a:rPr lang="en-US" sz="1600" b="0" dirty="0" smtClean="0"/>
                <a:t>Bank</a:t>
              </a:r>
            </a:p>
          </p:txBody>
        </p:sp>
        <p:sp>
          <p:nvSpPr>
            <p:cNvPr id="37" name="Text Box 20"/>
            <p:cNvSpPr txBox="1">
              <a:spLocks noChangeArrowheads="1"/>
            </p:cNvSpPr>
            <p:nvPr/>
          </p:nvSpPr>
          <p:spPr bwMode="auto">
            <a:xfrm>
              <a:off x="3895490" y="4408579"/>
              <a:ext cx="1353019" cy="757773"/>
            </a:xfrm>
            <a:prstGeom prst="rect">
              <a:avLst/>
            </a:prstGeom>
            <a:solidFill>
              <a:srgbClr val="CC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square" lIns="92075" tIns="46038" rIns="92075" bIns="46038">
              <a:spAutoFit/>
            </a:bodyPr>
            <a:lstStyle>
              <a:lvl1pPr>
                <a:defRPr sz="10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ts val="1200"/>
                </a:spcBef>
                <a:spcAft>
                  <a:spcPts val="1200"/>
                </a:spcAft>
              </a:pPr>
              <a:r>
                <a:rPr lang="en-US" sz="1600" b="0" dirty="0" smtClean="0"/>
                <a:t>Automated</a:t>
              </a:r>
              <a:br>
                <a:rPr lang="en-US" sz="1600" b="0" dirty="0" smtClean="0"/>
              </a:br>
              <a:r>
                <a:rPr lang="en-US" sz="1600" b="0" dirty="0" smtClean="0"/>
                <a:t>Clearing</a:t>
              </a:r>
              <a:br>
                <a:rPr lang="en-US" sz="1600" b="0" dirty="0" smtClean="0"/>
              </a:br>
              <a:r>
                <a:rPr lang="en-US" sz="1600" b="0" dirty="0" smtClean="0"/>
                <a:t>House</a:t>
              </a:r>
            </a:p>
          </p:txBody>
        </p:sp>
        <p:cxnSp>
          <p:nvCxnSpPr>
            <p:cNvPr id="44" name="Straight Connector 43"/>
            <p:cNvCxnSpPr/>
            <p:nvPr/>
          </p:nvCxnSpPr>
          <p:spPr bwMode="auto">
            <a:xfrm>
              <a:off x="2356016" y="4787466"/>
              <a:ext cx="1536367" cy="11949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Straight Connector 45"/>
            <p:cNvCxnSpPr/>
            <p:nvPr/>
          </p:nvCxnSpPr>
          <p:spPr bwMode="auto">
            <a:xfrm>
              <a:off x="5248509" y="4793440"/>
              <a:ext cx="1536367" cy="11949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8" name="TextBox 47"/>
          <p:cNvSpPr txBox="1"/>
          <p:nvPr/>
        </p:nvSpPr>
        <p:spPr>
          <a:xfrm>
            <a:off x="301771" y="3681732"/>
            <a:ext cx="16289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+mn-lt"/>
              </a:rPr>
              <a:t>BANKING SYSTEM:</a:t>
            </a:r>
            <a:endParaRPr lang="en-US" sz="1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572302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Rectangle 4"/>
          <p:cNvSpPr>
            <a:spLocks noGrp="1" noChangeArrowheads="1"/>
          </p:cNvSpPr>
          <p:nvPr>
            <p:ph type="title"/>
          </p:nvPr>
        </p:nvSpPr>
        <p:spPr>
          <a:xfrm>
            <a:off x="754276" y="106693"/>
            <a:ext cx="7772400" cy="722313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2550" tIns="41275" rIns="82550" bIns="41275" anchor="b"/>
          <a:lstStyle/>
          <a:p>
            <a:pPr>
              <a:lnSpc>
                <a:spcPct val="90000"/>
              </a:lnSpc>
            </a:pPr>
            <a:r>
              <a:rPr lang="en-US" dirty="0" smtClean="0"/>
              <a:t>Putting Money Into PayPal</a:t>
            </a: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1320140" y="1328026"/>
            <a:ext cx="1501912" cy="351507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05000"/>
              </a:lnSpc>
              <a:spcAft>
                <a:spcPts val="300"/>
              </a:spcAft>
            </a:pPr>
            <a:r>
              <a:rPr lang="en-US" sz="1400" b="0" dirty="0" smtClean="0"/>
              <a:t>PayPal Servers</a:t>
            </a:r>
            <a:r>
              <a:rPr lang="en-US" sz="1600" b="0" dirty="0" smtClean="0"/>
              <a:t>   </a:t>
            </a:r>
            <a:endParaRPr lang="en-US" sz="1600" b="0" dirty="0"/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320140" y="1660419"/>
            <a:ext cx="1501912" cy="1371787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Aft>
                <a:spcPts val="300"/>
              </a:spcAft>
            </a:pPr>
            <a:r>
              <a:rPr lang="en-US" sz="1400" b="0" dirty="0" smtClean="0"/>
              <a:t>PayPal Ledger</a:t>
            </a:r>
            <a:r>
              <a:rPr lang="en-US" sz="1200" b="0" dirty="0" smtClean="0"/>
              <a:t> </a:t>
            </a:r>
            <a:r>
              <a:rPr lang="en-US" sz="1600" b="0" dirty="0" smtClean="0"/>
              <a:t/>
            </a:r>
            <a:br>
              <a:rPr lang="en-US" sz="1600" b="0" dirty="0" smtClean="0"/>
            </a:br>
            <a:endParaRPr lang="en-US" sz="1600" b="0" dirty="0"/>
          </a:p>
          <a:p>
            <a:pPr algn="l">
              <a:lnSpc>
                <a:spcPct val="90000"/>
              </a:lnSpc>
              <a:spcAft>
                <a:spcPts val="300"/>
              </a:spcAft>
            </a:pPr>
            <a:r>
              <a:rPr lang="en-US" dirty="0" smtClean="0"/>
              <a:t>PATTY	  1000</a:t>
            </a:r>
          </a:p>
          <a:p>
            <a:pPr algn="l">
              <a:lnSpc>
                <a:spcPct val="90000"/>
              </a:lnSpc>
              <a:spcAft>
                <a:spcPts val="300"/>
              </a:spcAft>
            </a:pPr>
            <a:r>
              <a:rPr lang="en-US" sz="800" dirty="0" smtClean="0"/>
              <a:t/>
            </a:r>
            <a:br>
              <a:rPr lang="en-US" sz="800" dirty="0" smtClean="0"/>
            </a:br>
            <a:endParaRPr lang="en-US" sz="800" dirty="0"/>
          </a:p>
          <a:p>
            <a:pPr algn="l">
              <a:lnSpc>
                <a:spcPct val="90000"/>
              </a:lnSpc>
              <a:spcAft>
                <a:spcPts val="300"/>
              </a:spcAft>
            </a:pPr>
            <a:r>
              <a:rPr lang="en-US" dirty="0" smtClean="0"/>
              <a:t>SHAMOS 	        0</a:t>
            </a:r>
            <a:r>
              <a:rPr lang="en-US" sz="1600" b="0" dirty="0" smtClean="0"/>
              <a:t/>
            </a:r>
            <a:br>
              <a:rPr lang="en-US" sz="1600" b="0" dirty="0" smtClean="0"/>
            </a:br>
            <a:endParaRPr lang="en-US" sz="1600" b="0" dirty="0"/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1320137" y="1938400"/>
            <a:ext cx="1501915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1320717" y="2121484"/>
            <a:ext cx="1501335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>
            <a:off x="1320717" y="2551068"/>
            <a:ext cx="1501335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/>
          <p:nvPr/>
        </p:nvCxnSpPr>
        <p:spPr bwMode="auto">
          <a:xfrm>
            <a:off x="1320717" y="2778134"/>
            <a:ext cx="1501335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/>
          <p:nvPr/>
        </p:nvCxnSpPr>
        <p:spPr bwMode="auto">
          <a:xfrm>
            <a:off x="1334767" y="2352449"/>
            <a:ext cx="1501335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2085701" y="3032206"/>
            <a:ext cx="0" cy="1213097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5070" name="Group 45069"/>
          <p:cNvGrpSpPr/>
          <p:nvPr/>
        </p:nvGrpSpPr>
        <p:grpSpPr>
          <a:xfrm>
            <a:off x="3730888" y="1182332"/>
            <a:ext cx="4323703" cy="1106090"/>
            <a:chOff x="3730888" y="1182332"/>
            <a:chExt cx="4323703" cy="1106090"/>
          </a:xfrm>
        </p:grpSpPr>
        <p:pic>
          <p:nvPicPr>
            <p:cNvPr id="114381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3363" y="1236862"/>
              <a:ext cx="1041228" cy="1051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43810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0888" y="1182332"/>
              <a:ext cx="1585127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" name="Text Box 20"/>
            <p:cNvSpPr txBox="1">
              <a:spLocks noChangeArrowheads="1"/>
            </p:cNvSpPr>
            <p:nvPr/>
          </p:nvSpPr>
          <p:spPr bwMode="auto">
            <a:xfrm>
              <a:off x="6349091" y="1324958"/>
              <a:ext cx="655628" cy="259175"/>
            </a:xfrm>
            <a:prstGeom prst="rect">
              <a:avLst/>
            </a:prstGeom>
            <a:solidFill>
              <a:srgbClr val="FFFF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10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ts val="1200"/>
                </a:spcBef>
                <a:spcAft>
                  <a:spcPts val="1200"/>
                </a:spcAft>
              </a:pPr>
              <a:r>
                <a:rPr lang="en-US" sz="1200" dirty="0" smtClean="0">
                  <a:latin typeface="+mn-lt"/>
                </a:rPr>
                <a:t>  User </a:t>
              </a:r>
            </a:p>
          </p:txBody>
        </p:sp>
        <p:sp>
          <p:nvSpPr>
            <p:cNvPr id="45057" name="TextBox 45056"/>
            <p:cNvSpPr txBox="1"/>
            <p:nvPr/>
          </p:nvSpPr>
          <p:spPr>
            <a:xfrm>
              <a:off x="4191686" y="1639532"/>
              <a:ext cx="9541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+mn-lt"/>
                </a:rPr>
                <a:t>INTERNET</a:t>
              </a:r>
              <a:endParaRPr lang="en-US" sz="1200" b="1" dirty="0">
                <a:latin typeface="+mn-lt"/>
              </a:endParaRPr>
            </a:p>
          </p:txBody>
        </p:sp>
      </p:grpSp>
      <p:grpSp>
        <p:nvGrpSpPr>
          <p:cNvPr id="45069" name="Group 45068"/>
          <p:cNvGrpSpPr/>
          <p:nvPr/>
        </p:nvGrpSpPr>
        <p:grpSpPr>
          <a:xfrm>
            <a:off x="1546006" y="4174174"/>
            <a:ext cx="6066590" cy="2162514"/>
            <a:chOff x="1546006" y="4174174"/>
            <a:chExt cx="6066590" cy="2162514"/>
          </a:xfrm>
        </p:grpSpPr>
        <p:pic>
          <p:nvPicPr>
            <p:cNvPr id="27" name="Picture 7" descr="MCj03223970000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56005" y="4174174"/>
              <a:ext cx="1058863" cy="1054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Text Box 20"/>
            <p:cNvSpPr txBox="1">
              <a:spLocks noChangeArrowheads="1"/>
            </p:cNvSpPr>
            <p:nvPr/>
          </p:nvSpPr>
          <p:spPr bwMode="auto">
            <a:xfrm>
              <a:off x="1546006" y="5301917"/>
              <a:ext cx="1144544" cy="1034771"/>
            </a:xfrm>
            <a:prstGeom prst="rect">
              <a:avLst/>
            </a:prstGeom>
            <a:solidFill>
              <a:srgbClr val="CC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lIns="92075" tIns="46038" rIns="92075" bIns="46038">
              <a:spAutoFit/>
            </a:bodyPr>
            <a:lstStyle>
              <a:lvl1pPr>
                <a:defRPr sz="10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sz="2000" dirty="0"/>
                <a:t> </a:t>
              </a:r>
              <a:r>
                <a:rPr lang="en-US" sz="1600" b="0" dirty="0" smtClean="0"/>
                <a:t>PayPal’s</a:t>
              </a:r>
            </a:p>
            <a:p>
              <a:pPr algn="ctr">
                <a:lnSpc>
                  <a:spcPct val="90000"/>
                </a:lnSpc>
              </a:pPr>
              <a:r>
                <a:rPr lang="en-US" sz="1600" b="0" dirty="0" smtClean="0"/>
                <a:t>Bank</a:t>
              </a:r>
            </a:p>
            <a:p>
              <a:pPr algn="ctr">
                <a:lnSpc>
                  <a:spcPct val="90000"/>
                </a:lnSpc>
              </a:pPr>
              <a:r>
                <a:rPr lang="en-US" sz="1600" b="0" dirty="0" smtClean="0"/>
                <a:t>Account</a:t>
              </a:r>
            </a:p>
            <a:p>
              <a:pPr algn="ctr">
                <a:lnSpc>
                  <a:spcPct val="90000"/>
                </a:lnSpc>
              </a:pPr>
              <a:r>
                <a:rPr lang="en-US" sz="1600" b="0" dirty="0" smtClean="0"/>
                <a:t>(GE Bank)</a:t>
              </a:r>
              <a:endParaRPr lang="en-US" sz="1600" b="0" dirty="0"/>
            </a:p>
          </p:txBody>
        </p:sp>
        <p:pic>
          <p:nvPicPr>
            <p:cNvPr id="30" name="Picture 7" descr="MCj03223970000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553733" y="4174174"/>
              <a:ext cx="1058863" cy="1054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 Box 20"/>
            <p:cNvSpPr txBox="1">
              <a:spLocks noChangeArrowheads="1"/>
            </p:cNvSpPr>
            <p:nvPr/>
          </p:nvSpPr>
          <p:spPr bwMode="auto">
            <a:xfrm>
              <a:off x="6540733" y="5287952"/>
              <a:ext cx="1000980" cy="536173"/>
            </a:xfrm>
            <a:prstGeom prst="rect">
              <a:avLst/>
            </a:prstGeom>
            <a:solidFill>
              <a:srgbClr val="CC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lIns="92075" tIns="46038" rIns="92075" bIns="46038">
              <a:spAutoFit/>
            </a:bodyPr>
            <a:lstStyle>
              <a:lvl1pPr>
                <a:defRPr sz="10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ts val="1200"/>
                </a:spcBef>
                <a:spcAft>
                  <a:spcPts val="1200"/>
                </a:spcAft>
              </a:pPr>
              <a:r>
                <a:rPr lang="en-US" sz="1600" b="0" dirty="0" smtClean="0"/>
                <a:t>  User’s  </a:t>
              </a:r>
              <a:br>
                <a:rPr lang="en-US" sz="1600" b="0" dirty="0" smtClean="0"/>
              </a:br>
              <a:r>
                <a:rPr lang="en-US" sz="1600" b="0" dirty="0" smtClean="0"/>
                <a:t>Bank</a:t>
              </a:r>
            </a:p>
          </p:txBody>
        </p:sp>
        <p:sp>
          <p:nvSpPr>
            <p:cNvPr id="37" name="Text Box 20"/>
            <p:cNvSpPr txBox="1">
              <a:spLocks noChangeArrowheads="1"/>
            </p:cNvSpPr>
            <p:nvPr/>
          </p:nvSpPr>
          <p:spPr bwMode="auto">
            <a:xfrm>
              <a:off x="3895490" y="4408579"/>
              <a:ext cx="1353019" cy="757773"/>
            </a:xfrm>
            <a:prstGeom prst="rect">
              <a:avLst/>
            </a:prstGeom>
            <a:solidFill>
              <a:srgbClr val="CC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square" lIns="92075" tIns="46038" rIns="92075" bIns="46038">
              <a:spAutoFit/>
            </a:bodyPr>
            <a:lstStyle>
              <a:lvl1pPr>
                <a:defRPr sz="10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ts val="1200"/>
                </a:spcBef>
                <a:spcAft>
                  <a:spcPts val="1200"/>
                </a:spcAft>
              </a:pPr>
              <a:r>
                <a:rPr lang="en-US" sz="1600" b="0" dirty="0" smtClean="0"/>
                <a:t>Automated</a:t>
              </a:r>
              <a:br>
                <a:rPr lang="en-US" sz="1600" b="0" dirty="0" smtClean="0"/>
              </a:br>
              <a:r>
                <a:rPr lang="en-US" sz="1600" b="0" dirty="0" smtClean="0"/>
                <a:t>Clearing</a:t>
              </a:r>
              <a:br>
                <a:rPr lang="en-US" sz="1600" b="0" dirty="0" smtClean="0"/>
              </a:br>
              <a:r>
                <a:rPr lang="en-US" sz="1600" b="0" dirty="0" smtClean="0"/>
                <a:t>House</a:t>
              </a:r>
            </a:p>
          </p:txBody>
        </p:sp>
        <p:cxnSp>
          <p:nvCxnSpPr>
            <p:cNvPr id="44" name="Straight Connector 43"/>
            <p:cNvCxnSpPr/>
            <p:nvPr/>
          </p:nvCxnSpPr>
          <p:spPr bwMode="auto">
            <a:xfrm>
              <a:off x="2356016" y="4787466"/>
              <a:ext cx="1536367" cy="11949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Straight Connector 45"/>
            <p:cNvCxnSpPr/>
            <p:nvPr/>
          </p:nvCxnSpPr>
          <p:spPr bwMode="auto">
            <a:xfrm>
              <a:off x="5248509" y="4793440"/>
              <a:ext cx="1536367" cy="11949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" name="Straight Connector 2"/>
          <p:cNvCxnSpPr/>
          <p:nvPr/>
        </p:nvCxnSpPr>
        <p:spPr bwMode="auto">
          <a:xfrm flipH="1">
            <a:off x="5070848" y="1482245"/>
            <a:ext cx="1199290" cy="10767"/>
          </a:xfrm>
          <a:prstGeom prst="line">
            <a:avLst/>
          </a:prstGeom>
          <a:noFill/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/>
          <p:nvPr/>
        </p:nvCxnSpPr>
        <p:spPr bwMode="auto">
          <a:xfrm flipH="1">
            <a:off x="2831015" y="1493765"/>
            <a:ext cx="1355409" cy="10767"/>
          </a:xfrm>
          <a:prstGeom prst="line">
            <a:avLst/>
          </a:prstGeom>
          <a:noFill/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Box 6"/>
          <p:cNvSpPr txBox="1"/>
          <p:nvPr/>
        </p:nvSpPr>
        <p:spPr>
          <a:xfrm>
            <a:off x="5580566" y="1734424"/>
            <a:ext cx="146225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latin typeface="+mn-lt"/>
              </a:rPr>
              <a:t>“PLEASE ADD $2500</a:t>
            </a:r>
          </a:p>
          <a:p>
            <a:pPr algn="ctr"/>
            <a:r>
              <a:rPr lang="en-US" sz="1000" b="1" dirty="0" smtClean="0">
                <a:latin typeface="+mn-lt"/>
              </a:rPr>
              <a:t>TO MY PAYPAL</a:t>
            </a:r>
          </a:p>
          <a:p>
            <a:pPr algn="ctr"/>
            <a:r>
              <a:rPr lang="en-US" sz="1000" b="1" dirty="0" smtClean="0">
                <a:latin typeface="+mn-lt"/>
              </a:rPr>
              <a:t>ACCOUNT”</a:t>
            </a:r>
            <a:endParaRPr lang="en-US" sz="1000" b="1" dirty="0">
              <a:latin typeface="+mn-lt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2362279" y="3032206"/>
            <a:ext cx="0" cy="1320589"/>
          </a:xfrm>
          <a:prstGeom prst="line">
            <a:avLst/>
          </a:prstGeom>
          <a:noFill/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TextBox 41"/>
          <p:cNvSpPr txBox="1"/>
          <p:nvPr/>
        </p:nvSpPr>
        <p:spPr>
          <a:xfrm>
            <a:off x="2418879" y="3105202"/>
            <a:ext cx="125386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latin typeface="+mn-lt"/>
              </a:rPr>
              <a:t>“PLEASE TAKE</a:t>
            </a:r>
          </a:p>
          <a:p>
            <a:pPr algn="ctr"/>
            <a:r>
              <a:rPr lang="en-US" sz="1000" b="1" dirty="0" smtClean="0">
                <a:latin typeface="+mn-lt"/>
              </a:rPr>
              <a:t>$2500 FROM</a:t>
            </a:r>
          </a:p>
          <a:p>
            <a:pPr algn="ctr"/>
            <a:r>
              <a:rPr lang="en-US" sz="1000" b="1" dirty="0" smtClean="0">
                <a:latin typeface="+mn-lt"/>
              </a:rPr>
              <a:t>SHAMOS’ BANK”</a:t>
            </a:r>
            <a:endParaRPr lang="en-US" sz="1000" b="1" dirty="0">
              <a:latin typeface="+mn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618875" y="4285468"/>
            <a:ext cx="8755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latin typeface="+mn-lt"/>
              </a:rPr>
              <a:t>ACH DEBIT</a:t>
            </a:r>
            <a:endParaRPr lang="en-US" sz="1000" b="1" dirty="0">
              <a:latin typeface="+mn-lt"/>
            </a:endParaRPr>
          </a:p>
        </p:txBody>
      </p:sp>
      <p:cxnSp>
        <p:nvCxnSpPr>
          <p:cNvPr id="45" name="Straight Connector 44"/>
          <p:cNvCxnSpPr/>
          <p:nvPr/>
        </p:nvCxnSpPr>
        <p:spPr bwMode="auto">
          <a:xfrm>
            <a:off x="2418879" y="4587521"/>
            <a:ext cx="1476611" cy="0"/>
          </a:xfrm>
          <a:prstGeom prst="line">
            <a:avLst/>
          </a:prstGeom>
          <a:noFill/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Connector 46"/>
          <p:cNvCxnSpPr/>
          <p:nvPr/>
        </p:nvCxnSpPr>
        <p:spPr bwMode="auto">
          <a:xfrm>
            <a:off x="5256229" y="4592604"/>
            <a:ext cx="1476611" cy="0"/>
          </a:xfrm>
          <a:prstGeom prst="line">
            <a:avLst/>
          </a:prstGeom>
          <a:noFill/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TextBox 48"/>
          <p:cNvSpPr txBox="1"/>
          <p:nvPr/>
        </p:nvSpPr>
        <p:spPr>
          <a:xfrm>
            <a:off x="5316015" y="3968304"/>
            <a:ext cx="134524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latin typeface="+mn-lt"/>
              </a:rPr>
              <a:t>CLEARING HOUSE</a:t>
            </a:r>
          </a:p>
          <a:p>
            <a:pPr algn="ctr"/>
            <a:r>
              <a:rPr lang="en-US" sz="1000" b="1" dirty="0" smtClean="0">
                <a:latin typeface="+mn-lt"/>
              </a:rPr>
              <a:t>TELLS BANK</a:t>
            </a:r>
          </a:p>
          <a:p>
            <a:pPr algn="ctr"/>
            <a:r>
              <a:rPr lang="en-US" sz="1000" b="1" dirty="0" smtClean="0">
                <a:latin typeface="+mn-lt"/>
              </a:rPr>
              <a:t>AMOUNT OWED</a:t>
            </a:r>
            <a:endParaRPr lang="en-US" sz="1000" b="1" dirty="0">
              <a:latin typeface="+mn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256230" y="5155928"/>
            <a:ext cx="13452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latin typeface="+mn-lt"/>
              </a:rPr>
              <a:t>BANK PAYS</a:t>
            </a:r>
          </a:p>
          <a:p>
            <a:pPr algn="ctr"/>
            <a:r>
              <a:rPr lang="en-US" sz="1000" b="1" dirty="0" smtClean="0">
                <a:latin typeface="+mn-lt"/>
              </a:rPr>
              <a:t>CLEARING HOUSE</a:t>
            </a:r>
            <a:endParaRPr lang="en-US" sz="1000" b="1" dirty="0">
              <a:latin typeface="+mn-lt"/>
            </a:endParaRPr>
          </a:p>
        </p:txBody>
      </p:sp>
      <p:cxnSp>
        <p:nvCxnSpPr>
          <p:cNvPr id="51" name="Straight Connector 50"/>
          <p:cNvCxnSpPr/>
          <p:nvPr/>
        </p:nvCxnSpPr>
        <p:spPr bwMode="auto">
          <a:xfrm>
            <a:off x="5248509" y="4993165"/>
            <a:ext cx="1476611" cy="0"/>
          </a:xfrm>
          <a:prstGeom prst="line">
            <a:avLst/>
          </a:prstGeom>
          <a:noFill/>
          <a:ln w="38100" cap="flat" cmpd="sng" algn="ctr">
            <a:solidFill>
              <a:srgbClr val="92D05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2" name="TextBox 51"/>
          <p:cNvSpPr txBox="1"/>
          <p:nvPr/>
        </p:nvSpPr>
        <p:spPr>
          <a:xfrm>
            <a:off x="2690550" y="5153072"/>
            <a:ext cx="134524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latin typeface="+mn-lt"/>
              </a:rPr>
              <a:t>CLEARING HOUSE</a:t>
            </a:r>
          </a:p>
          <a:p>
            <a:pPr algn="ctr"/>
            <a:r>
              <a:rPr lang="en-US" sz="1000" b="1" dirty="0" smtClean="0">
                <a:latin typeface="+mn-lt"/>
              </a:rPr>
              <a:t>PAYS PAYPAL’S </a:t>
            </a:r>
          </a:p>
          <a:p>
            <a:pPr algn="ctr"/>
            <a:r>
              <a:rPr lang="en-US" sz="1000" b="1" dirty="0" smtClean="0">
                <a:latin typeface="+mn-lt"/>
              </a:rPr>
              <a:t>BANK</a:t>
            </a:r>
            <a:endParaRPr lang="en-US" sz="1000" b="1" dirty="0">
              <a:latin typeface="+mn-lt"/>
            </a:endParaRPr>
          </a:p>
        </p:txBody>
      </p:sp>
      <p:cxnSp>
        <p:nvCxnSpPr>
          <p:cNvPr id="53" name="Straight Connector 52"/>
          <p:cNvCxnSpPr/>
          <p:nvPr/>
        </p:nvCxnSpPr>
        <p:spPr bwMode="auto">
          <a:xfrm>
            <a:off x="2488028" y="4982182"/>
            <a:ext cx="1407462" cy="0"/>
          </a:xfrm>
          <a:prstGeom prst="line">
            <a:avLst/>
          </a:prstGeom>
          <a:noFill/>
          <a:ln w="38100" cap="flat" cmpd="sng" algn="ctr">
            <a:solidFill>
              <a:srgbClr val="92D05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" name="TextBox 53"/>
          <p:cNvSpPr txBox="1"/>
          <p:nvPr/>
        </p:nvSpPr>
        <p:spPr>
          <a:xfrm>
            <a:off x="770157" y="3835791"/>
            <a:ext cx="96051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latin typeface="+mn-lt"/>
              </a:rPr>
              <a:t>“ADD $2500</a:t>
            </a:r>
          </a:p>
          <a:p>
            <a:pPr algn="ctr"/>
            <a:r>
              <a:rPr lang="en-US" sz="1000" b="1" dirty="0" smtClean="0">
                <a:latin typeface="+mn-lt"/>
              </a:rPr>
              <a:t>TO SHAMOS</a:t>
            </a:r>
          </a:p>
          <a:p>
            <a:pPr algn="ctr"/>
            <a:r>
              <a:rPr lang="en-US" sz="1000" b="1" dirty="0" smtClean="0">
                <a:latin typeface="+mn-lt"/>
              </a:rPr>
              <a:t>IN LEDGER</a:t>
            </a:r>
          </a:p>
        </p:txBody>
      </p:sp>
      <p:cxnSp>
        <p:nvCxnSpPr>
          <p:cNvPr id="55" name="Straight Connector 54"/>
          <p:cNvCxnSpPr/>
          <p:nvPr/>
        </p:nvCxnSpPr>
        <p:spPr bwMode="auto">
          <a:xfrm>
            <a:off x="1844537" y="3032206"/>
            <a:ext cx="0" cy="1320589"/>
          </a:xfrm>
          <a:prstGeom prst="line">
            <a:avLst/>
          </a:prstGeom>
          <a:noFill/>
          <a:ln w="38100" cap="flat" cmpd="sng" algn="ctr">
            <a:solidFill>
              <a:srgbClr val="92D05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7866854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2" grpId="0"/>
      <p:bldP spid="43" grpId="0"/>
      <p:bldP spid="49" grpId="0"/>
      <p:bldP spid="50" grpId="0"/>
      <p:bldP spid="52" grpId="0"/>
      <p:bldP spid="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9588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195263"/>
            <a:ext cx="7772400" cy="722312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2550" tIns="41275" rIns="82550" bIns="41275" anchor="b"/>
          <a:lstStyle/>
          <a:p>
            <a:pPr>
              <a:lnSpc>
                <a:spcPct val="90000"/>
              </a:lnSpc>
            </a:pPr>
            <a:r>
              <a:rPr lang="en-US" dirty="0"/>
              <a:t>Outline</a:t>
            </a:r>
          </a:p>
        </p:txBody>
      </p:sp>
      <p:sp>
        <p:nvSpPr>
          <p:cNvPr id="5795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56937" y="1057708"/>
            <a:ext cx="7896225" cy="366395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2550" tIns="41275" rIns="82550" bIns="41275"/>
          <a:lstStyle/>
          <a:p>
            <a:pPr>
              <a:spcBef>
                <a:spcPts val="500"/>
              </a:spcBef>
            </a:pPr>
            <a:r>
              <a:rPr lang="en-US" sz="2400" dirty="0" smtClean="0"/>
              <a:t>How Payments are Made</a:t>
            </a:r>
          </a:p>
          <a:p>
            <a:pPr lvl="1">
              <a:spcBef>
                <a:spcPts val="500"/>
              </a:spcBef>
            </a:pPr>
            <a:r>
              <a:rPr lang="en-US" dirty="0" smtClean="0"/>
              <a:t>Gross v. net settlement</a:t>
            </a:r>
          </a:p>
          <a:p>
            <a:pPr lvl="1">
              <a:spcBef>
                <a:spcPts val="500"/>
              </a:spcBef>
            </a:pPr>
            <a:r>
              <a:rPr lang="en-US" dirty="0" smtClean="0"/>
              <a:t>Consumer payments: credit cards, PayPal</a:t>
            </a:r>
          </a:p>
          <a:p>
            <a:pPr lvl="1">
              <a:spcBef>
                <a:spcPts val="500"/>
              </a:spcBef>
            </a:pPr>
            <a:r>
              <a:rPr lang="en-US" dirty="0" smtClean="0"/>
              <a:t>B2B Payments</a:t>
            </a:r>
          </a:p>
          <a:p>
            <a:pPr lvl="2">
              <a:spcBef>
                <a:spcPts val="500"/>
              </a:spcBef>
            </a:pPr>
            <a:r>
              <a:rPr lang="en-US" sz="2400" dirty="0" smtClean="0"/>
              <a:t>Wire </a:t>
            </a:r>
            <a:r>
              <a:rPr lang="en-US" sz="2400" dirty="0"/>
              <a:t>transfer, ACH, </a:t>
            </a:r>
            <a:r>
              <a:rPr lang="en-US" sz="2400" dirty="0" smtClean="0"/>
              <a:t>PayPal</a:t>
            </a:r>
          </a:p>
          <a:p>
            <a:pPr>
              <a:spcBef>
                <a:spcPts val="500"/>
              </a:spcBef>
            </a:pPr>
            <a:r>
              <a:rPr lang="en-US" sz="2400" dirty="0" smtClean="0"/>
              <a:t>Financial messaging</a:t>
            </a:r>
          </a:p>
          <a:p>
            <a:pPr lvl="1">
              <a:spcBef>
                <a:spcPts val="500"/>
              </a:spcBef>
            </a:pPr>
            <a:r>
              <a:rPr lang="en-US" dirty="0"/>
              <a:t>SWIFT (Society for Worldwide Interbank Financial Telecommunication</a:t>
            </a:r>
            <a:r>
              <a:rPr lang="en-US" dirty="0" smtClean="0"/>
              <a:t>)</a:t>
            </a:r>
          </a:p>
          <a:p>
            <a:pPr>
              <a:spcBef>
                <a:spcPts val="500"/>
              </a:spcBef>
            </a:pPr>
            <a:r>
              <a:rPr lang="en-US" sz="2400" dirty="0" smtClean="0"/>
              <a:t>Mobile Payments</a:t>
            </a:r>
          </a:p>
          <a:p>
            <a:pPr lvl="1">
              <a:spcBef>
                <a:spcPts val="500"/>
              </a:spcBef>
            </a:pPr>
            <a:r>
              <a:rPr lang="en-US" dirty="0" smtClean="0"/>
              <a:t>Credit/debit card, NFC</a:t>
            </a:r>
          </a:p>
          <a:p>
            <a:pPr>
              <a:spcBef>
                <a:spcPts val="500"/>
              </a:spcBef>
            </a:pPr>
            <a:r>
              <a:rPr lang="en-US" sz="2400" dirty="0" smtClean="0"/>
              <a:t>Scan-Based </a:t>
            </a:r>
            <a:r>
              <a:rPr lang="en-US" sz="2400" dirty="0"/>
              <a:t>Trading (SBT)</a:t>
            </a:r>
          </a:p>
          <a:p>
            <a:pPr>
              <a:spcBef>
                <a:spcPts val="500"/>
              </a:spcBef>
            </a:pPr>
            <a:r>
              <a:rPr lang="en-US" sz="2400" dirty="0" smtClean="0"/>
              <a:t>Appendix: </a:t>
            </a:r>
            <a:r>
              <a:rPr lang="en-US" sz="2400" dirty="0" err="1" smtClean="0"/>
              <a:t>ApplePay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Rectangle 4"/>
          <p:cNvSpPr>
            <a:spLocks noGrp="1" noChangeArrowheads="1"/>
          </p:cNvSpPr>
          <p:nvPr>
            <p:ph type="title"/>
          </p:nvPr>
        </p:nvSpPr>
        <p:spPr>
          <a:xfrm>
            <a:off x="754276" y="106693"/>
            <a:ext cx="7772400" cy="722313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2550" tIns="41275" rIns="82550" bIns="41275" anchor="b"/>
          <a:lstStyle/>
          <a:p>
            <a:pPr>
              <a:lnSpc>
                <a:spcPct val="90000"/>
              </a:lnSpc>
            </a:pPr>
            <a:r>
              <a:rPr lang="en-US" dirty="0" smtClean="0"/>
              <a:t>Putting Money Into PayPal</a:t>
            </a: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1320140" y="1328026"/>
            <a:ext cx="1501912" cy="351507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05000"/>
              </a:lnSpc>
              <a:spcAft>
                <a:spcPts val="300"/>
              </a:spcAft>
            </a:pPr>
            <a:r>
              <a:rPr lang="en-US" sz="1400" b="0" dirty="0" smtClean="0"/>
              <a:t>PayPal Servers</a:t>
            </a:r>
            <a:r>
              <a:rPr lang="en-US" sz="1600" b="0" dirty="0" smtClean="0"/>
              <a:t>   </a:t>
            </a:r>
            <a:endParaRPr lang="en-US" sz="1600" b="0" dirty="0"/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320140" y="1660419"/>
            <a:ext cx="1501912" cy="1344087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Aft>
                <a:spcPts val="300"/>
              </a:spcAft>
            </a:pPr>
            <a:r>
              <a:rPr lang="en-US" sz="1400" b="0" dirty="0" smtClean="0"/>
              <a:t>PayPal Ledger</a:t>
            </a:r>
            <a:r>
              <a:rPr lang="en-US" sz="1200" b="0" dirty="0" smtClean="0"/>
              <a:t> </a:t>
            </a:r>
            <a:r>
              <a:rPr lang="en-US" sz="1600" b="0" dirty="0" smtClean="0"/>
              <a:t/>
            </a:r>
            <a:br>
              <a:rPr lang="en-US" sz="1600" b="0" dirty="0" smtClean="0"/>
            </a:br>
            <a:endParaRPr lang="en-US" sz="1600" b="0" dirty="0"/>
          </a:p>
          <a:p>
            <a:pPr algn="l">
              <a:lnSpc>
                <a:spcPct val="90000"/>
              </a:lnSpc>
              <a:spcAft>
                <a:spcPts val="300"/>
              </a:spcAft>
            </a:pPr>
            <a:r>
              <a:rPr lang="en-US" dirty="0" smtClean="0"/>
              <a:t>PATTY	  1000</a:t>
            </a:r>
          </a:p>
          <a:p>
            <a:pPr algn="l">
              <a:lnSpc>
                <a:spcPct val="90000"/>
              </a:lnSpc>
              <a:spcAft>
                <a:spcPts val="300"/>
              </a:spcAft>
            </a:pPr>
            <a:r>
              <a:rPr lang="en-US" sz="800" dirty="0" smtClean="0"/>
              <a:t/>
            </a:r>
            <a:br>
              <a:rPr lang="en-US" sz="800" dirty="0" smtClean="0"/>
            </a:br>
            <a:endParaRPr lang="en-US" sz="800" dirty="0"/>
          </a:p>
          <a:p>
            <a:pPr algn="l">
              <a:lnSpc>
                <a:spcPct val="90000"/>
              </a:lnSpc>
              <a:spcAft>
                <a:spcPts val="300"/>
              </a:spcAft>
            </a:pPr>
            <a:r>
              <a:rPr lang="en-US" dirty="0" smtClean="0"/>
              <a:t>SHAMOS	  2500</a:t>
            </a:r>
            <a:r>
              <a:rPr lang="en-US" sz="1600" b="0" dirty="0" smtClean="0"/>
              <a:t/>
            </a:r>
            <a:br>
              <a:rPr lang="en-US" sz="1600" b="0" dirty="0" smtClean="0"/>
            </a:br>
            <a:endParaRPr lang="en-US" sz="1600" b="0" dirty="0"/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1320137" y="1938400"/>
            <a:ext cx="1501915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1320717" y="2121484"/>
            <a:ext cx="1501335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>
            <a:off x="1320717" y="2551068"/>
            <a:ext cx="1501335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/>
          <p:nvPr/>
        </p:nvCxnSpPr>
        <p:spPr bwMode="auto">
          <a:xfrm>
            <a:off x="1320717" y="2778134"/>
            <a:ext cx="1501335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/>
          <p:nvPr/>
        </p:nvCxnSpPr>
        <p:spPr bwMode="auto">
          <a:xfrm>
            <a:off x="1334767" y="2352449"/>
            <a:ext cx="1501335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2085701" y="3032206"/>
            <a:ext cx="0" cy="1213097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5070" name="Group 45069"/>
          <p:cNvGrpSpPr/>
          <p:nvPr/>
        </p:nvGrpSpPr>
        <p:grpSpPr>
          <a:xfrm>
            <a:off x="3730888" y="1182332"/>
            <a:ext cx="4323703" cy="1106090"/>
            <a:chOff x="3730888" y="1182332"/>
            <a:chExt cx="4323703" cy="1106090"/>
          </a:xfrm>
        </p:grpSpPr>
        <p:pic>
          <p:nvPicPr>
            <p:cNvPr id="114381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3363" y="1236862"/>
              <a:ext cx="1041228" cy="1051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43810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0888" y="1182332"/>
              <a:ext cx="1585127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" name="Text Box 20"/>
            <p:cNvSpPr txBox="1">
              <a:spLocks noChangeArrowheads="1"/>
            </p:cNvSpPr>
            <p:nvPr/>
          </p:nvSpPr>
          <p:spPr bwMode="auto">
            <a:xfrm>
              <a:off x="6280963" y="1324958"/>
              <a:ext cx="791883" cy="314574"/>
            </a:xfrm>
            <a:prstGeom prst="rect">
              <a:avLst/>
            </a:prstGeom>
            <a:solidFill>
              <a:srgbClr val="FFFF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10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ts val="1200"/>
                </a:spcBef>
                <a:spcAft>
                  <a:spcPts val="1200"/>
                </a:spcAft>
              </a:pPr>
              <a:r>
                <a:rPr lang="en-US" sz="1600" b="0" dirty="0" smtClean="0"/>
                <a:t>  User </a:t>
              </a:r>
            </a:p>
          </p:txBody>
        </p:sp>
        <p:sp>
          <p:nvSpPr>
            <p:cNvPr id="45057" name="TextBox 45056"/>
            <p:cNvSpPr txBox="1"/>
            <p:nvPr/>
          </p:nvSpPr>
          <p:spPr>
            <a:xfrm>
              <a:off x="4191686" y="1639532"/>
              <a:ext cx="9541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+mn-lt"/>
                </a:rPr>
                <a:t>INTERNET</a:t>
              </a:r>
              <a:endParaRPr lang="en-US" sz="1200" b="1" dirty="0">
                <a:latin typeface="+mn-lt"/>
              </a:endParaRPr>
            </a:p>
          </p:txBody>
        </p:sp>
      </p:grpSp>
      <p:grpSp>
        <p:nvGrpSpPr>
          <p:cNvPr id="45069" name="Group 45068"/>
          <p:cNvGrpSpPr/>
          <p:nvPr/>
        </p:nvGrpSpPr>
        <p:grpSpPr>
          <a:xfrm>
            <a:off x="1546006" y="4174174"/>
            <a:ext cx="6066590" cy="2162514"/>
            <a:chOff x="1546006" y="4174174"/>
            <a:chExt cx="6066590" cy="2162514"/>
          </a:xfrm>
        </p:grpSpPr>
        <p:pic>
          <p:nvPicPr>
            <p:cNvPr id="27" name="Picture 7" descr="MCj03223970000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56005" y="4174174"/>
              <a:ext cx="1058863" cy="1054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Text Box 20"/>
            <p:cNvSpPr txBox="1">
              <a:spLocks noChangeArrowheads="1"/>
            </p:cNvSpPr>
            <p:nvPr/>
          </p:nvSpPr>
          <p:spPr bwMode="auto">
            <a:xfrm>
              <a:off x="1546006" y="5301917"/>
              <a:ext cx="1144544" cy="1034771"/>
            </a:xfrm>
            <a:prstGeom prst="rect">
              <a:avLst/>
            </a:prstGeom>
            <a:solidFill>
              <a:srgbClr val="CC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lIns="92075" tIns="46038" rIns="92075" bIns="46038">
              <a:spAutoFit/>
            </a:bodyPr>
            <a:lstStyle>
              <a:lvl1pPr>
                <a:defRPr sz="10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sz="2000" dirty="0"/>
                <a:t> </a:t>
              </a:r>
              <a:r>
                <a:rPr lang="en-US" sz="1600" b="0" dirty="0" smtClean="0"/>
                <a:t>PayPal’s</a:t>
              </a:r>
            </a:p>
            <a:p>
              <a:pPr algn="ctr">
                <a:lnSpc>
                  <a:spcPct val="90000"/>
                </a:lnSpc>
              </a:pPr>
              <a:r>
                <a:rPr lang="en-US" sz="1600" b="0" dirty="0" smtClean="0"/>
                <a:t>Bank</a:t>
              </a:r>
            </a:p>
            <a:p>
              <a:pPr algn="ctr">
                <a:lnSpc>
                  <a:spcPct val="90000"/>
                </a:lnSpc>
              </a:pPr>
              <a:r>
                <a:rPr lang="en-US" sz="1600" b="0" dirty="0" smtClean="0"/>
                <a:t>Account</a:t>
              </a:r>
            </a:p>
            <a:p>
              <a:pPr algn="ctr">
                <a:lnSpc>
                  <a:spcPct val="90000"/>
                </a:lnSpc>
              </a:pPr>
              <a:r>
                <a:rPr lang="en-US" sz="1600" b="0" dirty="0" smtClean="0"/>
                <a:t>(GE Bank)</a:t>
              </a:r>
              <a:endParaRPr lang="en-US" sz="1600" b="0" dirty="0"/>
            </a:p>
          </p:txBody>
        </p:sp>
        <p:pic>
          <p:nvPicPr>
            <p:cNvPr id="30" name="Picture 7" descr="MCj03223970000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553733" y="4174174"/>
              <a:ext cx="1058863" cy="1054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 Box 20"/>
            <p:cNvSpPr txBox="1">
              <a:spLocks noChangeArrowheads="1"/>
            </p:cNvSpPr>
            <p:nvPr/>
          </p:nvSpPr>
          <p:spPr bwMode="auto">
            <a:xfrm>
              <a:off x="6540733" y="5287952"/>
              <a:ext cx="1000980" cy="536173"/>
            </a:xfrm>
            <a:prstGeom prst="rect">
              <a:avLst/>
            </a:prstGeom>
            <a:solidFill>
              <a:srgbClr val="CC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lIns="92075" tIns="46038" rIns="92075" bIns="46038">
              <a:spAutoFit/>
            </a:bodyPr>
            <a:lstStyle>
              <a:lvl1pPr>
                <a:defRPr sz="10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ts val="1200"/>
                </a:spcBef>
                <a:spcAft>
                  <a:spcPts val="1200"/>
                </a:spcAft>
              </a:pPr>
              <a:r>
                <a:rPr lang="en-US" sz="1600" b="0" dirty="0" smtClean="0"/>
                <a:t>  User’s  </a:t>
              </a:r>
              <a:br>
                <a:rPr lang="en-US" sz="1600" b="0" dirty="0" smtClean="0"/>
              </a:br>
              <a:r>
                <a:rPr lang="en-US" sz="1600" b="0" dirty="0" smtClean="0"/>
                <a:t>Bank</a:t>
              </a:r>
            </a:p>
          </p:txBody>
        </p:sp>
        <p:sp>
          <p:nvSpPr>
            <p:cNvPr id="37" name="Text Box 20"/>
            <p:cNvSpPr txBox="1">
              <a:spLocks noChangeArrowheads="1"/>
            </p:cNvSpPr>
            <p:nvPr/>
          </p:nvSpPr>
          <p:spPr bwMode="auto">
            <a:xfrm>
              <a:off x="3895490" y="4408579"/>
              <a:ext cx="1353019" cy="757773"/>
            </a:xfrm>
            <a:prstGeom prst="rect">
              <a:avLst/>
            </a:prstGeom>
            <a:solidFill>
              <a:srgbClr val="CC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square" lIns="92075" tIns="46038" rIns="92075" bIns="46038">
              <a:spAutoFit/>
            </a:bodyPr>
            <a:lstStyle>
              <a:lvl1pPr>
                <a:defRPr sz="10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ts val="1200"/>
                </a:spcBef>
                <a:spcAft>
                  <a:spcPts val="1200"/>
                </a:spcAft>
              </a:pPr>
              <a:r>
                <a:rPr lang="en-US" sz="1600" b="0" dirty="0" smtClean="0"/>
                <a:t>Automated</a:t>
              </a:r>
              <a:br>
                <a:rPr lang="en-US" sz="1600" b="0" dirty="0" smtClean="0"/>
              </a:br>
              <a:r>
                <a:rPr lang="en-US" sz="1600" b="0" dirty="0" smtClean="0"/>
                <a:t>Clearing</a:t>
              </a:r>
              <a:br>
                <a:rPr lang="en-US" sz="1600" b="0" dirty="0" smtClean="0"/>
              </a:br>
              <a:r>
                <a:rPr lang="en-US" sz="1600" b="0" dirty="0" smtClean="0"/>
                <a:t>House</a:t>
              </a:r>
            </a:p>
          </p:txBody>
        </p:sp>
        <p:cxnSp>
          <p:nvCxnSpPr>
            <p:cNvPr id="44" name="Straight Connector 43"/>
            <p:cNvCxnSpPr/>
            <p:nvPr/>
          </p:nvCxnSpPr>
          <p:spPr bwMode="auto">
            <a:xfrm>
              <a:off x="2356016" y="4787466"/>
              <a:ext cx="1536367" cy="11949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Straight Connector 45"/>
            <p:cNvCxnSpPr/>
            <p:nvPr/>
          </p:nvCxnSpPr>
          <p:spPr bwMode="auto">
            <a:xfrm>
              <a:off x="5248509" y="4793440"/>
              <a:ext cx="1536367" cy="11949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" name="Straight Connector 2"/>
          <p:cNvCxnSpPr/>
          <p:nvPr/>
        </p:nvCxnSpPr>
        <p:spPr bwMode="auto">
          <a:xfrm flipH="1">
            <a:off x="5070848" y="1482245"/>
            <a:ext cx="1199290" cy="10767"/>
          </a:xfrm>
          <a:prstGeom prst="line">
            <a:avLst/>
          </a:prstGeom>
          <a:noFill/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/>
          <p:nvPr/>
        </p:nvCxnSpPr>
        <p:spPr bwMode="auto">
          <a:xfrm flipH="1">
            <a:off x="2831015" y="1493765"/>
            <a:ext cx="1355409" cy="10767"/>
          </a:xfrm>
          <a:prstGeom prst="line">
            <a:avLst/>
          </a:prstGeom>
          <a:noFill/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Box 6"/>
          <p:cNvSpPr txBox="1"/>
          <p:nvPr/>
        </p:nvSpPr>
        <p:spPr>
          <a:xfrm>
            <a:off x="5580566" y="1734424"/>
            <a:ext cx="146226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latin typeface="+mn-lt"/>
              </a:rPr>
              <a:t>“PLEASE ADD $2500</a:t>
            </a:r>
          </a:p>
          <a:p>
            <a:pPr algn="ctr"/>
            <a:r>
              <a:rPr lang="en-US" sz="1000" b="1" dirty="0" smtClean="0">
                <a:latin typeface="+mn-lt"/>
              </a:rPr>
              <a:t>TO MY PAYPAL</a:t>
            </a:r>
          </a:p>
          <a:p>
            <a:pPr algn="ctr"/>
            <a:r>
              <a:rPr lang="en-US" sz="1000" b="1" dirty="0" smtClean="0">
                <a:latin typeface="+mn-lt"/>
              </a:rPr>
              <a:t>ACCOUNT”</a:t>
            </a:r>
            <a:endParaRPr lang="en-US" sz="1000" b="1" dirty="0">
              <a:latin typeface="+mn-lt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2362279" y="3032206"/>
            <a:ext cx="0" cy="1320589"/>
          </a:xfrm>
          <a:prstGeom prst="line">
            <a:avLst/>
          </a:prstGeom>
          <a:noFill/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TextBox 41"/>
          <p:cNvSpPr txBox="1"/>
          <p:nvPr/>
        </p:nvSpPr>
        <p:spPr>
          <a:xfrm>
            <a:off x="2418879" y="3105202"/>
            <a:ext cx="125386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latin typeface="+mn-lt"/>
              </a:rPr>
              <a:t>“PLEASE TAKE</a:t>
            </a:r>
          </a:p>
          <a:p>
            <a:pPr algn="ctr"/>
            <a:r>
              <a:rPr lang="en-US" sz="1000" b="1" dirty="0" smtClean="0">
                <a:latin typeface="+mn-lt"/>
              </a:rPr>
              <a:t>$2500 FROM</a:t>
            </a:r>
          </a:p>
          <a:p>
            <a:pPr algn="ctr"/>
            <a:r>
              <a:rPr lang="en-US" sz="1000" b="1" dirty="0" smtClean="0">
                <a:latin typeface="+mn-lt"/>
              </a:rPr>
              <a:t>SHAMOS’ BANK”</a:t>
            </a:r>
            <a:endParaRPr lang="en-US" sz="1000" b="1" dirty="0">
              <a:latin typeface="+mn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614868" y="4285468"/>
            <a:ext cx="8835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latin typeface="+mn-lt"/>
              </a:rPr>
              <a:t>ACH DEBIT</a:t>
            </a:r>
            <a:endParaRPr lang="en-US" sz="1000" b="1" dirty="0">
              <a:latin typeface="+mn-lt"/>
            </a:endParaRPr>
          </a:p>
        </p:txBody>
      </p:sp>
      <p:cxnSp>
        <p:nvCxnSpPr>
          <p:cNvPr id="45" name="Straight Connector 44"/>
          <p:cNvCxnSpPr/>
          <p:nvPr/>
        </p:nvCxnSpPr>
        <p:spPr bwMode="auto">
          <a:xfrm>
            <a:off x="2418879" y="4587521"/>
            <a:ext cx="1476611" cy="0"/>
          </a:xfrm>
          <a:prstGeom prst="line">
            <a:avLst/>
          </a:prstGeom>
          <a:noFill/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Connector 46"/>
          <p:cNvCxnSpPr/>
          <p:nvPr/>
        </p:nvCxnSpPr>
        <p:spPr bwMode="auto">
          <a:xfrm>
            <a:off x="5256229" y="4592604"/>
            <a:ext cx="1476611" cy="0"/>
          </a:xfrm>
          <a:prstGeom prst="line">
            <a:avLst/>
          </a:prstGeom>
          <a:noFill/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TextBox 48"/>
          <p:cNvSpPr txBox="1"/>
          <p:nvPr/>
        </p:nvSpPr>
        <p:spPr>
          <a:xfrm>
            <a:off x="5316015" y="3968304"/>
            <a:ext cx="13452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latin typeface="+mn-lt"/>
              </a:rPr>
              <a:t>CLEARING HOUSE</a:t>
            </a:r>
          </a:p>
          <a:p>
            <a:pPr algn="ctr"/>
            <a:r>
              <a:rPr lang="en-US" sz="1000" b="1" dirty="0" smtClean="0">
                <a:latin typeface="+mn-lt"/>
              </a:rPr>
              <a:t>TELLS BANK</a:t>
            </a:r>
          </a:p>
          <a:p>
            <a:pPr algn="ctr"/>
            <a:r>
              <a:rPr lang="en-US" sz="1000" b="1" dirty="0" smtClean="0">
                <a:latin typeface="+mn-lt"/>
              </a:rPr>
              <a:t>AMOUNT OWED</a:t>
            </a:r>
            <a:endParaRPr lang="en-US" sz="1000" b="1" dirty="0">
              <a:latin typeface="+mn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256229" y="5155928"/>
            <a:ext cx="13452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latin typeface="+mn-lt"/>
              </a:rPr>
              <a:t>BANK PAYS</a:t>
            </a:r>
          </a:p>
          <a:p>
            <a:pPr algn="ctr"/>
            <a:r>
              <a:rPr lang="en-US" sz="1000" b="1" dirty="0" smtClean="0">
                <a:latin typeface="+mn-lt"/>
              </a:rPr>
              <a:t>CLEARING HOUSE</a:t>
            </a:r>
            <a:endParaRPr lang="en-US" sz="1000" b="1" dirty="0">
              <a:latin typeface="+mn-lt"/>
            </a:endParaRPr>
          </a:p>
        </p:txBody>
      </p:sp>
      <p:cxnSp>
        <p:nvCxnSpPr>
          <p:cNvPr id="51" name="Straight Connector 50"/>
          <p:cNvCxnSpPr/>
          <p:nvPr/>
        </p:nvCxnSpPr>
        <p:spPr bwMode="auto">
          <a:xfrm>
            <a:off x="5248509" y="4993165"/>
            <a:ext cx="1476611" cy="0"/>
          </a:xfrm>
          <a:prstGeom prst="line">
            <a:avLst/>
          </a:prstGeom>
          <a:noFill/>
          <a:ln w="38100" cap="flat" cmpd="sng" algn="ctr">
            <a:solidFill>
              <a:srgbClr val="92D05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2" name="TextBox 51"/>
          <p:cNvSpPr txBox="1"/>
          <p:nvPr/>
        </p:nvSpPr>
        <p:spPr>
          <a:xfrm>
            <a:off x="2690550" y="5153072"/>
            <a:ext cx="13452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latin typeface="+mn-lt"/>
              </a:rPr>
              <a:t>CLEARING HOUSE</a:t>
            </a:r>
          </a:p>
          <a:p>
            <a:pPr algn="ctr"/>
            <a:r>
              <a:rPr lang="en-US" sz="1000" b="1" dirty="0" smtClean="0">
                <a:latin typeface="+mn-lt"/>
              </a:rPr>
              <a:t>PAYS PAYPAL’S </a:t>
            </a:r>
          </a:p>
          <a:p>
            <a:pPr algn="ctr"/>
            <a:r>
              <a:rPr lang="en-US" sz="1000" b="1" dirty="0" smtClean="0">
                <a:latin typeface="+mn-lt"/>
              </a:rPr>
              <a:t>BANK</a:t>
            </a:r>
            <a:endParaRPr lang="en-US" sz="1000" b="1" dirty="0">
              <a:latin typeface="+mn-lt"/>
            </a:endParaRPr>
          </a:p>
        </p:txBody>
      </p:sp>
      <p:cxnSp>
        <p:nvCxnSpPr>
          <p:cNvPr id="53" name="Straight Connector 52"/>
          <p:cNvCxnSpPr/>
          <p:nvPr/>
        </p:nvCxnSpPr>
        <p:spPr bwMode="auto">
          <a:xfrm>
            <a:off x="2488028" y="4982182"/>
            <a:ext cx="1407462" cy="0"/>
          </a:xfrm>
          <a:prstGeom prst="line">
            <a:avLst/>
          </a:prstGeom>
          <a:noFill/>
          <a:ln w="38100" cap="flat" cmpd="sng" algn="ctr">
            <a:solidFill>
              <a:srgbClr val="92D05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" name="TextBox 53"/>
          <p:cNvSpPr txBox="1"/>
          <p:nvPr/>
        </p:nvSpPr>
        <p:spPr>
          <a:xfrm>
            <a:off x="774164" y="3835791"/>
            <a:ext cx="95250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latin typeface="+mn-lt"/>
              </a:rPr>
              <a:t>“ADD $2500</a:t>
            </a:r>
          </a:p>
          <a:p>
            <a:pPr algn="ctr"/>
            <a:r>
              <a:rPr lang="en-US" sz="1000" b="1" dirty="0" smtClean="0">
                <a:latin typeface="+mn-lt"/>
              </a:rPr>
              <a:t>TO SHAMOS</a:t>
            </a:r>
          </a:p>
          <a:p>
            <a:pPr algn="ctr"/>
            <a:r>
              <a:rPr lang="en-US" sz="1000" b="1" dirty="0" smtClean="0">
                <a:latin typeface="+mn-lt"/>
              </a:rPr>
              <a:t>IN LEDGER</a:t>
            </a:r>
          </a:p>
        </p:txBody>
      </p:sp>
      <p:cxnSp>
        <p:nvCxnSpPr>
          <p:cNvPr id="55" name="Straight Connector 54"/>
          <p:cNvCxnSpPr/>
          <p:nvPr/>
        </p:nvCxnSpPr>
        <p:spPr bwMode="auto">
          <a:xfrm>
            <a:off x="1844537" y="3032206"/>
            <a:ext cx="0" cy="1320589"/>
          </a:xfrm>
          <a:prstGeom prst="line">
            <a:avLst/>
          </a:prstGeom>
          <a:noFill/>
          <a:ln w="38100" cap="flat" cmpd="sng" algn="ctr">
            <a:solidFill>
              <a:srgbClr val="92D05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475343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Rectangle 4"/>
          <p:cNvSpPr>
            <a:spLocks noGrp="1" noChangeArrowheads="1"/>
          </p:cNvSpPr>
          <p:nvPr>
            <p:ph type="title"/>
          </p:nvPr>
        </p:nvSpPr>
        <p:spPr>
          <a:xfrm>
            <a:off x="754276" y="106693"/>
            <a:ext cx="7772400" cy="722313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2550" tIns="41275" rIns="82550" bIns="41275" anchor="b"/>
          <a:lstStyle/>
          <a:p>
            <a:pPr>
              <a:lnSpc>
                <a:spcPct val="90000"/>
              </a:lnSpc>
            </a:pPr>
            <a:r>
              <a:rPr lang="en-US" dirty="0" smtClean="0"/>
              <a:t>Paying A PayPal User</a:t>
            </a: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1320140" y="1328026"/>
            <a:ext cx="1501912" cy="351507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05000"/>
              </a:lnSpc>
              <a:spcAft>
                <a:spcPts val="300"/>
              </a:spcAft>
            </a:pPr>
            <a:r>
              <a:rPr lang="en-US" sz="1400" b="0" dirty="0" smtClean="0"/>
              <a:t>PayPal Servers</a:t>
            </a:r>
            <a:r>
              <a:rPr lang="en-US" sz="1600" b="0" dirty="0" smtClean="0"/>
              <a:t>   </a:t>
            </a:r>
            <a:endParaRPr lang="en-US" sz="1600" b="0" dirty="0"/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320140" y="1660419"/>
            <a:ext cx="1501912" cy="1344087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Aft>
                <a:spcPts val="300"/>
              </a:spcAft>
            </a:pPr>
            <a:r>
              <a:rPr lang="en-US" sz="1400" b="0" dirty="0" smtClean="0"/>
              <a:t>PayPal Ledger</a:t>
            </a:r>
            <a:r>
              <a:rPr lang="en-US" sz="1200" b="0" dirty="0" smtClean="0"/>
              <a:t> </a:t>
            </a:r>
            <a:r>
              <a:rPr lang="en-US" sz="1600" b="0" dirty="0" smtClean="0"/>
              <a:t/>
            </a:r>
            <a:br>
              <a:rPr lang="en-US" sz="1600" b="0" dirty="0" smtClean="0"/>
            </a:br>
            <a:endParaRPr lang="en-US" sz="1600" b="0" dirty="0"/>
          </a:p>
          <a:p>
            <a:pPr algn="l">
              <a:lnSpc>
                <a:spcPct val="90000"/>
              </a:lnSpc>
              <a:spcAft>
                <a:spcPts val="300"/>
              </a:spcAft>
            </a:pPr>
            <a:r>
              <a:rPr lang="en-US" dirty="0" smtClean="0"/>
              <a:t>PATTY	  1000</a:t>
            </a:r>
          </a:p>
          <a:p>
            <a:pPr algn="l">
              <a:lnSpc>
                <a:spcPct val="90000"/>
              </a:lnSpc>
              <a:spcAft>
                <a:spcPts val="300"/>
              </a:spcAft>
            </a:pPr>
            <a:r>
              <a:rPr lang="en-US" sz="800" dirty="0" smtClean="0"/>
              <a:t/>
            </a:r>
            <a:br>
              <a:rPr lang="en-US" sz="800" dirty="0" smtClean="0"/>
            </a:br>
            <a:endParaRPr lang="en-US" sz="800" dirty="0"/>
          </a:p>
          <a:p>
            <a:pPr algn="l">
              <a:lnSpc>
                <a:spcPct val="90000"/>
              </a:lnSpc>
              <a:spcAft>
                <a:spcPts val="300"/>
              </a:spcAft>
            </a:pPr>
            <a:r>
              <a:rPr lang="en-US" dirty="0" smtClean="0"/>
              <a:t>SHAMOS	  2500</a:t>
            </a:r>
            <a:r>
              <a:rPr lang="en-US" sz="1600" b="0" dirty="0" smtClean="0"/>
              <a:t/>
            </a:r>
            <a:br>
              <a:rPr lang="en-US" sz="1600" b="0" dirty="0" smtClean="0"/>
            </a:br>
            <a:endParaRPr lang="en-US" sz="1600" b="0" dirty="0"/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1320137" y="1938400"/>
            <a:ext cx="1501915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1320717" y="2121484"/>
            <a:ext cx="1501335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>
            <a:off x="1320717" y="2551068"/>
            <a:ext cx="1501335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/>
          <p:nvPr/>
        </p:nvCxnSpPr>
        <p:spPr bwMode="auto">
          <a:xfrm>
            <a:off x="1320717" y="2778134"/>
            <a:ext cx="1501335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/>
          <p:nvPr/>
        </p:nvCxnSpPr>
        <p:spPr bwMode="auto">
          <a:xfrm>
            <a:off x="1334767" y="2352449"/>
            <a:ext cx="1501335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2085701" y="3032206"/>
            <a:ext cx="0" cy="1213097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5070" name="Group 45069"/>
          <p:cNvGrpSpPr/>
          <p:nvPr/>
        </p:nvGrpSpPr>
        <p:grpSpPr>
          <a:xfrm>
            <a:off x="3730888" y="1182332"/>
            <a:ext cx="4323703" cy="1106090"/>
            <a:chOff x="3730888" y="1182332"/>
            <a:chExt cx="4323703" cy="1106090"/>
          </a:xfrm>
        </p:grpSpPr>
        <p:pic>
          <p:nvPicPr>
            <p:cNvPr id="114381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3363" y="1236862"/>
              <a:ext cx="1041228" cy="1051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43810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0888" y="1182332"/>
              <a:ext cx="1585127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" name="Text Box 20"/>
            <p:cNvSpPr txBox="1">
              <a:spLocks noChangeArrowheads="1"/>
            </p:cNvSpPr>
            <p:nvPr/>
          </p:nvSpPr>
          <p:spPr bwMode="auto">
            <a:xfrm>
              <a:off x="6280963" y="1324958"/>
              <a:ext cx="791883" cy="314574"/>
            </a:xfrm>
            <a:prstGeom prst="rect">
              <a:avLst/>
            </a:prstGeom>
            <a:solidFill>
              <a:srgbClr val="FFFF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10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ts val="1200"/>
                </a:spcBef>
                <a:spcAft>
                  <a:spcPts val="1200"/>
                </a:spcAft>
              </a:pPr>
              <a:r>
                <a:rPr lang="en-US" sz="1600" b="0" dirty="0" smtClean="0"/>
                <a:t>  User </a:t>
              </a:r>
            </a:p>
          </p:txBody>
        </p:sp>
        <p:sp>
          <p:nvSpPr>
            <p:cNvPr id="45057" name="TextBox 45056"/>
            <p:cNvSpPr txBox="1"/>
            <p:nvPr/>
          </p:nvSpPr>
          <p:spPr>
            <a:xfrm>
              <a:off x="4191686" y="1639532"/>
              <a:ext cx="9541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+mn-lt"/>
                </a:rPr>
                <a:t>INTERNET</a:t>
              </a:r>
              <a:endParaRPr lang="en-US" sz="1200" b="1" dirty="0">
                <a:latin typeface="+mn-lt"/>
              </a:endParaRPr>
            </a:p>
          </p:txBody>
        </p:sp>
      </p:grpSp>
      <p:grpSp>
        <p:nvGrpSpPr>
          <p:cNvPr id="45069" name="Group 45068"/>
          <p:cNvGrpSpPr/>
          <p:nvPr/>
        </p:nvGrpSpPr>
        <p:grpSpPr>
          <a:xfrm>
            <a:off x="1546006" y="4174174"/>
            <a:ext cx="6066590" cy="2162514"/>
            <a:chOff x="1546006" y="4174174"/>
            <a:chExt cx="6066590" cy="2162514"/>
          </a:xfrm>
        </p:grpSpPr>
        <p:pic>
          <p:nvPicPr>
            <p:cNvPr id="27" name="Picture 7" descr="MCj03223970000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56005" y="4174174"/>
              <a:ext cx="1058863" cy="1054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Text Box 20"/>
            <p:cNvSpPr txBox="1">
              <a:spLocks noChangeArrowheads="1"/>
            </p:cNvSpPr>
            <p:nvPr/>
          </p:nvSpPr>
          <p:spPr bwMode="auto">
            <a:xfrm>
              <a:off x="1546006" y="5301917"/>
              <a:ext cx="1144544" cy="1034771"/>
            </a:xfrm>
            <a:prstGeom prst="rect">
              <a:avLst/>
            </a:prstGeom>
            <a:solidFill>
              <a:srgbClr val="CC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lIns="92075" tIns="46038" rIns="92075" bIns="46038">
              <a:spAutoFit/>
            </a:bodyPr>
            <a:lstStyle>
              <a:lvl1pPr>
                <a:defRPr sz="10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sz="2000" dirty="0"/>
                <a:t> </a:t>
              </a:r>
              <a:r>
                <a:rPr lang="en-US" sz="1600" b="0" dirty="0" smtClean="0"/>
                <a:t>PayPal’s</a:t>
              </a:r>
            </a:p>
            <a:p>
              <a:pPr algn="ctr">
                <a:lnSpc>
                  <a:spcPct val="90000"/>
                </a:lnSpc>
              </a:pPr>
              <a:r>
                <a:rPr lang="en-US" sz="1600" b="0" dirty="0" smtClean="0"/>
                <a:t>Bank</a:t>
              </a:r>
            </a:p>
            <a:p>
              <a:pPr algn="ctr">
                <a:lnSpc>
                  <a:spcPct val="90000"/>
                </a:lnSpc>
              </a:pPr>
              <a:r>
                <a:rPr lang="en-US" sz="1600" b="0" dirty="0" smtClean="0"/>
                <a:t>Account</a:t>
              </a:r>
            </a:p>
            <a:p>
              <a:pPr algn="ctr">
                <a:lnSpc>
                  <a:spcPct val="90000"/>
                </a:lnSpc>
              </a:pPr>
              <a:r>
                <a:rPr lang="en-US" sz="1600" b="0" dirty="0" smtClean="0"/>
                <a:t>(GE Bank)</a:t>
              </a:r>
              <a:endParaRPr lang="en-US" sz="1600" b="0" dirty="0"/>
            </a:p>
          </p:txBody>
        </p:sp>
        <p:pic>
          <p:nvPicPr>
            <p:cNvPr id="30" name="Picture 7" descr="MCj03223970000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553733" y="4174174"/>
              <a:ext cx="1058863" cy="1054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 Box 20"/>
            <p:cNvSpPr txBox="1">
              <a:spLocks noChangeArrowheads="1"/>
            </p:cNvSpPr>
            <p:nvPr/>
          </p:nvSpPr>
          <p:spPr bwMode="auto">
            <a:xfrm>
              <a:off x="6540733" y="5287952"/>
              <a:ext cx="1000980" cy="536173"/>
            </a:xfrm>
            <a:prstGeom prst="rect">
              <a:avLst/>
            </a:prstGeom>
            <a:solidFill>
              <a:srgbClr val="CC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lIns="92075" tIns="46038" rIns="92075" bIns="46038">
              <a:spAutoFit/>
            </a:bodyPr>
            <a:lstStyle>
              <a:lvl1pPr>
                <a:defRPr sz="10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ts val="1200"/>
                </a:spcBef>
                <a:spcAft>
                  <a:spcPts val="1200"/>
                </a:spcAft>
              </a:pPr>
              <a:r>
                <a:rPr lang="en-US" sz="1600" b="0" dirty="0" smtClean="0"/>
                <a:t>  User’s  </a:t>
              </a:r>
              <a:br>
                <a:rPr lang="en-US" sz="1600" b="0" dirty="0" smtClean="0"/>
              </a:br>
              <a:r>
                <a:rPr lang="en-US" sz="1600" b="0" dirty="0" smtClean="0"/>
                <a:t>Bank</a:t>
              </a:r>
            </a:p>
          </p:txBody>
        </p:sp>
        <p:sp>
          <p:nvSpPr>
            <p:cNvPr id="37" name="Text Box 20"/>
            <p:cNvSpPr txBox="1">
              <a:spLocks noChangeArrowheads="1"/>
            </p:cNvSpPr>
            <p:nvPr/>
          </p:nvSpPr>
          <p:spPr bwMode="auto">
            <a:xfrm>
              <a:off x="3895490" y="4408579"/>
              <a:ext cx="1353019" cy="757773"/>
            </a:xfrm>
            <a:prstGeom prst="rect">
              <a:avLst/>
            </a:prstGeom>
            <a:solidFill>
              <a:srgbClr val="CC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square" lIns="92075" tIns="46038" rIns="92075" bIns="46038">
              <a:spAutoFit/>
            </a:bodyPr>
            <a:lstStyle>
              <a:lvl1pPr>
                <a:defRPr sz="10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ts val="1200"/>
                </a:spcBef>
                <a:spcAft>
                  <a:spcPts val="1200"/>
                </a:spcAft>
              </a:pPr>
              <a:r>
                <a:rPr lang="en-US" sz="1600" b="0" dirty="0" smtClean="0"/>
                <a:t>Automated</a:t>
              </a:r>
              <a:br>
                <a:rPr lang="en-US" sz="1600" b="0" dirty="0" smtClean="0"/>
              </a:br>
              <a:r>
                <a:rPr lang="en-US" sz="1600" b="0" dirty="0" smtClean="0"/>
                <a:t>Clearing</a:t>
              </a:r>
              <a:br>
                <a:rPr lang="en-US" sz="1600" b="0" dirty="0" smtClean="0"/>
              </a:br>
              <a:r>
                <a:rPr lang="en-US" sz="1600" b="0" dirty="0" smtClean="0"/>
                <a:t>House</a:t>
              </a:r>
            </a:p>
          </p:txBody>
        </p:sp>
        <p:cxnSp>
          <p:nvCxnSpPr>
            <p:cNvPr id="44" name="Straight Connector 43"/>
            <p:cNvCxnSpPr/>
            <p:nvPr/>
          </p:nvCxnSpPr>
          <p:spPr bwMode="auto">
            <a:xfrm>
              <a:off x="2356016" y="4787466"/>
              <a:ext cx="1536367" cy="11949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Straight Connector 45"/>
            <p:cNvCxnSpPr/>
            <p:nvPr/>
          </p:nvCxnSpPr>
          <p:spPr bwMode="auto">
            <a:xfrm>
              <a:off x="5248509" y="4793440"/>
              <a:ext cx="1536367" cy="11949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" name="Straight Connector 2"/>
          <p:cNvCxnSpPr/>
          <p:nvPr/>
        </p:nvCxnSpPr>
        <p:spPr bwMode="auto">
          <a:xfrm flipH="1">
            <a:off x="5070848" y="1482245"/>
            <a:ext cx="1199290" cy="10767"/>
          </a:xfrm>
          <a:prstGeom prst="line">
            <a:avLst/>
          </a:prstGeom>
          <a:noFill/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/>
          <p:nvPr/>
        </p:nvCxnSpPr>
        <p:spPr bwMode="auto">
          <a:xfrm flipH="1">
            <a:off x="2831015" y="1493765"/>
            <a:ext cx="1355409" cy="10767"/>
          </a:xfrm>
          <a:prstGeom prst="line">
            <a:avLst/>
          </a:prstGeom>
          <a:noFill/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Box 6"/>
          <p:cNvSpPr txBox="1"/>
          <p:nvPr/>
        </p:nvSpPr>
        <p:spPr>
          <a:xfrm>
            <a:off x="5782544" y="1734424"/>
            <a:ext cx="10583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latin typeface="+mn-lt"/>
              </a:rPr>
              <a:t>“PLEASE PAY</a:t>
            </a:r>
          </a:p>
          <a:p>
            <a:pPr algn="ctr"/>
            <a:r>
              <a:rPr lang="en-US" sz="1000" b="1" dirty="0" smtClean="0">
                <a:latin typeface="+mn-lt"/>
              </a:rPr>
              <a:t>PATTY $500”</a:t>
            </a:r>
            <a:endParaRPr lang="en-US" sz="1000" b="1" dirty="0">
              <a:latin typeface="+mn-lt"/>
            </a:endParaRPr>
          </a:p>
        </p:txBody>
      </p:sp>
      <p:sp>
        <p:nvSpPr>
          <p:cNvPr id="2" name="Arc 1"/>
          <p:cNvSpPr/>
          <p:nvPr/>
        </p:nvSpPr>
        <p:spPr bwMode="auto">
          <a:xfrm>
            <a:off x="2611810" y="2185792"/>
            <a:ext cx="444541" cy="450937"/>
          </a:xfrm>
          <a:prstGeom prst="arc">
            <a:avLst>
              <a:gd name="adj1" fmla="val 16200000"/>
              <a:gd name="adj2" fmla="val 5396335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3687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Rectangle 4"/>
          <p:cNvSpPr>
            <a:spLocks noGrp="1" noChangeArrowheads="1"/>
          </p:cNvSpPr>
          <p:nvPr>
            <p:ph type="title"/>
          </p:nvPr>
        </p:nvSpPr>
        <p:spPr>
          <a:xfrm>
            <a:off x="754276" y="106693"/>
            <a:ext cx="7772400" cy="722313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2550" tIns="41275" rIns="82550" bIns="41275" anchor="b"/>
          <a:lstStyle/>
          <a:p>
            <a:pPr>
              <a:lnSpc>
                <a:spcPct val="90000"/>
              </a:lnSpc>
            </a:pPr>
            <a:r>
              <a:rPr lang="en-US" dirty="0" smtClean="0"/>
              <a:t>Paying A PayPal User</a:t>
            </a: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1320140" y="1328026"/>
            <a:ext cx="1501912" cy="351507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05000"/>
              </a:lnSpc>
              <a:spcAft>
                <a:spcPts val="300"/>
              </a:spcAft>
            </a:pPr>
            <a:r>
              <a:rPr lang="en-US" sz="1400" b="0" dirty="0" smtClean="0"/>
              <a:t>PayPal Servers</a:t>
            </a:r>
            <a:r>
              <a:rPr lang="en-US" sz="1600" b="0" dirty="0" smtClean="0"/>
              <a:t>   </a:t>
            </a:r>
            <a:endParaRPr lang="en-US" sz="1600" b="0" dirty="0"/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320140" y="1660419"/>
            <a:ext cx="1501912" cy="1344087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Aft>
                <a:spcPts val="300"/>
              </a:spcAft>
            </a:pPr>
            <a:r>
              <a:rPr lang="en-US" sz="1400" b="0" dirty="0" smtClean="0"/>
              <a:t>PayPal Ledger</a:t>
            </a:r>
            <a:r>
              <a:rPr lang="en-US" sz="1200" b="0" dirty="0" smtClean="0"/>
              <a:t> </a:t>
            </a:r>
            <a:r>
              <a:rPr lang="en-US" sz="1600" b="0" dirty="0" smtClean="0"/>
              <a:t/>
            </a:r>
            <a:br>
              <a:rPr lang="en-US" sz="1600" b="0" dirty="0" smtClean="0"/>
            </a:br>
            <a:endParaRPr lang="en-US" sz="1600" b="0" dirty="0" smtClean="0"/>
          </a:p>
          <a:p>
            <a:pPr algn="l">
              <a:lnSpc>
                <a:spcPct val="90000"/>
              </a:lnSpc>
              <a:spcAft>
                <a:spcPts val="300"/>
              </a:spcAft>
            </a:pPr>
            <a:r>
              <a:rPr lang="en-US" dirty="0" smtClean="0"/>
              <a:t>PATTY	  1500</a:t>
            </a:r>
          </a:p>
          <a:p>
            <a:pPr algn="l">
              <a:lnSpc>
                <a:spcPct val="90000"/>
              </a:lnSpc>
              <a:spcAft>
                <a:spcPts val="300"/>
              </a:spcAft>
            </a:pPr>
            <a:r>
              <a:rPr lang="en-US" sz="800" dirty="0" smtClean="0"/>
              <a:t/>
            </a:r>
            <a:br>
              <a:rPr lang="en-US" sz="800" dirty="0" smtClean="0"/>
            </a:br>
            <a:endParaRPr lang="en-US" sz="800" dirty="0"/>
          </a:p>
          <a:p>
            <a:pPr algn="l">
              <a:lnSpc>
                <a:spcPct val="90000"/>
              </a:lnSpc>
              <a:spcAft>
                <a:spcPts val="300"/>
              </a:spcAft>
            </a:pPr>
            <a:r>
              <a:rPr lang="en-US" dirty="0" smtClean="0"/>
              <a:t>SHAMOS	  2000</a:t>
            </a:r>
            <a:r>
              <a:rPr lang="en-US" sz="1600" b="0" dirty="0" smtClean="0"/>
              <a:t/>
            </a:r>
            <a:br>
              <a:rPr lang="en-US" sz="1600" b="0" dirty="0" smtClean="0"/>
            </a:br>
            <a:endParaRPr lang="en-US" sz="1600" b="0" dirty="0"/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1320137" y="1938400"/>
            <a:ext cx="1501915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1320717" y="2121484"/>
            <a:ext cx="1501335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>
            <a:off x="1320717" y="2551068"/>
            <a:ext cx="1501335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/>
          <p:nvPr/>
        </p:nvCxnSpPr>
        <p:spPr bwMode="auto">
          <a:xfrm>
            <a:off x="1320717" y="2778134"/>
            <a:ext cx="1501335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/>
          <p:nvPr/>
        </p:nvCxnSpPr>
        <p:spPr bwMode="auto">
          <a:xfrm>
            <a:off x="1334767" y="2352449"/>
            <a:ext cx="1501335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2085701" y="3032206"/>
            <a:ext cx="0" cy="1213097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5070" name="Group 45069"/>
          <p:cNvGrpSpPr/>
          <p:nvPr/>
        </p:nvGrpSpPr>
        <p:grpSpPr>
          <a:xfrm>
            <a:off x="3730888" y="1182332"/>
            <a:ext cx="4323703" cy="1106090"/>
            <a:chOff x="3730888" y="1182332"/>
            <a:chExt cx="4323703" cy="1106090"/>
          </a:xfrm>
        </p:grpSpPr>
        <p:pic>
          <p:nvPicPr>
            <p:cNvPr id="114381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3363" y="1236862"/>
              <a:ext cx="1041228" cy="1051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43810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0888" y="1182332"/>
              <a:ext cx="1585127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" name="Text Box 20"/>
            <p:cNvSpPr txBox="1">
              <a:spLocks noChangeArrowheads="1"/>
            </p:cNvSpPr>
            <p:nvPr/>
          </p:nvSpPr>
          <p:spPr bwMode="auto">
            <a:xfrm>
              <a:off x="6280963" y="1324958"/>
              <a:ext cx="791883" cy="314574"/>
            </a:xfrm>
            <a:prstGeom prst="rect">
              <a:avLst/>
            </a:prstGeom>
            <a:solidFill>
              <a:srgbClr val="FFFF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10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ts val="1200"/>
                </a:spcBef>
                <a:spcAft>
                  <a:spcPts val="1200"/>
                </a:spcAft>
              </a:pPr>
              <a:r>
                <a:rPr lang="en-US" sz="1600" b="0" dirty="0" smtClean="0"/>
                <a:t>  User </a:t>
              </a:r>
            </a:p>
          </p:txBody>
        </p:sp>
        <p:sp>
          <p:nvSpPr>
            <p:cNvPr id="45057" name="TextBox 45056"/>
            <p:cNvSpPr txBox="1"/>
            <p:nvPr/>
          </p:nvSpPr>
          <p:spPr>
            <a:xfrm>
              <a:off x="4191686" y="1639532"/>
              <a:ext cx="9541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+mn-lt"/>
                </a:rPr>
                <a:t>INTERNET</a:t>
              </a:r>
              <a:endParaRPr lang="en-US" sz="1200" b="1" dirty="0">
                <a:latin typeface="+mn-lt"/>
              </a:endParaRPr>
            </a:p>
          </p:txBody>
        </p:sp>
      </p:grpSp>
      <p:grpSp>
        <p:nvGrpSpPr>
          <p:cNvPr id="45069" name="Group 45068"/>
          <p:cNvGrpSpPr/>
          <p:nvPr/>
        </p:nvGrpSpPr>
        <p:grpSpPr>
          <a:xfrm>
            <a:off x="1546006" y="4174174"/>
            <a:ext cx="6066590" cy="2162514"/>
            <a:chOff x="1546006" y="4174174"/>
            <a:chExt cx="6066590" cy="2162514"/>
          </a:xfrm>
        </p:grpSpPr>
        <p:pic>
          <p:nvPicPr>
            <p:cNvPr id="27" name="Picture 7" descr="MCj03223970000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56005" y="4174174"/>
              <a:ext cx="1058863" cy="1054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Text Box 20"/>
            <p:cNvSpPr txBox="1">
              <a:spLocks noChangeArrowheads="1"/>
            </p:cNvSpPr>
            <p:nvPr/>
          </p:nvSpPr>
          <p:spPr bwMode="auto">
            <a:xfrm>
              <a:off x="1546006" y="5301917"/>
              <a:ext cx="1144544" cy="1034771"/>
            </a:xfrm>
            <a:prstGeom prst="rect">
              <a:avLst/>
            </a:prstGeom>
            <a:solidFill>
              <a:srgbClr val="CC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lIns="92075" tIns="46038" rIns="92075" bIns="46038">
              <a:spAutoFit/>
            </a:bodyPr>
            <a:lstStyle>
              <a:lvl1pPr>
                <a:defRPr sz="10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sz="2000" dirty="0"/>
                <a:t> </a:t>
              </a:r>
              <a:r>
                <a:rPr lang="en-US" sz="1600" b="0" dirty="0" smtClean="0"/>
                <a:t>PayPal’s</a:t>
              </a:r>
            </a:p>
            <a:p>
              <a:pPr algn="ctr">
                <a:lnSpc>
                  <a:spcPct val="90000"/>
                </a:lnSpc>
              </a:pPr>
              <a:r>
                <a:rPr lang="en-US" sz="1600" b="0" dirty="0" smtClean="0"/>
                <a:t>Bank</a:t>
              </a:r>
            </a:p>
            <a:p>
              <a:pPr algn="ctr">
                <a:lnSpc>
                  <a:spcPct val="90000"/>
                </a:lnSpc>
              </a:pPr>
              <a:r>
                <a:rPr lang="en-US" sz="1600" b="0" dirty="0" smtClean="0"/>
                <a:t>Account</a:t>
              </a:r>
            </a:p>
            <a:p>
              <a:pPr algn="ctr">
                <a:lnSpc>
                  <a:spcPct val="90000"/>
                </a:lnSpc>
              </a:pPr>
              <a:r>
                <a:rPr lang="en-US" sz="1600" b="0" dirty="0" smtClean="0"/>
                <a:t>(GE Bank)</a:t>
              </a:r>
              <a:endParaRPr lang="en-US" sz="1600" b="0" dirty="0"/>
            </a:p>
          </p:txBody>
        </p:sp>
        <p:pic>
          <p:nvPicPr>
            <p:cNvPr id="30" name="Picture 7" descr="MCj03223970000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553733" y="4174174"/>
              <a:ext cx="1058863" cy="1054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 Box 20"/>
            <p:cNvSpPr txBox="1">
              <a:spLocks noChangeArrowheads="1"/>
            </p:cNvSpPr>
            <p:nvPr/>
          </p:nvSpPr>
          <p:spPr bwMode="auto">
            <a:xfrm>
              <a:off x="6540733" y="5287952"/>
              <a:ext cx="1000980" cy="536173"/>
            </a:xfrm>
            <a:prstGeom prst="rect">
              <a:avLst/>
            </a:prstGeom>
            <a:solidFill>
              <a:srgbClr val="CC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lIns="92075" tIns="46038" rIns="92075" bIns="46038">
              <a:spAutoFit/>
            </a:bodyPr>
            <a:lstStyle>
              <a:lvl1pPr>
                <a:defRPr sz="10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ts val="1200"/>
                </a:spcBef>
                <a:spcAft>
                  <a:spcPts val="1200"/>
                </a:spcAft>
              </a:pPr>
              <a:r>
                <a:rPr lang="en-US" sz="1600" b="0" dirty="0" smtClean="0"/>
                <a:t>  User’s  </a:t>
              </a:r>
              <a:br>
                <a:rPr lang="en-US" sz="1600" b="0" dirty="0" smtClean="0"/>
              </a:br>
              <a:r>
                <a:rPr lang="en-US" sz="1600" b="0" dirty="0" smtClean="0"/>
                <a:t>Bank</a:t>
              </a:r>
            </a:p>
          </p:txBody>
        </p:sp>
        <p:sp>
          <p:nvSpPr>
            <p:cNvPr id="37" name="Text Box 20"/>
            <p:cNvSpPr txBox="1">
              <a:spLocks noChangeArrowheads="1"/>
            </p:cNvSpPr>
            <p:nvPr/>
          </p:nvSpPr>
          <p:spPr bwMode="auto">
            <a:xfrm>
              <a:off x="3895490" y="4408579"/>
              <a:ext cx="1353019" cy="757773"/>
            </a:xfrm>
            <a:prstGeom prst="rect">
              <a:avLst/>
            </a:prstGeom>
            <a:solidFill>
              <a:srgbClr val="CC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square" lIns="92075" tIns="46038" rIns="92075" bIns="46038">
              <a:spAutoFit/>
            </a:bodyPr>
            <a:lstStyle>
              <a:lvl1pPr>
                <a:defRPr sz="10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ts val="1200"/>
                </a:spcBef>
                <a:spcAft>
                  <a:spcPts val="1200"/>
                </a:spcAft>
              </a:pPr>
              <a:r>
                <a:rPr lang="en-US" sz="1600" b="0" dirty="0" smtClean="0"/>
                <a:t>Automated</a:t>
              </a:r>
              <a:br>
                <a:rPr lang="en-US" sz="1600" b="0" dirty="0" smtClean="0"/>
              </a:br>
              <a:r>
                <a:rPr lang="en-US" sz="1600" b="0" dirty="0" smtClean="0"/>
                <a:t>Clearing</a:t>
              </a:r>
              <a:br>
                <a:rPr lang="en-US" sz="1600" b="0" dirty="0" smtClean="0"/>
              </a:br>
              <a:r>
                <a:rPr lang="en-US" sz="1600" b="0" dirty="0" smtClean="0"/>
                <a:t>House</a:t>
              </a:r>
            </a:p>
          </p:txBody>
        </p:sp>
        <p:cxnSp>
          <p:nvCxnSpPr>
            <p:cNvPr id="44" name="Straight Connector 43"/>
            <p:cNvCxnSpPr/>
            <p:nvPr/>
          </p:nvCxnSpPr>
          <p:spPr bwMode="auto">
            <a:xfrm>
              <a:off x="2356016" y="4787466"/>
              <a:ext cx="1536367" cy="11949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Straight Connector 45"/>
            <p:cNvCxnSpPr/>
            <p:nvPr/>
          </p:nvCxnSpPr>
          <p:spPr bwMode="auto">
            <a:xfrm>
              <a:off x="5248509" y="4793440"/>
              <a:ext cx="1536367" cy="11949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" name="Straight Connector 2"/>
          <p:cNvCxnSpPr/>
          <p:nvPr/>
        </p:nvCxnSpPr>
        <p:spPr bwMode="auto">
          <a:xfrm flipH="1">
            <a:off x="5070848" y="1482245"/>
            <a:ext cx="1199290" cy="10767"/>
          </a:xfrm>
          <a:prstGeom prst="line">
            <a:avLst/>
          </a:prstGeom>
          <a:noFill/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/>
          <p:nvPr/>
        </p:nvCxnSpPr>
        <p:spPr bwMode="auto">
          <a:xfrm flipH="1">
            <a:off x="2831015" y="1493765"/>
            <a:ext cx="1355409" cy="10767"/>
          </a:xfrm>
          <a:prstGeom prst="line">
            <a:avLst/>
          </a:prstGeom>
          <a:noFill/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Box 6"/>
          <p:cNvSpPr txBox="1"/>
          <p:nvPr/>
        </p:nvSpPr>
        <p:spPr>
          <a:xfrm>
            <a:off x="5782544" y="1734424"/>
            <a:ext cx="10583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latin typeface="+mn-lt"/>
              </a:rPr>
              <a:t>“PLEASE PAY</a:t>
            </a:r>
          </a:p>
          <a:p>
            <a:pPr algn="ctr"/>
            <a:r>
              <a:rPr lang="en-US" sz="1000" b="1" dirty="0" smtClean="0">
                <a:latin typeface="+mn-lt"/>
              </a:rPr>
              <a:t>PATTY $500”</a:t>
            </a:r>
            <a:endParaRPr lang="en-US" sz="1000" b="1" dirty="0">
              <a:latin typeface="+mn-lt"/>
            </a:endParaRPr>
          </a:p>
        </p:txBody>
      </p:sp>
      <p:sp>
        <p:nvSpPr>
          <p:cNvPr id="2" name="Arc 1"/>
          <p:cNvSpPr/>
          <p:nvPr/>
        </p:nvSpPr>
        <p:spPr bwMode="auto">
          <a:xfrm>
            <a:off x="2611810" y="2185792"/>
            <a:ext cx="444541" cy="450937"/>
          </a:xfrm>
          <a:prstGeom prst="arc">
            <a:avLst>
              <a:gd name="adj1" fmla="val 16200000"/>
              <a:gd name="adj2" fmla="val 5396335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1131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SEAMLESS SCAN-BASED TRADING                                 JUNE 13, 2016                                 COPYRIGHT © 2016 MICHAEL I. SHAMOS</a:t>
            </a:r>
            <a:endParaRPr lang="en-US"/>
          </a:p>
        </p:txBody>
      </p:sp>
      <p:sp>
        <p:nvSpPr>
          <p:cNvPr id="82329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329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3300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219075"/>
            <a:ext cx="7772400" cy="722313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2550" tIns="41275" rIns="82550" bIns="41275" anchor="b"/>
          <a:lstStyle/>
          <a:p>
            <a:pPr>
              <a:lnSpc>
                <a:spcPct val="90000"/>
              </a:lnSpc>
            </a:pPr>
            <a:r>
              <a:rPr lang="en-US"/>
              <a:t>PayPal</a:t>
            </a:r>
          </a:p>
        </p:txBody>
      </p:sp>
      <p:sp>
        <p:nvSpPr>
          <p:cNvPr id="8233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74688" y="1247775"/>
            <a:ext cx="7896225" cy="549275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2550" tIns="41275" rIns="82550" bIns="41275"/>
          <a:lstStyle/>
          <a:p>
            <a:pPr>
              <a:spcBef>
                <a:spcPts val="500"/>
              </a:spcBef>
            </a:pPr>
            <a:r>
              <a:rPr lang="en-US" sz="2400"/>
              <a:t>It’s a big disk drive!</a:t>
            </a:r>
          </a:p>
          <a:p>
            <a:pPr lvl="1">
              <a:spcBef>
                <a:spcPts val="500"/>
              </a:spcBef>
              <a:buFontTx/>
              <a:buNone/>
            </a:pPr>
            <a:endParaRPr lang="en-US"/>
          </a:p>
        </p:txBody>
      </p:sp>
      <p:sp>
        <p:nvSpPr>
          <p:cNvPr id="823302" name="AutoShape 6"/>
          <p:cNvSpPr>
            <a:spLocks noChangeArrowheads="1"/>
          </p:cNvSpPr>
          <p:nvPr/>
        </p:nvSpPr>
        <p:spPr bwMode="auto">
          <a:xfrm>
            <a:off x="3211513" y="1743075"/>
            <a:ext cx="3114675" cy="3903663"/>
          </a:xfrm>
          <a:prstGeom prst="flowChartMagneticDisk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grpSp>
        <p:nvGrpSpPr>
          <p:cNvPr id="823303" name="Group 7"/>
          <p:cNvGrpSpPr>
            <a:grpSpLocks/>
          </p:cNvGrpSpPr>
          <p:nvPr/>
        </p:nvGrpSpPr>
        <p:grpSpPr bwMode="auto">
          <a:xfrm>
            <a:off x="3435350" y="2565400"/>
            <a:ext cx="2714625" cy="1508125"/>
            <a:chOff x="2172" y="1616"/>
            <a:chExt cx="1710" cy="950"/>
          </a:xfrm>
        </p:grpSpPr>
        <p:sp>
          <p:nvSpPr>
            <p:cNvPr id="823304" name="AutoShape 8"/>
            <p:cNvSpPr>
              <a:spLocks noChangeAspect="1" noChangeArrowheads="1"/>
            </p:cNvSpPr>
            <p:nvPr/>
          </p:nvSpPr>
          <p:spPr bwMode="auto">
            <a:xfrm flipV="1">
              <a:off x="2172" y="1616"/>
              <a:ext cx="1710" cy="950"/>
            </a:xfrm>
            <a:custGeom>
              <a:avLst/>
              <a:gdLst>
                <a:gd name="G0" fmla="+- 6148 0 0"/>
                <a:gd name="G1" fmla="+- -10697458 0 0"/>
                <a:gd name="G2" fmla="+- 0 0 -10697458"/>
                <a:gd name="T0" fmla="*/ 0 256 1"/>
                <a:gd name="T1" fmla="*/ 180 256 1"/>
                <a:gd name="G3" fmla="+- -10697458 T0 T1"/>
                <a:gd name="T2" fmla="*/ 0 256 1"/>
                <a:gd name="T3" fmla="*/ 90 256 1"/>
                <a:gd name="G4" fmla="+- -10697458 T2 T3"/>
                <a:gd name="G5" fmla="*/ G4 2 1"/>
                <a:gd name="T4" fmla="*/ 90 256 1"/>
                <a:gd name="T5" fmla="*/ 0 256 1"/>
                <a:gd name="G6" fmla="+- -10697458 T4 T5"/>
                <a:gd name="G7" fmla="*/ G6 2 1"/>
                <a:gd name="G8" fmla="abs -10697458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148"/>
                <a:gd name="G18" fmla="*/ 6148 1 2"/>
                <a:gd name="G19" fmla="+- G18 5400 0"/>
                <a:gd name="G20" fmla="cos G19 -10697458"/>
                <a:gd name="G21" fmla="sin G19 -10697458"/>
                <a:gd name="G22" fmla="+- G20 10800 0"/>
                <a:gd name="G23" fmla="+- G21 10800 0"/>
                <a:gd name="G24" fmla="+- 10800 0 G20"/>
                <a:gd name="G25" fmla="+- 6148 10800 0"/>
                <a:gd name="G26" fmla="?: G9 G17 G25"/>
                <a:gd name="G27" fmla="?: G9 0 21600"/>
                <a:gd name="G28" fmla="cos 10800 -10697458"/>
                <a:gd name="G29" fmla="sin 10800 -10697458"/>
                <a:gd name="G30" fmla="sin 6148 -10697458"/>
                <a:gd name="G31" fmla="+- G28 10800 0"/>
                <a:gd name="G32" fmla="+- G29 10800 0"/>
                <a:gd name="G33" fmla="+- G30 10800 0"/>
                <a:gd name="G34" fmla="?: G4 0 G31"/>
                <a:gd name="G35" fmla="?: -10697458 G34 0"/>
                <a:gd name="G36" fmla="?: G6 G35 G31"/>
                <a:gd name="G37" fmla="+- 21600 0 G36"/>
                <a:gd name="G38" fmla="?: G4 0 G33"/>
                <a:gd name="G39" fmla="?: -10697458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686 w 21600"/>
                <a:gd name="T15" fmla="*/ 8355 h 21600"/>
                <a:gd name="T16" fmla="*/ 10800 w 21600"/>
                <a:gd name="T17" fmla="*/ 4652 h 21600"/>
                <a:gd name="T18" fmla="*/ 18914 w 21600"/>
                <a:gd name="T19" fmla="*/ 8355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4913" y="9026"/>
                  </a:moveTo>
                  <a:cubicBezTo>
                    <a:pt x="5696" y="6429"/>
                    <a:pt x="8087" y="4651"/>
                    <a:pt x="10800" y="4652"/>
                  </a:cubicBezTo>
                  <a:cubicBezTo>
                    <a:pt x="13512" y="4652"/>
                    <a:pt x="15903" y="6429"/>
                    <a:pt x="16686" y="9026"/>
                  </a:cubicBezTo>
                  <a:lnTo>
                    <a:pt x="21140" y="7683"/>
                  </a:lnTo>
                  <a:cubicBezTo>
                    <a:pt x="19766" y="3122"/>
                    <a:pt x="15564" y="-1"/>
                    <a:pt x="10799" y="0"/>
                  </a:cubicBezTo>
                  <a:cubicBezTo>
                    <a:pt x="6035" y="0"/>
                    <a:pt x="1833" y="3122"/>
                    <a:pt x="459" y="7683"/>
                  </a:cubicBez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823305" name="WordArt 9"/>
            <p:cNvSpPr>
              <a:spLocks noChangeArrowheads="1" noChangeShapeType="1" noTextEdit="1"/>
            </p:cNvSpPr>
            <p:nvPr/>
          </p:nvSpPr>
          <p:spPr bwMode="auto">
            <a:xfrm>
              <a:off x="2725" y="2295"/>
              <a:ext cx="702" cy="19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spcFirstLastPara="1"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r>
                <a:rPr lang="en-US" sz="2000" kern="10" spc="100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SHAMOS</a:t>
              </a:r>
            </a:p>
          </p:txBody>
        </p:sp>
      </p:grpSp>
      <p:sp>
        <p:nvSpPr>
          <p:cNvPr id="823306" name="AutoShape 10"/>
          <p:cNvSpPr>
            <a:spLocks noChangeAspect="1" noChangeArrowheads="1"/>
          </p:cNvSpPr>
          <p:nvPr/>
        </p:nvSpPr>
        <p:spPr bwMode="auto">
          <a:xfrm flipV="1">
            <a:off x="3384550" y="3708400"/>
            <a:ext cx="2714625" cy="1371600"/>
          </a:xfrm>
          <a:custGeom>
            <a:avLst/>
            <a:gdLst>
              <a:gd name="G0" fmla="+- 6149 0 0"/>
              <a:gd name="G1" fmla="+- -11239401 0 0"/>
              <a:gd name="G2" fmla="+- 0 0 -11239401"/>
              <a:gd name="T0" fmla="*/ 0 256 1"/>
              <a:gd name="T1" fmla="*/ 180 256 1"/>
              <a:gd name="G3" fmla="+- -11239401 T0 T1"/>
              <a:gd name="T2" fmla="*/ 0 256 1"/>
              <a:gd name="T3" fmla="*/ 90 256 1"/>
              <a:gd name="G4" fmla="+- -11239401 T2 T3"/>
              <a:gd name="G5" fmla="*/ G4 2 1"/>
              <a:gd name="T4" fmla="*/ 90 256 1"/>
              <a:gd name="T5" fmla="*/ 0 256 1"/>
              <a:gd name="G6" fmla="+- -11239401 T4 T5"/>
              <a:gd name="G7" fmla="*/ G6 2 1"/>
              <a:gd name="G8" fmla="abs -11239401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6149"/>
              <a:gd name="G18" fmla="*/ 6149 1 2"/>
              <a:gd name="G19" fmla="+- G18 5400 0"/>
              <a:gd name="G20" fmla="cos G19 -11239401"/>
              <a:gd name="G21" fmla="sin G19 -11239401"/>
              <a:gd name="G22" fmla="+- G20 10800 0"/>
              <a:gd name="G23" fmla="+- G21 10800 0"/>
              <a:gd name="G24" fmla="+- 10800 0 G20"/>
              <a:gd name="G25" fmla="+- 6149 10800 0"/>
              <a:gd name="G26" fmla="?: G9 G17 G25"/>
              <a:gd name="G27" fmla="?: G9 0 21600"/>
              <a:gd name="G28" fmla="cos 10800 -11239401"/>
              <a:gd name="G29" fmla="sin 10800 -11239401"/>
              <a:gd name="G30" fmla="sin 6149 -11239401"/>
              <a:gd name="G31" fmla="+- G28 10800 0"/>
              <a:gd name="G32" fmla="+- G29 10800 0"/>
              <a:gd name="G33" fmla="+- G30 10800 0"/>
              <a:gd name="G34" fmla="?: G4 0 G31"/>
              <a:gd name="G35" fmla="?: -11239401 G34 0"/>
              <a:gd name="G36" fmla="?: G6 G35 G31"/>
              <a:gd name="G37" fmla="+- 21600 0 G36"/>
              <a:gd name="G38" fmla="?: G4 0 G33"/>
              <a:gd name="G39" fmla="?: -11239401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418 w 21600"/>
              <a:gd name="T15" fmla="*/ 9547 h 21600"/>
              <a:gd name="T16" fmla="*/ 10800 w 21600"/>
              <a:gd name="T17" fmla="*/ 4651 h 21600"/>
              <a:gd name="T18" fmla="*/ 19182 w 21600"/>
              <a:gd name="T19" fmla="*/ 9547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4718" y="9891"/>
                </a:moveTo>
                <a:cubicBezTo>
                  <a:pt x="5168" y="6879"/>
                  <a:pt x="7755" y="4650"/>
                  <a:pt x="10800" y="4651"/>
                </a:cubicBezTo>
                <a:cubicBezTo>
                  <a:pt x="13844" y="4651"/>
                  <a:pt x="16431" y="6879"/>
                  <a:pt x="16881" y="9891"/>
                </a:cubicBezTo>
                <a:lnTo>
                  <a:pt x="21481" y="9203"/>
                </a:lnTo>
                <a:cubicBezTo>
                  <a:pt x="20690" y="3914"/>
                  <a:pt x="16148" y="-1"/>
                  <a:pt x="10799" y="0"/>
                </a:cubicBezTo>
                <a:cubicBezTo>
                  <a:pt x="5451" y="0"/>
                  <a:pt x="909" y="3914"/>
                  <a:pt x="118" y="9203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823307" name="WordArt 11"/>
          <p:cNvSpPr>
            <a:spLocks noChangeArrowheads="1" noChangeShapeType="1" noTextEdit="1"/>
          </p:cNvSpPr>
          <p:nvPr/>
        </p:nvSpPr>
        <p:spPr bwMode="auto">
          <a:xfrm>
            <a:off x="4297363" y="4692650"/>
            <a:ext cx="833437" cy="2571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r>
              <a:rPr lang="en-US" sz="1800" kern="10" spc="90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PATTY</a:t>
            </a:r>
            <a:endParaRPr lang="en-US" sz="1800" kern="10" spc="90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23308" name="AutoShape 12"/>
          <p:cNvSpPr>
            <a:spLocks noChangeArrowheads="1"/>
          </p:cNvSpPr>
          <p:nvPr/>
        </p:nvSpPr>
        <p:spPr bwMode="auto">
          <a:xfrm>
            <a:off x="6132513" y="3409950"/>
            <a:ext cx="593725" cy="1508125"/>
          </a:xfrm>
          <a:prstGeom prst="curvedLeftArrow">
            <a:avLst>
              <a:gd name="adj1" fmla="val 50802"/>
              <a:gd name="adj2" fmla="val 101604"/>
              <a:gd name="adj3" fmla="val 33333"/>
            </a:avLst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823309" name="Text Box 13"/>
          <p:cNvSpPr txBox="1">
            <a:spLocks noChangeArrowheads="1"/>
          </p:cNvSpPr>
          <p:nvPr/>
        </p:nvSpPr>
        <p:spPr bwMode="auto">
          <a:xfrm>
            <a:off x="6470650" y="3203575"/>
            <a:ext cx="831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99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 b="1" dirty="0">
                <a:solidFill>
                  <a:srgbClr val="3333CC"/>
                </a:solidFill>
                <a:latin typeface="Arial" charset="0"/>
              </a:rPr>
              <a:t>- </a:t>
            </a:r>
            <a:r>
              <a:rPr lang="en-US" sz="1800" b="1" dirty="0" smtClean="0">
                <a:solidFill>
                  <a:srgbClr val="3333CC"/>
                </a:solidFill>
                <a:latin typeface="Arial" charset="0"/>
              </a:rPr>
              <a:t>$500</a:t>
            </a:r>
            <a:endParaRPr lang="en-US" sz="1800" b="1" dirty="0">
              <a:solidFill>
                <a:srgbClr val="3333CC"/>
              </a:solidFill>
              <a:latin typeface="Arial" charset="0"/>
            </a:endParaRPr>
          </a:p>
        </p:txBody>
      </p:sp>
      <p:sp>
        <p:nvSpPr>
          <p:cNvPr id="823310" name="Text Box 14"/>
          <p:cNvSpPr txBox="1">
            <a:spLocks noChangeArrowheads="1"/>
          </p:cNvSpPr>
          <p:nvPr/>
        </p:nvSpPr>
        <p:spPr bwMode="auto">
          <a:xfrm>
            <a:off x="6430963" y="4579938"/>
            <a:ext cx="889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99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 b="1" dirty="0">
                <a:solidFill>
                  <a:srgbClr val="3333CC"/>
                </a:solidFill>
                <a:latin typeface="Arial" charset="0"/>
              </a:rPr>
              <a:t>+ </a:t>
            </a:r>
            <a:r>
              <a:rPr lang="en-US" sz="1800" b="1" dirty="0" smtClean="0">
                <a:solidFill>
                  <a:srgbClr val="3333CC"/>
                </a:solidFill>
                <a:latin typeface="Arial" charset="0"/>
              </a:rPr>
              <a:t>$500</a:t>
            </a:r>
            <a:endParaRPr lang="en-US" sz="1800" b="1" dirty="0">
              <a:solidFill>
                <a:srgbClr val="3333CC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23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23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3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23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3308" grpId="0" animBg="1"/>
      <p:bldP spid="823309" grpId="0" autoUpdateAnimBg="0"/>
      <p:bldP spid="823310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z="1000" smtClean="0"/>
              <a:t>SEAMLESS SCAN-BASED TRADING                                 JUNE 13, 2016                                 COPYRIGHT © 2016 MICHAEL I. SHAMOS</a:t>
            </a:r>
            <a:endParaRPr lang="en-US" sz="1000" dirty="0"/>
          </a:p>
        </p:txBody>
      </p:sp>
      <p:sp>
        <p:nvSpPr>
          <p:cNvPr id="438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1566" y="1995199"/>
            <a:ext cx="8026400" cy="1143000"/>
          </a:xfrm>
          <a:noFill/>
          <a:ln/>
        </p:spPr>
        <p:txBody>
          <a:bodyPr/>
          <a:lstStyle/>
          <a:p>
            <a:r>
              <a:rPr lang="en-US" sz="3200" b="0" dirty="0"/>
              <a:t/>
            </a:r>
            <a:br>
              <a:rPr lang="en-US" sz="3200" b="0" dirty="0"/>
            </a:br>
            <a:r>
              <a:rPr lang="en-US" sz="4000" dirty="0" smtClean="0"/>
              <a:t>Mobile Consumer Payments</a:t>
            </a:r>
            <a:endParaRPr lang="en-US" sz="4400" b="0" dirty="0">
              <a:solidFill>
                <a:schemeClr val="tx1"/>
              </a:solidFill>
            </a:endParaRPr>
          </a:p>
        </p:txBody>
      </p:sp>
      <p:sp>
        <p:nvSpPr>
          <p:cNvPr id="438275" name="Rectangle 3"/>
          <p:cNvSpPr>
            <a:spLocks noGrp="1" noChangeArrowheads="1"/>
          </p:cNvSpPr>
          <p:nvPr>
            <p:ph type="subTitle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0857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>
            <a:lvl1pPr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b="0" smtClean="0">
                <a:solidFill>
                  <a:srgbClr val="000000"/>
                </a:solidFill>
              </a:rPr>
              <a:t>SEAMLESS SCAN-BASED TRADING                                 JUNE 13, 2016                                 COPYRIGHT © 2016 MICHAEL I. SHAMOS</a:t>
            </a:r>
            <a:endParaRPr lang="en-US" b="0" dirty="0">
              <a:solidFill>
                <a:srgbClr val="000000"/>
              </a:solidFill>
            </a:endParaRPr>
          </a:p>
        </p:txBody>
      </p:sp>
      <p:pic>
        <p:nvPicPr>
          <p:cNvPr id="6147" name="Picture 2" descr="mc_paypass_logo_we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563" y="1905000"/>
            <a:ext cx="10541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3"/>
          <p:cNvSpPr>
            <a:spLocks noGrp="1" noChangeArrowheads="1"/>
          </p:cNvSpPr>
          <p:nvPr>
            <p:ph type="title"/>
          </p:nvPr>
        </p:nvSpPr>
        <p:spPr>
          <a:xfrm>
            <a:off x="674688" y="66675"/>
            <a:ext cx="7772400" cy="1143000"/>
          </a:xfrm>
        </p:spPr>
        <p:txBody>
          <a:bodyPr/>
          <a:lstStyle/>
          <a:p>
            <a:r>
              <a:rPr lang="en-US" dirty="0" smtClean="0"/>
              <a:t>Payments Evolution</a:t>
            </a:r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512763" y="5000625"/>
            <a:ext cx="1958975" cy="71913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1" hangingPunct="1"/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Cash/Checks</a:t>
            </a:r>
          </a:p>
        </p:txBody>
      </p:sp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2471738" y="4160838"/>
            <a:ext cx="2028825" cy="7191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1" hangingPunct="1"/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Magnetic Stripe </a:t>
            </a:r>
          </a:p>
        </p:txBody>
      </p:sp>
      <p:sp>
        <p:nvSpPr>
          <p:cNvPr id="6151" name="Rectangle 6"/>
          <p:cNvSpPr>
            <a:spLocks noChangeArrowheads="1"/>
          </p:cNvSpPr>
          <p:nvPr/>
        </p:nvSpPr>
        <p:spPr bwMode="auto">
          <a:xfrm>
            <a:off x="4500563" y="3262313"/>
            <a:ext cx="1955800" cy="7191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1" hangingPunct="1"/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Contactless</a:t>
            </a:r>
            <a:br>
              <a:rPr lang="en-US" sz="1600" dirty="0">
                <a:solidFill>
                  <a:srgbClr val="000000"/>
                </a:solidFill>
                <a:latin typeface="Arial" pitchFamily="34" charset="0"/>
              </a:rPr>
            </a:b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Chip </a:t>
            </a:r>
          </a:p>
        </p:txBody>
      </p:sp>
      <p:sp>
        <p:nvSpPr>
          <p:cNvPr id="6152" name="Rectangle 7"/>
          <p:cNvSpPr>
            <a:spLocks noChangeArrowheads="1"/>
          </p:cNvSpPr>
          <p:nvPr/>
        </p:nvSpPr>
        <p:spPr bwMode="auto">
          <a:xfrm>
            <a:off x="6569075" y="2362200"/>
            <a:ext cx="2028825" cy="7794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1" hangingPunct="1"/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Over the Air</a:t>
            </a:r>
          </a:p>
          <a:p>
            <a:pPr eaLnBrk="1" hangingPunct="1"/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(OTA)</a:t>
            </a:r>
          </a:p>
        </p:txBody>
      </p:sp>
      <p:sp>
        <p:nvSpPr>
          <p:cNvPr id="6153" name="AutoShape 8"/>
          <p:cNvSpPr>
            <a:spLocks noChangeArrowheads="1"/>
          </p:cNvSpPr>
          <p:nvPr/>
        </p:nvSpPr>
        <p:spPr bwMode="auto">
          <a:xfrm>
            <a:off x="4511675" y="3249613"/>
            <a:ext cx="904875" cy="720725"/>
          </a:xfrm>
          <a:prstGeom prst="rtTriangle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45720" rIns="45720" anchor="ctr"/>
          <a:lstStyle/>
          <a:p>
            <a:pPr algn="r"/>
            <a:endParaRPr lang="en-US" sz="1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cxnSp>
        <p:nvCxnSpPr>
          <p:cNvPr id="6154" name="AutoShape 9"/>
          <p:cNvCxnSpPr>
            <a:cxnSpLocks noChangeShapeType="1"/>
            <a:stCxn id="6149" idx="0"/>
            <a:endCxn id="6150" idx="1"/>
          </p:cNvCxnSpPr>
          <p:nvPr/>
        </p:nvCxnSpPr>
        <p:spPr bwMode="auto">
          <a:xfrm rot="-5400000">
            <a:off x="1906587" y="4230688"/>
            <a:ext cx="479425" cy="1060450"/>
          </a:xfrm>
          <a:prstGeom prst="bentConnector2">
            <a:avLst/>
          </a:prstGeom>
          <a:noFill/>
          <a:ln w="57150">
            <a:solidFill>
              <a:srgbClr val="0B1F65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</p:cxnSp>
      <p:cxnSp>
        <p:nvCxnSpPr>
          <p:cNvPr id="6155" name="AutoShape 10"/>
          <p:cNvCxnSpPr>
            <a:cxnSpLocks noChangeShapeType="1"/>
            <a:stCxn id="6150" idx="0"/>
            <a:endCxn id="6153" idx="1"/>
          </p:cNvCxnSpPr>
          <p:nvPr/>
        </p:nvCxnSpPr>
        <p:spPr bwMode="auto">
          <a:xfrm rot="-5400000">
            <a:off x="4055268" y="3329782"/>
            <a:ext cx="550863" cy="1111250"/>
          </a:xfrm>
          <a:prstGeom prst="bentConnector2">
            <a:avLst/>
          </a:prstGeom>
          <a:noFill/>
          <a:ln w="57150">
            <a:solidFill>
              <a:srgbClr val="0B1F65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</p:cxnSp>
      <p:cxnSp>
        <p:nvCxnSpPr>
          <p:cNvPr id="6156" name="AutoShape 11"/>
          <p:cNvCxnSpPr>
            <a:cxnSpLocks noChangeShapeType="1"/>
            <a:stCxn id="6151" idx="0"/>
            <a:endCxn id="6152" idx="1"/>
          </p:cNvCxnSpPr>
          <p:nvPr/>
        </p:nvCxnSpPr>
        <p:spPr bwMode="auto">
          <a:xfrm rot="-5400000">
            <a:off x="5768975" y="2462213"/>
            <a:ext cx="509588" cy="1090612"/>
          </a:xfrm>
          <a:prstGeom prst="bentConnector2">
            <a:avLst/>
          </a:prstGeom>
          <a:noFill/>
          <a:ln w="57150">
            <a:solidFill>
              <a:srgbClr val="0B1F65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</p:cxnSp>
      <p:sp>
        <p:nvSpPr>
          <p:cNvPr id="6157" name="Rectangle 12"/>
          <p:cNvSpPr>
            <a:spLocks noChangeArrowheads="1"/>
          </p:cNvSpPr>
          <p:nvPr/>
        </p:nvSpPr>
        <p:spPr bwMode="auto">
          <a:xfrm>
            <a:off x="6573838" y="3201988"/>
            <a:ext cx="2008187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SzPct val="100000"/>
              <a:buFontTx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Car parking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SzPct val="100000"/>
              <a:buFontTx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Vending machines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SzPct val="100000"/>
              <a:buFontTx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Peer-to-Peer payment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SzPct val="100000"/>
              <a:buFontTx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Ticketing</a:t>
            </a:r>
          </a:p>
          <a:p>
            <a:pPr marL="342900" indent="-342900" algn="l">
              <a:spcBef>
                <a:spcPct val="20000"/>
              </a:spcBef>
              <a:buSzPct val="100000"/>
              <a:buFontTx/>
              <a:buChar char="•"/>
            </a:pPr>
            <a:endParaRPr lang="en-US" sz="1600" dirty="0">
              <a:solidFill>
                <a:srgbClr val="000000"/>
              </a:solidFill>
              <a:latin typeface="Arial" pitchFamily="34" charset="0"/>
            </a:endParaRPr>
          </a:p>
          <a:p>
            <a:pPr marL="342900" indent="-342900" algn="l">
              <a:spcBef>
                <a:spcPct val="20000"/>
              </a:spcBef>
              <a:buSzPct val="100000"/>
              <a:buFontTx/>
              <a:buChar char="•"/>
            </a:pP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158" name="Rectangle 13"/>
          <p:cNvSpPr>
            <a:spLocks noChangeArrowheads="1"/>
          </p:cNvSpPr>
          <p:nvPr/>
        </p:nvSpPr>
        <p:spPr bwMode="auto">
          <a:xfrm>
            <a:off x="4500563" y="4041775"/>
            <a:ext cx="2008187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lnSpc>
                <a:spcPct val="95000"/>
              </a:lnSpc>
              <a:spcBef>
                <a:spcPct val="20000"/>
              </a:spcBef>
              <a:buSzPct val="100000"/>
              <a:buFontTx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Octopus</a:t>
            </a:r>
          </a:p>
          <a:p>
            <a:pPr marL="342900" indent="-342900" algn="l">
              <a:lnSpc>
                <a:spcPct val="95000"/>
              </a:lnSpc>
              <a:spcBef>
                <a:spcPct val="20000"/>
              </a:spcBef>
              <a:buSzPct val="100000"/>
              <a:buFontTx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Exxon Speedpass fob</a:t>
            </a:r>
          </a:p>
          <a:p>
            <a:pPr marL="342900" indent="-342900" algn="l">
              <a:lnSpc>
                <a:spcPct val="95000"/>
              </a:lnSpc>
              <a:spcBef>
                <a:spcPct val="20000"/>
              </a:spcBef>
              <a:buSzPct val="100000"/>
              <a:buFontTx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PayPass chip in Mobile Phone</a:t>
            </a:r>
          </a:p>
        </p:txBody>
      </p:sp>
      <p:sp>
        <p:nvSpPr>
          <p:cNvPr id="6159" name="Oval 14"/>
          <p:cNvSpPr>
            <a:spLocks noChangeArrowheads="1"/>
          </p:cNvSpPr>
          <p:nvPr/>
        </p:nvSpPr>
        <p:spPr bwMode="auto">
          <a:xfrm>
            <a:off x="350838" y="4800600"/>
            <a:ext cx="350837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45720" rIns="45720" anchor="ctr"/>
          <a:lstStyle/>
          <a:p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6160" name="Oval 15"/>
          <p:cNvSpPr>
            <a:spLocks noChangeArrowheads="1"/>
          </p:cNvSpPr>
          <p:nvPr/>
        </p:nvSpPr>
        <p:spPr bwMode="auto">
          <a:xfrm>
            <a:off x="2320925" y="3962400"/>
            <a:ext cx="350838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45720" rIns="45720" anchor="ctr"/>
          <a:lstStyle/>
          <a:p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6161" name="Oval 16"/>
          <p:cNvSpPr>
            <a:spLocks noChangeArrowheads="1"/>
          </p:cNvSpPr>
          <p:nvPr/>
        </p:nvSpPr>
        <p:spPr bwMode="auto">
          <a:xfrm>
            <a:off x="4360863" y="3048000"/>
            <a:ext cx="352425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45720" rIns="45720" anchor="ctr"/>
          <a:lstStyle/>
          <a:p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3</a:t>
            </a:r>
          </a:p>
        </p:txBody>
      </p:sp>
      <p:sp>
        <p:nvSpPr>
          <p:cNvPr id="6162" name="Oval 17"/>
          <p:cNvSpPr>
            <a:spLocks noChangeArrowheads="1"/>
          </p:cNvSpPr>
          <p:nvPr/>
        </p:nvSpPr>
        <p:spPr bwMode="auto">
          <a:xfrm>
            <a:off x="6400800" y="2133600"/>
            <a:ext cx="352425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45720" rIns="45720" anchor="ctr"/>
          <a:lstStyle/>
          <a:p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4</a:t>
            </a:r>
          </a:p>
        </p:txBody>
      </p:sp>
      <p:pic>
        <p:nvPicPr>
          <p:cNvPr id="6163" name="Picture 18" descr="Wells Cred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438" y="2771775"/>
            <a:ext cx="561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4" name="Picture 19" descr="FobKeyOnly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100" y="2819400"/>
            <a:ext cx="70485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65" name="Group 20"/>
          <p:cNvGrpSpPr>
            <a:grpSpLocks/>
          </p:cNvGrpSpPr>
          <p:nvPr/>
        </p:nvGrpSpPr>
        <p:grpSpPr bwMode="auto">
          <a:xfrm>
            <a:off x="2601913" y="3352800"/>
            <a:ext cx="703262" cy="685800"/>
            <a:chOff x="1720" y="1953"/>
            <a:chExt cx="344" cy="351"/>
          </a:xfrm>
        </p:grpSpPr>
        <p:pic>
          <p:nvPicPr>
            <p:cNvPr id="6174" name="Picture 21" descr="Debit car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0" y="1953"/>
              <a:ext cx="258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5" name="Picture 22" descr="Wells Credi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0" y="2101"/>
              <a:ext cx="244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166" name="Picture 23" descr="1995FRN3rdPrintingonback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4133850"/>
            <a:ext cx="703263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7" name="Picture 24" descr="spot_t2b_110x7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8" r="34"/>
          <a:stretch>
            <a:fillRect/>
          </a:stretch>
        </p:blipFill>
        <p:spPr bwMode="auto">
          <a:xfrm>
            <a:off x="8020050" y="1676400"/>
            <a:ext cx="85407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8" name="Picture 25" descr="200fCellPhoneTower4397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9" t="4515" r="32887" b="9866"/>
          <a:stretch>
            <a:fillRect/>
          </a:stretch>
        </p:blipFill>
        <p:spPr bwMode="auto">
          <a:xfrm>
            <a:off x="6823075" y="1295400"/>
            <a:ext cx="4000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9" name="Picture 26" descr="cell%20phon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488" y="1676400"/>
            <a:ext cx="303212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70" name="Freeform 27"/>
          <p:cNvSpPr>
            <a:spLocks/>
          </p:cNvSpPr>
          <p:nvPr/>
        </p:nvSpPr>
        <p:spPr bwMode="auto">
          <a:xfrm>
            <a:off x="7105650" y="1600200"/>
            <a:ext cx="350838" cy="304800"/>
          </a:xfrm>
          <a:custGeom>
            <a:avLst/>
            <a:gdLst>
              <a:gd name="T0" fmla="*/ 350838 w 595"/>
              <a:gd name="T1" fmla="*/ 304800 h 646"/>
              <a:gd name="T2" fmla="*/ 237626 w 595"/>
              <a:gd name="T3" fmla="*/ 109464 h 646"/>
              <a:gd name="T4" fmla="*/ 219347 w 595"/>
              <a:gd name="T5" fmla="*/ 176935 h 646"/>
              <a:gd name="T6" fmla="*/ 130901 w 595"/>
              <a:gd name="T7" fmla="*/ 23591 h 646"/>
              <a:gd name="T8" fmla="*/ 98470 w 595"/>
              <a:gd name="T9" fmla="*/ 112767 h 646"/>
              <a:gd name="T10" fmla="*/ 0 w 595"/>
              <a:gd name="T11" fmla="*/ 0 h 646"/>
              <a:gd name="T12" fmla="*/ 110853 w 595"/>
              <a:gd name="T13" fmla="*/ 198639 h 646"/>
              <a:gd name="T14" fmla="*/ 139746 w 595"/>
              <a:gd name="T15" fmla="*/ 116541 h 646"/>
              <a:gd name="T16" fmla="*/ 236447 w 595"/>
              <a:gd name="T17" fmla="*/ 278850 h 646"/>
              <a:gd name="T18" fmla="*/ 255905 w 595"/>
              <a:gd name="T19" fmla="*/ 196752 h 646"/>
              <a:gd name="T20" fmla="*/ 350838 w 595"/>
              <a:gd name="T21" fmla="*/ 304800 h 64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95" h="646">
                <a:moveTo>
                  <a:pt x="595" y="646"/>
                </a:moveTo>
                <a:lnTo>
                  <a:pt x="403" y="232"/>
                </a:lnTo>
                <a:lnTo>
                  <a:pt x="372" y="375"/>
                </a:lnTo>
                <a:lnTo>
                  <a:pt x="222" y="50"/>
                </a:lnTo>
                <a:lnTo>
                  <a:pt x="167" y="239"/>
                </a:lnTo>
                <a:lnTo>
                  <a:pt x="0" y="0"/>
                </a:lnTo>
                <a:lnTo>
                  <a:pt x="188" y="421"/>
                </a:lnTo>
                <a:lnTo>
                  <a:pt x="237" y="247"/>
                </a:lnTo>
                <a:lnTo>
                  <a:pt x="401" y="591"/>
                </a:lnTo>
                <a:lnTo>
                  <a:pt x="434" y="417"/>
                </a:lnTo>
                <a:lnTo>
                  <a:pt x="595" y="64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endParaRPr lang="en-US" sz="1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6171" name="Picture 28" descr="MainFrames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025" y="520700"/>
            <a:ext cx="627063" cy="927100"/>
          </a:xfrm>
          <a:prstGeom prst="rect">
            <a:avLst/>
          </a:prstGeom>
          <a:noFill/>
          <a:ln w="9525">
            <a:solidFill>
              <a:srgbClr val="0B1F6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172" name="AutoShape 29"/>
          <p:cNvCxnSpPr>
            <a:cxnSpLocks noChangeShapeType="1"/>
            <a:stCxn id="6168" idx="0"/>
            <a:endCxn id="6171" idx="1"/>
          </p:cNvCxnSpPr>
          <p:nvPr/>
        </p:nvCxnSpPr>
        <p:spPr bwMode="auto">
          <a:xfrm rot="-5400000">
            <a:off x="7882732" y="708818"/>
            <a:ext cx="311150" cy="862013"/>
          </a:xfrm>
          <a:prstGeom prst="bentConnector2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</p:cxnSp>
      <p:sp>
        <p:nvSpPr>
          <p:cNvPr id="6173" name="Text Box 30"/>
          <p:cNvSpPr txBox="1">
            <a:spLocks noChangeArrowheads="1"/>
          </p:cNvSpPr>
          <p:nvPr/>
        </p:nvSpPr>
        <p:spPr bwMode="auto">
          <a:xfrm>
            <a:off x="6375400" y="5853113"/>
            <a:ext cx="2768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</a:rPr>
              <a:t>SOURCE: BOOZ ALLEN HAMILTON</a:t>
            </a:r>
          </a:p>
        </p:txBody>
      </p:sp>
    </p:spTree>
    <p:extLst>
      <p:ext uri="{BB962C8B-B14F-4D97-AF65-F5344CB8AC3E}">
        <p14:creationId xmlns:p14="http://schemas.microsoft.com/office/powerpoint/2010/main" val="256612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>
            <a:lvl1pPr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b="0" smtClean="0">
                <a:solidFill>
                  <a:srgbClr val="000000"/>
                </a:solidFill>
              </a:rPr>
              <a:t>SEAMLESS SCAN-BASED TRADING                                 JUNE 13, 2016                                 COPYRIGHT © 2016 MICHAEL I. SHAMOS</a:t>
            </a:r>
            <a:endParaRPr lang="en-US" b="0" dirty="0">
              <a:solidFill>
                <a:srgbClr val="000000"/>
              </a:solidFill>
            </a:endParaRPr>
          </a:p>
        </p:txBody>
      </p:sp>
      <p:grpSp>
        <p:nvGrpSpPr>
          <p:cNvPr id="18435" name="Group 2"/>
          <p:cNvGrpSpPr>
            <a:grpSpLocks/>
          </p:cNvGrpSpPr>
          <p:nvPr/>
        </p:nvGrpSpPr>
        <p:grpSpPr bwMode="auto">
          <a:xfrm>
            <a:off x="1270723" y="1439863"/>
            <a:ext cx="5676900" cy="3278187"/>
            <a:chOff x="1084" y="1189"/>
            <a:chExt cx="3874" cy="2065"/>
          </a:xfrm>
        </p:grpSpPr>
        <p:pic>
          <p:nvPicPr>
            <p:cNvPr id="18439" name="Picture 3" descr="pc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4" y="1606"/>
              <a:ext cx="3874" cy="1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0" name="Line 4"/>
            <p:cNvSpPr>
              <a:spLocks noChangeAspect="1" noChangeShapeType="1"/>
            </p:cNvSpPr>
            <p:nvPr/>
          </p:nvSpPr>
          <p:spPr bwMode="auto">
            <a:xfrm>
              <a:off x="2285" y="1439"/>
              <a:ext cx="1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/>
              <a:endParaRPr lang="en-US" sz="1000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8441" name="AutoShape 5"/>
            <p:cNvSpPr>
              <a:spLocks noChangeArrowheads="1"/>
            </p:cNvSpPr>
            <p:nvPr/>
          </p:nvSpPr>
          <p:spPr bwMode="auto">
            <a:xfrm flipV="1">
              <a:off x="2240" y="1362"/>
              <a:ext cx="90" cy="104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endParaRPr lang="en-US" sz="1000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8442" name="Text Box 6"/>
            <p:cNvSpPr txBox="1">
              <a:spLocks noChangeAspect="1" noChangeArrowheads="1"/>
            </p:cNvSpPr>
            <p:nvPr/>
          </p:nvSpPr>
          <p:spPr bwMode="auto">
            <a:xfrm>
              <a:off x="2190" y="1189"/>
              <a:ext cx="191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76200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76200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76200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76200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>
                <a:lnSpc>
                  <a:spcPct val="90000"/>
                </a:lnSpc>
              </a:pPr>
              <a:r>
                <a:rPr lang="fi-FI" sz="1600" b="0">
                  <a:solidFill>
                    <a:srgbClr val="000000"/>
                  </a:solidFill>
                  <a:latin typeface="Nokia Sans Wide" pitchFamily="34" charset="0"/>
                </a:rPr>
                <a:t>1</a:t>
              </a:r>
              <a:endParaRPr lang="en-US" sz="1600" b="0" dirty="0">
                <a:solidFill>
                  <a:srgbClr val="000000"/>
                </a:solidFill>
                <a:latin typeface="Nokia Sans Wide" pitchFamily="34" charset="0"/>
              </a:endParaRPr>
            </a:p>
          </p:txBody>
        </p:sp>
        <p:sp>
          <p:nvSpPr>
            <p:cNvPr id="18443" name="Line 7"/>
            <p:cNvSpPr>
              <a:spLocks noChangeAspect="1" noChangeShapeType="1"/>
            </p:cNvSpPr>
            <p:nvPr/>
          </p:nvSpPr>
          <p:spPr bwMode="auto">
            <a:xfrm>
              <a:off x="2765" y="1439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/>
              <a:endParaRPr lang="en-US" sz="1000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8444" name="Text Box 8"/>
            <p:cNvSpPr txBox="1">
              <a:spLocks noChangeAspect="1" noChangeArrowheads="1"/>
            </p:cNvSpPr>
            <p:nvPr/>
          </p:nvSpPr>
          <p:spPr bwMode="auto">
            <a:xfrm>
              <a:off x="2670" y="1189"/>
              <a:ext cx="191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76200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76200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76200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76200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>
                <a:lnSpc>
                  <a:spcPct val="90000"/>
                </a:lnSpc>
              </a:pPr>
              <a:r>
                <a:rPr lang="fi-FI" sz="1600" b="0">
                  <a:solidFill>
                    <a:srgbClr val="000000"/>
                  </a:solidFill>
                  <a:latin typeface="Nokia Sans Wide" pitchFamily="34" charset="0"/>
                </a:rPr>
                <a:t>2</a:t>
              </a:r>
              <a:endParaRPr lang="en-US" sz="1600" b="0" dirty="0">
                <a:solidFill>
                  <a:srgbClr val="000000"/>
                </a:solidFill>
                <a:latin typeface="Nokia Sans Wide" pitchFamily="34" charset="0"/>
              </a:endParaRPr>
            </a:p>
          </p:txBody>
        </p:sp>
        <p:sp>
          <p:nvSpPr>
            <p:cNvPr id="18445" name="Line 9"/>
            <p:cNvSpPr>
              <a:spLocks noChangeAspect="1" noChangeShapeType="1"/>
            </p:cNvSpPr>
            <p:nvPr/>
          </p:nvSpPr>
          <p:spPr bwMode="auto">
            <a:xfrm>
              <a:off x="3191" y="1439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/>
              <a:endParaRPr lang="en-US" sz="1000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8446" name="Text Box 10"/>
            <p:cNvSpPr txBox="1">
              <a:spLocks noChangeAspect="1" noChangeArrowheads="1"/>
            </p:cNvSpPr>
            <p:nvPr/>
          </p:nvSpPr>
          <p:spPr bwMode="auto">
            <a:xfrm>
              <a:off x="3104" y="1189"/>
              <a:ext cx="191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76200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76200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76200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76200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>
                <a:lnSpc>
                  <a:spcPct val="90000"/>
                </a:lnSpc>
              </a:pPr>
              <a:r>
                <a:rPr lang="fi-FI" sz="1600" b="0">
                  <a:solidFill>
                    <a:srgbClr val="000000"/>
                  </a:solidFill>
                  <a:latin typeface="Nokia Sans Wide" pitchFamily="34" charset="0"/>
                </a:rPr>
                <a:t>3</a:t>
              </a:r>
              <a:endParaRPr lang="en-US" sz="1600" b="0" dirty="0">
                <a:solidFill>
                  <a:srgbClr val="000000"/>
                </a:solidFill>
                <a:latin typeface="Nokia Sans Wide" pitchFamily="34" charset="0"/>
              </a:endParaRPr>
            </a:p>
          </p:txBody>
        </p:sp>
        <p:sp>
          <p:nvSpPr>
            <p:cNvPr id="18447" name="Line 11"/>
            <p:cNvSpPr>
              <a:spLocks noChangeAspect="1" noChangeShapeType="1"/>
            </p:cNvSpPr>
            <p:nvPr/>
          </p:nvSpPr>
          <p:spPr bwMode="auto">
            <a:xfrm>
              <a:off x="3569" y="1439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/>
              <a:endParaRPr lang="en-US" sz="1000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8448" name="Text Box 12"/>
            <p:cNvSpPr txBox="1">
              <a:spLocks noChangeAspect="1" noChangeArrowheads="1"/>
            </p:cNvSpPr>
            <p:nvPr/>
          </p:nvSpPr>
          <p:spPr bwMode="auto">
            <a:xfrm>
              <a:off x="3474" y="1189"/>
              <a:ext cx="191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76200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76200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76200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76200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>
                <a:lnSpc>
                  <a:spcPct val="90000"/>
                </a:lnSpc>
              </a:pPr>
              <a:r>
                <a:rPr lang="fi-FI" sz="1600" b="0">
                  <a:solidFill>
                    <a:srgbClr val="000000"/>
                  </a:solidFill>
                  <a:latin typeface="Nokia Sans Wide" pitchFamily="34" charset="0"/>
                </a:rPr>
                <a:t>4</a:t>
              </a:r>
              <a:endParaRPr lang="en-US" sz="1600" b="0" dirty="0">
                <a:solidFill>
                  <a:srgbClr val="000000"/>
                </a:solidFill>
                <a:latin typeface="Nokia Sans Wide" pitchFamily="34" charset="0"/>
              </a:endParaRPr>
            </a:p>
          </p:txBody>
        </p:sp>
        <p:sp>
          <p:nvSpPr>
            <p:cNvPr id="18449" name="Line 13"/>
            <p:cNvSpPr>
              <a:spLocks noChangeAspect="1" noChangeShapeType="1"/>
            </p:cNvSpPr>
            <p:nvPr/>
          </p:nvSpPr>
          <p:spPr bwMode="auto">
            <a:xfrm>
              <a:off x="3721" y="1439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/>
              <a:endParaRPr lang="en-US" sz="1000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8450" name="Text Box 14"/>
            <p:cNvSpPr txBox="1">
              <a:spLocks noChangeAspect="1" noChangeArrowheads="1"/>
            </p:cNvSpPr>
            <p:nvPr/>
          </p:nvSpPr>
          <p:spPr bwMode="auto">
            <a:xfrm>
              <a:off x="3626" y="1189"/>
              <a:ext cx="191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76200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76200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76200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76200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>
                <a:lnSpc>
                  <a:spcPct val="90000"/>
                </a:lnSpc>
              </a:pPr>
              <a:r>
                <a:rPr lang="fi-FI" sz="1600" b="0">
                  <a:solidFill>
                    <a:srgbClr val="000000"/>
                  </a:solidFill>
                  <a:latin typeface="Nokia Sans Wide" pitchFamily="34" charset="0"/>
                </a:rPr>
                <a:t>5</a:t>
              </a:r>
              <a:endParaRPr lang="en-US" sz="1600" b="0" dirty="0">
                <a:solidFill>
                  <a:srgbClr val="000000"/>
                </a:solidFill>
                <a:latin typeface="Nokia Sans Wide" pitchFamily="34" charset="0"/>
              </a:endParaRPr>
            </a:p>
          </p:txBody>
        </p:sp>
        <p:sp>
          <p:nvSpPr>
            <p:cNvPr id="18451" name="Line 15"/>
            <p:cNvSpPr>
              <a:spLocks noChangeAspect="1" noChangeShapeType="1"/>
            </p:cNvSpPr>
            <p:nvPr/>
          </p:nvSpPr>
          <p:spPr bwMode="auto">
            <a:xfrm>
              <a:off x="4253" y="1439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/>
              <a:endParaRPr lang="en-US" sz="1000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8452" name="Line 16"/>
            <p:cNvSpPr>
              <a:spLocks noChangeAspect="1" noChangeShapeType="1"/>
            </p:cNvSpPr>
            <p:nvPr/>
          </p:nvSpPr>
          <p:spPr bwMode="auto">
            <a:xfrm>
              <a:off x="3877" y="1439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/>
              <a:endParaRPr lang="en-US" sz="1000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8453" name="Line 17"/>
            <p:cNvSpPr>
              <a:spLocks noChangeAspect="1" noChangeShapeType="1"/>
            </p:cNvSpPr>
            <p:nvPr/>
          </p:nvSpPr>
          <p:spPr bwMode="auto">
            <a:xfrm flipV="1">
              <a:off x="4223" y="2618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/>
              <a:endParaRPr lang="en-US" sz="1000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8454" name="Text Box 18"/>
            <p:cNvSpPr txBox="1">
              <a:spLocks noChangeAspect="1" noChangeArrowheads="1"/>
            </p:cNvSpPr>
            <p:nvPr/>
          </p:nvSpPr>
          <p:spPr bwMode="auto">
            <a:xfrm>
              <a:off x="4089" y="3057"/>
              <a:ext cx="266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76200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76200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76200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76200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>
                <a:lnSpc>
                  <a:spcPct val="90000"/>
                </a:lnSpc>
              </a:pPr>
              <a:r>
                <a:rPr lang="fi-FI" sz="1600" b="0">
                  <a:solidFill>
                    <a:srgbClr val="000000"/>
                  </a:solidFill>
                  <a:latin typeface="Nokia Sans Wide" pitchFamily="34" charset="0"/>
                </a:rPr>
                <a:t>11</a:t>
              </a:r>
              <a:endParaRPr lang="en-US" sz="1600" b="0" dirty="0">
                <a:solidFill>
                  <a:srgbClr val="000000"/>
                </a:solidFill>
                <a:latin typeface="Nokia Sans Wide" pitchFamily="34" charset="0"/>
              </a:endParaRPr>
            </a:p>
          </p:txBody>
        </p:sp>
        <p:sp>
          <p:nvSpPr>
            <p:cNvPr id="18455" name="Line 19"/>
            <p:cNvSpPr>
              <a:spLocks noChangeAspect="1" noChangeShapeType="1"/>
            </p:cNvSpPr>
            <p:nvPr/>
          </p:nvSpPr>
          <p:spPr bwMode="auto">
            <a:xfrm flipV="1">
              <a:off x="2731" y="2616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/>
              <a:endParaRPr lang="en-US" sz="1000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8456" name="Text Box 20"/>
            <p:cNvSpPr txBox="1">
              <a:spLocks noChangeAspect="1" noChangeArrowheads="1"/>
            </p:cNvSpPr>
            <p:nvPr/>
          </p:nvSpPr>
          <p:spPr bwMode="auto">
            <a:xfrm>
              <a:off x="2209" y="3053"/>
              <a:ext cx="191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76200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76200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76200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76200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>
                <a:lnSpc>
                  <a:spcPct val="90000"/>
                </a:lnSpc>
              </a:pPr>
              <a:r>
                <a:rPr lang="fi-FI" sz="1600" b="0">
                  <a:solidFill>
                    <a:srgbClr val="000000"/>
                  </a:solidFill>
                  <a:latin typeface="Nokia Sans Wide" pitchFamily="34" charset="0"/>
                </a:rPr>
                <a:t>8</a:t>
              </a:r>
              <a:endParaRPr lang="en-US" sz="1600" b="0" dirty="0">
                <a:solidFill>
                  <a:srgbClr val="000000"/>
                </a:solidFill>
                <a:latin typeface="Nokia Sans Wide" pitchFamily="34" charset="0"/>
              </a:endParaRPr>
            </a:p>
          </p:txBody>
        </p:sp>
        <p:sp>
          <p:nvSpPr>
            <p:cNvPr id="18457" name="Line 21"/>
            <p:cNvSpPr>
              <a:spLocks noChangeShapeType="1"/>
            </p:cNvSpPr>
            <p:nvPr/>
          </p:nvSpPr>
          <p:spPr bwMode="auto">
            <a:xfrm>
              <a:off x="1934" y="1400"/>
              <a:ext cx="2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/>
              <a:endParaRPr lang="en-US" sz="1000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8458" name="Text Box 22"/>
            <p:cNvSpPr txBox="1">
              <a:spLocks noChangeArrowheads="1"/>
            </p:cNvSpPr>
            <p:nvPr/>
          </p:nvSpPr>
          <p:spPr bwMode="auto">
            <a:xfrm>
              <a:off x="1309" y="1291"/>
              <a:ext cx="663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76200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76200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76200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76200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>
                <a:lnSpc>
                  <a:spcPct val="90000"/>
                </a:lnSpc>
              </a:pPr>
              <a:r>
                <a:rPr lang="en-US" sz="1600" b="0" dirty="0">
                  <a:solidFill>
                    <a:srgbClr val="000000"/>
                  </a:solidFill>
                  <a:latin typeface="Nokia Sans Wide" pitchFamily="34" charset="0"/>
                </a:rPr>
                <a:t>Antennas</a:t>
              </a:r>
            </a:p>
          </p:txBody>
        </p:sp>
        <p:grpSp>
          <p:nvGrpSpPr>
            <p:cNvPr id="18459" name="Group 23"/>
            <p:cNvGrpSpPr>
              <a:grpSpLocks/>
            </p:cNvGrpSpPr>
            <p:nvPr/>
          </p:nvGrpSpPr>
          <p:grpSpPr bwMode="auto">
            <a:xfrm>
              <a:off x="3443" y="1774"/>
              <a:ext cx="1024" cy="438"/>
              <a:chOff x="175" y="2241"/>
              <a:chExt cx="1012" cy="650"/>
            </a:xfrm>
          </p:grpSpPr>
          <p:sp>
            <p:nvSpPr>
              <p:cNvPr id="18561" name="Rectangle 24"/>
              <p:cNvSpPr>
                <a:spLocks noChangeArrowheads="1"/>
              </p:cNvSpPr>
              <p:nvPr/>
            </p:nvSpPr>
            <p:spPr bwMode="auto">
              <a:xfrm>
                <a:off x="261" y="2241"/>
                <a:ext cx="75" cy="6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/>
                <a:endParaRPr lang="en-US" sz="1000" b="1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8562" name="Rectangle 25"/>
              <p:cNvSpPr>
                <a:spLocks noChangeArrowheads="1"/>
              </p:cNvSpPr>
              <p:nvPr/>
            </p:nvSpPr>
            <p:spPr bwMode="auto">
              <a:xfrm>
                <a:off x="411" y="2241"/>
                <a:ext cx="75" cy="6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/>
                <a:endParaRPr lang="en-US" sz="1000" b="1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8563" name="Rectangle 26"/>
              <p:cNvSpPr>
                <a:spLocks noChangeArrowheads="1"/>
              </p:cNvSpPr>
              <p:nvPr/>
            </p:nvSpPr>
            <p:spPr bwMode="auto">
              <a:xfrm>
                <a:off x="563" y="2241"/>
                <a:ext cx="75" cy="6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/>
                <a:endParaRPr lang="en-US" sz="1000" b="1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8564" name="Rectangle 27"/>
              <p:cNvSpPr>
                <a:spLocks noChangeArrowheads="1"/>
              </p:cNvSpPr>
              <p:nvPr/>
            </p:nvSpPr>
            <p:spPr bwMode="auto">
              <a:xfrm>
                <a:off x="715" y="2241"/>
                <a:ext cx="75" cy="6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/>
                <a:endParaRPr lang="en-US" sz="1000" b="1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8565" name="Rectangle 28"/>
              <p:cNvSpPr>
                <a:spLocks noChangeArrowheads="1"/>
              </p:cNvSpPr>
              <p:nvPr/>
            </p:nvSpPr>
            <p:spPr bwMode="auto">
              <a:xfrm>
                <a:off x="865" y="2241"/>
                <a:ext cx="75" cy="6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/>
                <a:endParaRPr lang="en-US" sz="1000" b="1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8566" name="Rectangle 29"/>
              <p:cNvSpPr>
                <a:spLocks noChangeArrowheads="1"/>
              </p:cNvSpPr>
              <p:nvPr/>
            </p:nvSpPr>
            <p:spPr bwMode="auto">
              <a:xfrm>
                <a:off x="1017" y="2241"/>
                <a:ext cx="75" cy="6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/>
                <a:endParaRPr lang="en-US" sz="1000" b="1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8567" name="Rectangle 30"/>
              <p:cNvSpPr>
                <a:spLocks noChangeArrowheads="1"/>
              </p:cNvSpPr>
              <p:nvPr/>
            </p:nvSpPr>
            <p:spPr bwMode="auto">
              <a:xfrm rot="-5400000">
                <a:off x="643" y="1839"/>
                <a:ext cx="75" cy="10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/>
                <a:endParaRPr lang="en-US" sz="1000" b="1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8568" name="Rectangle 31"/>
              <p:cNvSpPr>
                <a:spLocks noChangeArrowheads="1"/>
              </p:cNvSpPr>
              <p:nvPr/>
            </p:nvSpPr>
            <p:spPr bwMode="auto">
              <a:xfrm rot="-5400000">
                <a:off x="643" y="1987"/>
                <a:ext cx="75" cy="10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/>
                <a:endParaRPr lang="en-US" sz="1000" b="1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8569" name="Rectangle 32"/>
              <p:cNvSpPr>
                <a:spLocks noChangeArrowheads="1"/>
              </p:cNvSpPr>
              <p:nvPr/>
            </p:nvSpPr>
            <p:spPr bwMode="auto">
              <a:xfrm rot="-5400000">
                <a:off x="643" y="2137"/>
                <a:ext cx="75" cy="10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/>
                <a:endParaRPr lang="en-US" sz="1000" b="1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8570" name="Rectangle 33"/>
              <p:cNvSpPr>
                <a:spLocks noChangeArrowheads="1"/>
              </p:cNvSpPr>
              <p:nvPr/>
            </p:nvSpPr>
            <p:spPr bwMode="auto">
              <a:xfrm rot="-5400000">
                <a:off x="643" y="2285"/>
                <a:ext cx="75" cy="10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/>
                <a:endParaRPr lang="en-US" sz="1000" b="1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8571" name="AutoShape 34"/>
              <p:cNvSpPr>
                <a:spLocks noChangeArrowheads="1"/>
              </p:cNvSpPr>
              <p:nvPr/>
            </p:nvSpPr>
            <p:spPr bwMode="auto">
              <a:xfrm>
                <a:off x="200" y="2268"/>
                <a:ext cx="958" cy="598"/>
              </a:xfrm>
              <a:prstGeom prst="roundRect">
                <a:avLst>
                  <a:gd name="adj" fmla="val 7657"/>
                </a:avLst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l">
                  <a:lnSpc>
                    <a:spcPct val="90000"/>
                  </a:lnSpc>
                </a:pPr>
                <a:r>
                  <a:rPr lang="en-US" sz="1600" b="1" dirty="0">
                    <a:solidFill>
                      <a:srgbClr val="FFFFFF"/>
                    </a:solidFill>
                    <a:latin typeface="Rotis Sans Serif for Nokia" pitchFamily="34" charset="0"/>
                  </a:rPr>
                  <a:t> </a:t>
                </a:r>
                <a:r>
                  <a:rPr lang="en-US" sz="1600" b="1" dirty="0" smtClean="0">
                    <a:solidFill>
                      <a:srgbClr val="FFFFFF"/>
                    </a:solidFill>
                    <a:latin typeface="Rotis Sans Serif for Nokia" pitchFamily="34" charset="0"/>
                  </a:rPr>
                  <a:t>2,3,4G</a:t>
                </a:r>
                <a:endParaRPr lang="en-US" sz="1600" b="1" dirty="0">
                  <a:solidFill>
                    <a:srgbClr val="FFFFFF"/>
                  </a:solidFill>
                  <a:latin typeface="Rotis Sans Serif for Nokia" pitchFamily="34" charset="0"/>
                </a:endParaRPr>
              </a:p>
              <a:p>
                <a:pPr algn="l">
                  <a:lnSpc>
                    <a:spcPct val="90000"/>
                  </a:lnSpc>
                </a:pPr>
                <a:r>
                  <a:rPr lang="en-US" sz="1600" b="1" dirty="0">
                    <a:solidFill>
                      <a:srgbClr val="FFFFFF"/>
                    </a:solidFill>
                    <a:latin typeface="Rotis Sans Serif for Nokia" pitchFamily="34" charset="0"/>
                  </a:rPr>
                  <a:t>Cellular</a:t>
                </a:r>
              </a:p>
            </p:txBody>
          </p:sp>
        </p:grpSp>
        <p:grpSp>
          <p:nvGrpSpPr>
            <p:cNvPr id="18460" name="Group 35"/>
            <p:cNvGrpSpPr>
              <a:grpSpLocks/>
            </p:cNvGrpSpPr>
            <p:nvPr/>
          </p:nvGrpSpPr>
          <p:grpSpPr bwMode="auto">
            <a:xfrm>
              <a:off x="1789" y="2330"/>
              <a:ext cx="644" cy="362"/>
              <a:chOff x="175" y="2241"/>
              <a:chExt cx="1012" cy="650"/>
            </a:xfrm>
          </p:grpSpPr>
          <p:sp>
            <p:nvSpPr>
              <p:cNvPr id="18550" name="Rectangle 36"/>
              <p:cNvSpPr>
                <a:spLocks noChangeArrowheads="1"/>
              </p:cNvSpPr>
              <p:nvPr/>
            </p:nvSpPr>
            <p:spPr bwMode="auto">
              <a:xfrm>
                <a:off x="261" y="2241"/>
                <a:ext cx="75" cy="6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/>
                <a:endParaRPr lang="en-US" sz="1000" b="1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8551" name="Rectangle 37"/>
              <p:cNvSpPr>
                <a:spLocks noChangeArrowheads="1"/>
              </p:cNvSpPr>
              <p:nvPr/>
            </p:nvSpPr>
            <p:spPr bwMode="auto">
              <a:xfrm>
                <a:off x="411" y="2241"/>
                <a:ext cx="75" cy="6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/>
                <a:endParaRPr lang="en-US" sz="1000" b="1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8552" name="Rectangle 38"/>
              <p:cNvSpPr>
                <a:spLocks noChangeArrowheads="1"/>
              </p:cNvSpPr>
              <p:nvPr/>
            </p:nvSpPr>
            <p:spPr bwMode="auto">
              <a:xfrm>
                <a:off x="563" y="2241"/>
                <a:ext cx="75" cy="6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/>
                <a:endParaRPr lang="en-US" sz="1000" b="1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8553" name="Rectangle 39"/>
              <p:cNvSpPr>
                <a:spLocks noChangeArrowheads="1"/>
              </p:cNvSpPr>
              <p:nvPr/>
            </p:nvSpPr>
            <p:spPr bwMode="auto">
              <a:xfrm>
                <a:off x="715" y="2241"/>
                <a:ext cx="75" cy="6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/>
                <a:endParaRPr lang="en-US" sz="1000" b="1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8554" name="Rectangle 40"/>
              <p:cNvSpPr>
                <a:spLocks noChangeArrowheads="1"/>
              </p:cNvSpPr>
              <p:nvPr/>
            </p:nvSpPr>
            <p:spPr bwMode="auto">
              <a:xfrm>
                <a:off x="865" y="2241"/>
                <a:ext cx="75" cy="6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/>
                <a:endParaRPr lang="en-US" sz="1000" b="1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8555" name="Rectangle 41"/>
              <p:cNvSpPr>
                <a:spLocks noChangeArrowheads="1"/>
              </p:cNvSpPr>
              <p:nvPr/>
            </p:nvSpPr>
            <p:spPr bwMode="auto">
              <a:xfrm>
                <a:off x="1017" y="2241"/>
                <a:ext cx="75" cy="6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/>
                <a:endParaRPr lang="en-US" sz="1000" b="1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8556" name="Rectangle 42"/>
              <p:cNvSpPr>
                <a:spLocks noChangeArrowheads="1"/>
              </p:cNvSpPr>
              <p:nvPr/>
            </p:nvSpPr>
            <p:spPr bwMode="auto">
              <a:xfrm rot="-5400000">
                <a:off x="643" y="1839"/>
                <a:ext cx="75" cy="10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/>
                <a:endParaRPr lang="en-US" sz="1000" b="1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8557" name="Rectangle 43"/>
              <p:cNvSpPr>
                <a:spLocks noChangeArrowheads="1"/>
              </p:cNvSpPr>
              <p:nvPr/>
            </p:nvSpPr>
            <p:spPr bwMode="auto">
              <a:xfrm rot="-5400000">
                <a:off x="643" y="1987"/>
                <a:ext cx="75" cy="10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/>
                <a:endParaRPr lang="en-US" sz="1000" b="1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8558" name="Rectangle 44"/>
              <p:cNvSpPr>
                <a:spLocks noChangeArrowheads="1"/>
              </p:cNvSpPr>
              <p:nvPr/>
            </p:nvSpPr>
            <p:spPr bwMode="auto">
              <a:xfrm rot="-5400000">
                <a:off x="643" y="2137"/>
                <a:ext cx="75" cy="10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/>
                <a:endParaRPr lang="en-US" sz="1000" b="1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8559" name="Rectangle 45"/>
              <p:cNvSpPr>
                <a:spLocks noChangeArrowheads="1"/>
              </p:cNvSpPr>
              <p:nvPr/>
            </p:nvSpPr>
            <p:spPr bwMode="auto">
              <a:xfrm rot="-5400000">
                <a:off x="643" y="2285"/>
                <a:ext cx="75" cy="10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/>
                <a:endParaRPr lang="en-US" sz="1000" b="1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8560" name="AutoShape 46"/>
              <p:cNvSpPr>
                <a:spLocks noChangeArrowheads="1"/>
              </p:cNvSpPr>
              <p:nvPr/>
            </p:nvSpPr>
            <p:spPr bwMode="auto">
              <a:xfrm>
                <a:off x="200" y="2268"/>
                <a:ext cx="958" cy="598"/>
              </a:xfrm>
              <a:prstGeom prst="roundRect">
                <a:avLst>
                  <a:gd name="adj" fmla="val 7657"/>
                </a:avLst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>
                  <a:lnSpc>
                    <a:spcPct val="90000"/>
                  </a:lnSpc>
                </a:pPr>
                <a:r>
                  <a:rPr lang="en-US" sz="1600" b="1" dirty="0">
                    <a:solidFill>
                      <a:srgbClr val="FFFFFF"/>
                    </a:solidFill>
                    <a:latin typeface="Rotis Sans Serif for Nokia" pitchFamily="34" charset="0"/>
                  </a:rPr>
                  <a:t>WLAN</a:t>
                </a:r>
              </a:p>
            </p:txBody>
          </p:sp>
        </p:grpSp>
        <p:grpSp>
          <p:nvGrpSpPr>
            <p:cNvPr id="18461" name="Group 47"/>
            <p:cNvGrpSpPr>
              <a:grpSpLocks/>
            </p:cNvGrpSpPr>
            <p:nvPr/>
          </p:nvGrpSpPr>
          <p:grpSpPr bwMode="auto">
            <a:xfrm>
              <a:off x="2482" y="2328"/>
              <a:ext cx="574" cy="380"/>
              <a:chOff x="175" y="2241"/>
              <a:chExt cx="1148" cy="650"/>
            </a:xfrm>
          </p:grpSpPr>
          <p:sp>
            <p:nvSpPr>
              <p:cNvPr id="18539" name="Rectangle 48"/>
              <p:cNvSpPr>
                <a:spLocks noChangeArrowheads="1"/>
              </p:cNvSpPr>
              <p:nvPr/>
            </p:nvSpPr>
            <p:spPr bwMode="auto">
              <a:xfrm>
                <a:off x="261" y="2241"/>
                <a:ext cx="75" cy="6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/>
                <a:endParaRPr lang="en-US" sz="1000" b="1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8540" name="Rectangle 49"/>
              <p:cNvSpPr>
                <a:spLocks noChangeArrowheads="1"/>
              </p:cNvSpPr>
              <p:nvPr/>
            </p:nvSpPr>
            <p:spPr bwMode="auto">
              <a:xfrm>
                <a:off x="411" y="2241"/>
                <a:ext cx="75" cy="6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/>
                <a:endParaRPr lang="en-US" sz="1000" b="1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8541" name="Rectangle 50"/>
              <p:cNvSpPr>
                <a:spLocks noChangeArrowheads="1"/>
              </p:cNvSpPr>
              <p:nvPr/>
            </p:nvSpPr>
            <p:spPr bwMode="auto">
              <a:xfrm>
                <a:off x="563" y="2241"/>
                <a:ext cx="75" cy="6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/>
                <a:endParaRPr lang="en-US" sz="1000" b="1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8542" name="Rectangle 51"/>
              <p:cNvSpPr>
                <a:spLocks noChangeArrowheads="1"/>
              </p:cNvSpPr>
              <p:nvPr/>
            </p:nvSpPr>
            <p:spPr bwMode="auto">
              <a:xfrm>
                <a:off x="715" y="2241"/>
                <a:ext cx="75" cy="6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/>
                <a:endParaRPr lang="en-US" sz="1000" b="1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8543" name="Rectangle 52"/>
              <p:cNvSpPr>
                <a:spLocks noChangeArrowheads="1"/>
              </p:cNvSpPr>
              <p:nvPr/>
            </p:nvSpPr>
            <p:spPr bwMode="auto">
              <a:xfrm>
                <a:off x="865" y="2241"/>
                <a:ext cx="75" cy="6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/>
                <a:endParaRPr lang="en-US" sz="1000" b="1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8544" name="Rectangle 53"/>
              <p:cNvSpPr>
                <a:spLocks noChangeArrowheads="1"/>
              </p:cNvSpPr>
              <p:nvPr/>
            </p:nvSpPr>
            <p:spPr bwMode="auto">
              <a:xfrm>
                <a:off x="1017" y="2241"/>
                <a:ext cx="75" cy="6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/>
                <a:endParaRPr lang="en-US" sz="1000" b="1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8545" name="Rectangle 54"/>
              <p:cNvSpPr>
                <a:spLocks noChangeArrowheads="1"/>
              </p:cNvSpPr>
              <p:nvPr/>
            </p:nvSpPr>
            <p:spPr bwMode="auto">
              <a:xfrm rot="-5400000">
                <a:off x="643" y="1839"/>
                <a:ext cx="75" cy="10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/>
                <a:endParaRPr lang="en-US" sz="1000" b="1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8546" name="Rectangle 55"/>
              <p:cNvSpPr>
                <a:spLocks noChangeArrowheads="1"/>
              </p:cNvSpPr>
              <p:nvPr/>
            </p:nvSpPr>
            <p:spPr bwMode="auto">
              <a:xfrm rot="-5400000">
                <a:off x="643" y="1987"/>
                <a:ext cx="75" cy="10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/>
                <a:endParaRPr lang="en-US" sz="1000" b="1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8547" name="Rectangle 56"/>
              <p:cNvSpPr>
                <a:spLocks noChangeArrowheads="1"/>
              </p:cNvSpPr>
              <p:nvPr/>
            </p:nvSpPr>
            <p:spPr bwMode="auto">
              <a:xfrm rot="-5400000">
                <a:off x="643" y="2137"/>
                <a:ext cx="75" cy="10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/>
                <a:endParaRPr lang="en-US" sz="1000" b="1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8548" name="Rectangle 57"/>
              <p:cNvSpPr>
                <a:spLocks noChangeArrowheads="1"/>
              </p:cNvSpPr>
              <p:nvPr/>
            </p:nvSpPr>
            <p:spPr bwMode="auto">
              <a:xfrm rot="-5400000">
                <a:off x="643" y="2285"/>
                <a:ext cx="75" cy="10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/>
                <a:endParaRPr lang="en-US" sz="1000" b="1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8549" name="AutoShape 58"/>
              <p:cNvSpPr>
                <a:spLocks noChangeArrowheads="1"/>
              </p:cNvSpPr>
              <p:nvPr/>
            </p:nvSpPr>
            <p:spPr bwMode="auto">
              <a:xfrm>
                <a:off x="200" y="2268"/>
                <a:ext cx="1123" cy="598"/>
              </a:xfrm>
              <a:prstGeom prst="roundRect">
                <a:avLst>
                  <a:gd name="adj" fmla="val 7657"/>
                </a:avLst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>
                  <a:lnSpc>
                    <a:spcPct val="90000"/>
                  </a:lnSpc>
                </a:pPr>
                <a:r>
                  <a:rPr lang="en-US" sz="1600" b="1" dirty="0">
                    <a:solidFill>
                      <a:srgbClr val="FFFFFF"/>
                    </a:solidFill>
                    <a:latin typeface="Rotis Sans Serif for Nokia" pitchFamily="34" charset="0"/>
                  </a:rPr>
                  <a:t>Blue tooth</a:t>
                </a:r>
              </a:p>
            </p:txBody>
          </p:sp>
        </p:grpSp>
        <p:grpSp>
          <p:nvGrpSpPr>
            <p:cNvPr id="18462" name="Group 59"/>
            <p:cNvGrpSpPr>
              <a:grpSpLocks/>
            </p:cNvGrpSpPr>
            <p:nvPr/>
          </p:nvGrpSpPr>
          <p:grpSpPr bwMode="auto">
            <a:xfrm>
              <a:off x="3061" y="2300"/>
              <a:ext cx="872" cy="418"/>
              <a:chOff x="175" y="2241"/>
              <a:chExt cx="1012" cy="650"/>
            </a:xfrm>
          </p:grpSpPr>
          <p:sp>
            <p:nvSpPr>
              <p:cNvPr id="18528" name="Rectangle 60"/>
              <p:cNvSpPr>
                <a:spLocks noChangeArrowheads="1"/>
              </p:cNvSpPr>
              <p:nvPr/>
            </p:nvSpPr>
            <p:spPr bwMode="auto">
              <a:xfrm>
                <a:off x="261" y="2241"/>
                <a:ext cx="75" cy="6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/>
                <a:endParaRPr lang="en-US" sz="1000" b="1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8529" name="Rectangle 61"/>
              <p:cNvSpPr>
                <a:spLocks noChangeArrowheads="1"/>
              </p:cNvSpPr>
              <p:nvPr/>
            </p:nvSpPr>
            <p:spPr bwMode="auto">
              <a:xfrm>
                <a:off x="411" y="2241"/>
                <a:ext cx="75" cy="6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/>
                <a:endParaRPr lang="en-US" sz="1000" b="1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8530" name="Rectangle 62"/>
              <p:cNvSpPr>
                <a:spLocks noChangeArrowheads="1"/>
              </p:cNvSpPr>
              <p:nvPr/>
            </p:nvSpPr>
            <p:spPr bwMode="auto">
              <a:xfrm>
                <a:off x="563" y="2241"/>
                <a:ext cx="75" cy="6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/>
                <a:endParaRPr lang="en-US" sz="1000" b="1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8531" name="Rectangle 63"/>
              <p:cNvSpPr>
                <a:spLocks noChangeArrowheads="1"/>
              </p:cNvSpPr>
              <p:nvPr/>
            </p:nvSpPr>
            <p:spPr bwMode="auto">
              <a:xfrm>
                <a:off x="715" y="2241"/>
                <a:ext cx="75" cy="6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/>
                <a:endParaRPr lang="en-US" sz="1000" b="1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8532" name="Rectangle 64"/>
              <p:cNvSpPr>
                <a:spLocks noChangeArrowheads="1"/>
              </p:cNvSpPr>
              <p:nvPr/>
            </p:nvSpPr>
            <p:spPr bwMode="auto">
              <a:xfrm>
                <a:off x="865" y="2241"/>
                <a:ext cx="75" cy="6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/>
                <a:endParaRPr lang="en-US" sz="1000" b="1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8533" name="Rectangle 65"/>
              <p:cNvSpPr>
                <a:spLocks noChangeArrowheads="1"/>
              </p:cNvSpPr>
              <p:nvPr/>
            </p:nvSpPr>
            <p:spPr bwMode="auto">
              <a:xfrm>
                <a:off x="1017" y="2241"/>
                <a:ext cx="75" cy="6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/>
                <a:endParaRPr lang="en-US" sz="1000" b="1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8534" name="Rectangle 66"/>
              <p:cNvSpPr>
                <a:spLocks noChangeArrowheads="1"/>
              </p:cNvSpPr>
              <p:nvPr/>
            </p:nvSpPr>
            <p:spPr bwMode="auto">
              <a:xfrm rot="-5400000">
                <a:off x="643" y="1839"/>
                <a:ext cx="75" cy="10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/>
                <a:endParaRPr lang="en-US" sz="1000" b="1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8535" name="Rectangle 67"/>
              <p:cNvSpPr>
                <a:spLocks noChangeArrowheads="1"/>
              </p:cNvSpPr>
              <p:nvPr/>
            </p:nvSpPr>
            <p:spPr bwMode="auto">
              <a:xfrm rot="-5400000">
                <a:off x="643" y="1987"/>
                <a:ext cx="75" cy="10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/>
                <a:endParaRPr lang="en-US" sz="1000" b="1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8536" name="Rectangle 68"/>
              <p:cNvSpPr>
                <a:spLocks noChangeArrowheads="1"/>
              </p:cNvSpPr>
              <p:nvPr/>
            </p:nvSpPr>
            <p:spPr bwMode="auto">
              <a:xfrm rot="-5400000">
                <a:off x="643" y="2137"/>
                <a:ext cx="75" cy="10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/>
                <a:endParaRPr lang="en-US" sz="1000" b="1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8537" name="Rectangle 69"/>
              <p:cNvSpPr>
                <a:spLocks noChangeArrowheads="1"/>
              </p:cNvSpPr>
              <p:nvPr/>
            </p:nvSpPr>
            <p:spPr bwMode="auto">
              <a:xfrm rot="-5400000">
                <a:off x="643" y="2285"/>
                <a:ext cx="75" cy="10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/>
                <a:endParaRPr lang="en-US" sz="1000" b="1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8538" name="AutoShape 70"/>
              <p:cNvSpPr>
                <a:spLocks noChangeArrowheads="1"/>
              </p:cNvSpPr>
              <p:nvPr/>
            </p:nvSpPr>
            <p:spPr bwMode="auto">
              <a:xfrm>
                <a:off x="200" y="2268"/>
                <a:ext cx="958" cy="598"/>
              </a:xfrm>
              <a:prstGeom prst="roundRect">
                <a:avLst>
                  <a:gd name="adj" fmla="val 7657"/>
                </a:avLst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>
                  <a:lnSpc>
                    <a:spcPct val="90000"/>
                  </a:lnSpc>
                </a:pPr>
                <a:r>
                  <a:rPr lang="en-US" sz="1600" b="1" dirty="0">
                    <a:solidFill>
                      <a:srgbClr val="FFFFFF"/>
                    </a:solidFill>
                    <a:latin typeface="Rotis Sans Serif for Nokia" pitchFamily="34" charset="0"/>
                  </a:rPr>
                  <a:t>DVB-H</a:t>
                </a:r>
              </a:p>
            </p:txBody>
          </p:sp>
        </p:grpSp>
        <p:grpSp>
          <p:nvGrpSpPr>
            <p:cNvPr id="18463" name="Group 71"/>
            <p:cNvGrpSpPr>
              <a:grpSpLocks/>
            </p:cNvGrpSpPr>
            <p:nvPr/>
          </p:nvGrpSpPr>
          <p:grpSpPr bwMode="auto">
            <a:xfrm>
              <a:off x="3999" y="2319"/>
              <a:ext cx="525" cy="357"/>
              <a:chOff x="175" y="2241"/>
              <a:chExt cx="1162" cy="650"/>
            </a:xfrm>
          </p:grpSpPr>
          <p:sp>
            <p:nvSpPr>
              <p:cNvPr id="18517" name="Rectangle 72"/>
              <p:cNvSpPr>
                <a:spLocks noChangeArrowheads="1"/>
              </p:cNvSpPr>
              <p:nvPr/>
            </p:nvSpPr>
            <p:spPr bwMode="auto">
              <a:xfrm>
                <a:off x="261" y="2241"/>
                <a:ext cx="75" cy="6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/>
                <a:endParaRPr lang="en-US" sz="1000" b="1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8518" name="Rectangle 73"/>
              <p:cNvSpPr>
                <a:spLocks noChangeArrowheads="1"/>
              </p:cNvSpPr>
              <p:nvPr/>
            </p:nvSpPr>
            <p:spPr bwMode="auto">
              <a:xfrm>
                <a:off x="411" y="2241"/>
                <a:ext cx="75" cy="6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/>
                <a:endParaRPr lang="en-US" sz="1000" b="1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8519" name="Rectangle 74"/>
              <p:cNvSpPr>
                <a:spLocks noChangeArrowheads="1"/>
              </p:cNvSpPr>
              <p:nvPr/>
            </p:nvSpPr>
            <p:spPr bwMode="auto">
              <a:xfrm>
                <a:off x="563" y="2241"/>
                <a:ext cx="75" cy="6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/>
                <a:endParaRPr lang="en-US" sz="1000" b="1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8520" name="Rectangle 75"/>
              <p:cNvSpPr>
                <a:spLocks noChangeArrowheads="1"/>
              </p:cNvSpPr>
              <p:nvPr/>
            </p:nvSpPr>
            <p:spPr bwMode="auto">
              <a:xfrm>
                <a:off x="715" y="2241"/>
                <a:ext cx="75" cy="6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/>
                <a:endParaRPr lang="en-US" sz="1000" b="1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8521" name="Rectangle 76"/>
              <p:cNvSpPr>
                <a:spLocks noChangeArrowheads="1"/>
              </p:cNvSpPr>
              <p:nvPr/>
            </p:nvSpPr>
            <p:spPr bwMode="auto">
              <a:xfrm>
                <a:off x="865" y="2241"/>
                <a:ext cx="75" cy="6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/>
                <a:endParaRPr lang="en-US" sz="1000" b="1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8522" name="Rectangle 77"/>
              <p:cNvSpPr>
                <a:spLocks noChangeArrowheads="1"/>
              </p:cNvSpPr>
              <p:nvPr/>
            </p:nvSpPr>
            <p:spPr bwMode="auto">
              <a:xfrm>
                <a:off x="1017" y="2241"/>
                <a:ext cx="75" cy="6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/>
                <a:endParaRPr lang="en-US" sz="1000" b="1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8523" name="Rectangle 78"/>
              <p:cNvSpPr>
                <a:spLocks noChangeArrowheads="1"/>
              </p:cNvSpPr>
              <p:nvPr/>
            </p:nvSpPr>
            <p:spPr bwMode="auto">
              <a:xfrm rot="-5400000">
                <a:off x="643" y="1839"/>
                <a:ext cx="75" cy="10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/>
                <a:endParaRPr lang="en-US" sz="1000" b="1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8524" name="Rectangle 79"/>
              <p:cNvSpPr>
                <a:spLocks noChangeArrowheads="1"/>
              </p:cNvSpPr>
              <p:nvPr/>
            </p:nvSpPr>
            <p:spPr bwMode="auto">
              <a:xfrm rot="-5400000">
                <a:off x="643" y="1987"/>
                <a:ext cx="75" cy="10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/>
                <a:endParaRPr lang="en-US" sz="1000" b="1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8525" name="Rectangle 80"/>
              <p:cNvSpPr>
                <a:spLocks noChangeArrowheads="1"/>
              </p:cNvSpPr>
              <p:nvPr/>
            </p:nvSpPr>
            <p:spPr bwMode="auto">
              <a:xfrm rot="-5400000">
                <a:off x="643" y="2137"/>
                <a:ext cx="75" cy="10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/>
                <a:endParaRPr lang="en-US" sz="1000" b="1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8526" name="Rectangle 81"/>
              <p:cNvSpPr>
                <a:spLocks noChangeArrowheads="1"/>
              </p:cNvSpPr>
              <p:nvPr/>
            </p:nvSpPr>
            <p:spPr bwMode="auto">
              <a:xfrm rot="-5400000">
                <a:off x="643" y="2285"/>
                <a:ext cx="75" cy="10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/>
                <a:endParaRPr lang="en-US" sz="1000" b="1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8527" name="AutoShape 82"/>
              <p:cNvSpPr>
                <a:spLocks noChangeArrowheads="1"/>
              </p:cNvSpPr>
              <p:nvPr/>
            </p:nvSpPr>
            <p:spPr bwMode="auto">
              <a:xfrm>
                <a:off x="200" y="2268"/>
                <a:ext cx="1137" cy="598"/>
              </a:xfrm>
              <a:prstGeom prst="roundRect">
                <a:avLst>
                  <a:gd name="adj" fmla="val 7657"/>
                </a:avLst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>
                  <a:lnSpc>
                    <a:spcPct val="90000"/>
                  </a:lnSpc>
                </a:pPr>
                <a:r>
                  <a:rPr lang="en-US" sz="1600" b="1" dirty="0">
                    <a:solidFill>
                      <a:srgbClr val="FFFFFF"/>
                    </a:solidFill>
                    <a:latin typeface="Rotis Sans Serif for Nokia" pitchFamily="34" charset="0"/>
                  </a:rPr>
                  <a:t>GPS</a:t>
                </a:r>
              </a:p>
            </p:txBody>
          </p:sp>
        </p:grpSp>
        <p:grpSp>
          <p:nvGrpSpPr>
            <p:cNvPr id="18464" name="Group 83"/>
            <p:cNvGrpSpPr>
              <a:grpSpLocks/>
            </p:cNvGrpSpPr>
            <p:nvPr/>
          </p:nvGrpSpPr>
          <p:grpSpPr bwMode="auto">
            <a:xfrm>
              <a:off x="3012" y="1791"/>
              <a:ext cx="362" cy="291"/>
              <a:chOff x="175" y="2241"/>
              <a:chExt cx="1012" cy="650"/>
            </a:xfrm>
          </p:grpSpPr>
          <p:sp>
            <p:nvSpPr>
              <p:cNvPr id="18506" name="Rectangle 84"/>
              <p:cNvSpPr>
                <a:spLocks noChangeArrowheads="1"/>
              </p:cNvSpPr>
              <p:nvPr/>
            </p:nvSpPr>
            <p:spPr bwMode="auto">
              <a:xfrm>
                <a:off x="261" y="2241"/>
                <a:ext cx="75" cy="6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/>
                <a:endParaRPr lang="en-US" sz="1000" b="1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8507" name="Rectangle 85"/>
              <p:cNvSpPr>
                <a:spLocks noChangeArrowheads="1"/>
              </p:cNvSpPr>
              <p:nvPr/>
            </p:nvSpPr>
            <p:spPr bwMode="auto">
              <a:xfrm>
                <a:off x="411" y="2241"/>
                <a:ext cx="75" cy="6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/>
                <a:endParaRPr lang="en-US" sz="1000" b="1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8508" name="Rectangle 86"/>
              <p:cNvSpPr>
                <a:spLocks noChangeArrowheads="1"/>
              </p:cNvSpPr>
              <p:nvPr/>
            </p:nvSpPr>
            <p:spPr bwMode="auto">
              <a:xfrm>
                <a:off x="563" y="2241"/>
                <a:ext cx="75" cy="6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/>
                <a:endParaRPr lang="en-US" sz="1000" b="1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8509" name="Rectangle 87"/>
              <p:cNvSpPr>
                <a:spLocks noChangeArrowheads="1"/>
              </p:cNvSpPr>
              <p:nvPr/>
            </p:nvSpPr>
            <p:spPr bwMode="auto">
              <a:xfrm>
                <a:off x="715" y="2241"/>
                <a:ext cx="75" cy="6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/>
                <a:endParaRPr lang="en-US" sz="1000" b="1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8510" name="Rectangle 88"/>
              <p:cNvSpPr>
                <a:spLocks noChangeArrowheads="1"/>
              </p:cNvSpPr>
              <p:nvPr/>
            </p:nvSpPr>
            <p:spPr bwMode="auto">
              <a:xfrm>
                <a:off x="865" y="2241"/>
                <a:ext cx="75" cy="6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/>
                <a:endParaRPr lang="en-US" sz="1000" b="1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8511" name="Rectangle 89"/>
              <p:cNvSpPr>
                <a:spLocks noChangeArrowheads="1"/>
              </p:cNvSpPr>
              <p:nvPr/>
            </p:nvSpPr>
            <p:spPr bwMode="auto">
              <a:xfrm>
                <a:off x="1017" y="2241"/>
                <a:ext cx="75" cy="6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/>
                <a:endParaRPr lang="en-US" sz="1000" b="1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8512" name="Rectangle 90"/>
              <p:cNvSpPr>
                <a:spLocks noChangeArrowheads="1"/>
              </p:cNvSpPr>
              <p:nvPr/>
            </p:nvSpPr>
            <p:spPr bwMode="auto">
              <a:xfrm rot="-5400000">
                <a:off x="643" y="1839"/>
                <a:ext cx="75" cy="10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/>
                <a:endParaRPr lang="en-US" sz="1000" b="1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8513" name="Rectangle 91"/>
              <p:cNvSpPr>
                <a:spLocks noChangeArrowheads="1"/>
              </p:cNvSpPr>
              <p:nvPr/>
            </p:nvSpPr>
            <p:spPr bwMode="auto">
              <a:xfrm rot="-5400000">
                <a:off x="643" y="1987"/>
                <a:ext cx="75" cy="10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/>
                <a:endParaRPr lang="en-US" sz="1000" b="1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8514" name="Rectangle 92"/>
              <p:cNvSpPr>
                <a:spLocks noChangeArrowheads="1"/>
              </p:cNvSpPr>
              <p:nvPr/>
            </p:nvSpPr>
            <p:spPr bwMode="auto">
              <a:xfrm rot="-5400000">
                <a:off x="643" y="2137"/>
                <a:ext cx="75" cy="10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/>
                <a:endParaRPr lang="en-US" sz="1000" b="1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8515" name="Rectangle 93"/>
              <p:cNvSpPr>
                <a:spLocks noChangeArrowheads="1"/>
              </p:cNvSpPr>
              <p:nvPr/>
            </p:nvSpPr>
            <p:spPr bwMode="auto">
              <a:xfrm rot="-5400000">
                <a:off x="643" y="2285"/>
                <a:ext cx="75" cy="10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/>
                <a:endParaRPr lang="en-US" sz="1000" b="1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8516" name="AutoShape 94"/>
              <p:cNvSpPr>
                <a:spLocks noChangeArrowheads="1"/>
              </p:cNvSpPr>
              <p:nvPr/>
            </p:nvSpPr>
            <p:spPr bwMode="auto">
              <a:xfrm>
                <a:off x="200" y="2268"/>
                <a:ext cx="958" cy="598"/>
              </a:xfrm>
              <a:prstGeom prst="roundRect">
                <a:avLst>
                  <a:gd name="adj" fmla="val 7657"/>
                </a:avLst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>
                  <a:lnSpc>
                    <a:spcPct val="90000"/>
                  </a:lnSpc>
                </a:pPr>
                <a:r>
                  <a:rPr lang="en-US" sz="1600" b="1" dirty="0">
                    <a:solidFill>
                      <a:srgbClr val="FFFFFF"/>
                    </a:solidFill>
                    <a:latin typeface="Rotis Sans Serif for Nokia" pitchFamily="34" charset="0"/>
                  </a:rPr>
                  <a:t>FM</a:t>
                </a:r>
              </a:p>
            </p:txBody>
          </p:sp>
        </p:grpSp>
        <p:grpSp>
          <p:nvGrpSpPr>
            <p:cNvPr id="18465" name="Group 95"/>
            <p:cNvGrpSpPr>
              <a:grpSpLocks/>
            </p:cNvGrpSpPr>
            <p:nvPr/>
          </p:nvGrpSpPr>
          <p:grpSpPr bwMode="auto">
            <a:xfrm>
              <a:off x="1881" y="1794"/>
              <a:ext cx="560" cy="374"/>
              <a:chOff x="175" y="2241"/>
              <a:chExt cx="1012" cy="650"/>
            </a:xfrm>
          </p:grpSpPr>
          <p:sp>
            <p:nvSpPr>
              <p:cNvPr id="18495" name="Rectangle 96"/>
              <p:cNvSpPr>
                <a:spLocks noChangeArrowheads="1"/>
              </p:cNvSpPr>
              <p:nvPr/>
            </p:nvSpPr>
            <p:spPr bwMode="auto">
              <a:xfrm>
                <a:off x="261" y="2241"/>
                <a:ext cx="75" cy="6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/>
                <a:endParaRPr lang="en-US" sz="1000" b="1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8496" name="Rectangle 97"/>
              <p:cNvSpPr>
                <a:spLocks noChangeArrowheads="1"/>
              </p:cNvSpPr>
              <p:nvPr/>
            </p:nvSpPr>
            <p:spPr bwMode="auto">
              <a:xfrm>
                <a:off x="411" y="2241"/>
                <a:ext cx="75" cy="6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/>
                <a:endParaRPr lang="en-US" sz="1000" b="1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8497" name="Rectangle 98"/>
              <p:cNvSpPr>
                <a:spLocks noChangeArrowheads="1"/>
              </p:cNvSpPr>
              <p:nvPr/>
            </p:nvSpPr>
            <p:spPr bwMode="auto">
              <a:xfrm>
                <a:off x="563" y="2241"/>
                <a:ext cx="75" cy="6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/>
                <a:endParaRPr lang="en-US" sz="1000" b="1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8498" name="Rectangle 99"/>
              <p:cNvSpPr>
                <a:spLocks noChangeArrowheads="1"/>
              </p:cNvSpPr>
              <p:nvPr/>
            </p:nvSpPr>
            <p:spPr bwMode="auto">
              <a:xfrm>
                <a:off x="715" y="2241"/>
                <a:ext cx="75" cy="6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/>
                <a:endParaRPr lang="en-US" sz="1000" b="1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8499" name="Rectangle 100"/>
              <p:cNvSpPr>
                <a:spLocks noChangeArrowheads="1"/>
              </p:cNvSpPr>
              <p:nvPr/>
            </p:nvSpPr>
            <p:spPr bwMode="auto">
              <a:xfrm>
                <a:off x="865" y="2241"/>
                <a:ext cx="75" cy="6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/>
                <a:endParaRPr lang="en-US" sz="1000" b="1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8500" name="Rectangle 101"/>
              <p:cNvSpPr>
                <a:spLocks noChangeArrowheads="1"/>
              </p:cNvSpPr>
              <p:nvPr/>
            </p:nvSpPr>
            <p:spPr bwMode="auto">
              <a:xfrm>
                <a:off x="1017" y="2241"/>
                <a:ext cx="75" cy="6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/>
                <a:endParaRPr lang="en-US" sz="1000" b="1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8501" name="Rectangle 102"/>
              <p:cNvSpPr>
                <a:spLocks noChangeArrowheads="1"/>
              </p:cNvSpPr>
              <p:nvPr/>
            </p:nvSpPr>
            <p:spPr bwMode="auto">
              <a:xfrm rot="-5400000">
                <a:off x="643" y="1839"/>
                <a:ext cx="75" cy="10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/>
                <a:endParaRPr lang="en-US" sz="1000" b="1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8502" name="Rectangle 103"/>
              <p:cNvSpPr>
                <a:spLocks noChangeArrowheads="1"/>
              </p:cNvSpPr>
              <p:nvPr/>
            </p:nvSpPr>
            <p:spPr bwMode="auto">
              <a:xfrm rot="-5400000">
                <a:off x="643" y="1987"/>
                <a:ext cx="75" cy="10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/>
                <a:endParaRPr lang="en-US" sz="1000" b="1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8503" name="Rectangle 104"/>
              <p:cNvSpPr>
                <a:spLocks noChangeArrowheads="1"/>
              </p:cNvSpPr>
              <p:nvPr/>
            </p:nvSpPr>
            <p:spPr bwMode="auto">
              <a:xfrm rot="-5400000">
                <a:off x="643" y="2137"/>
                <a:ext cx="75" cy="10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/>
                <a:endParaRPr lang="en-US" sz="1000" b="1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8504" name="Rectangle 105"/>
              <p:cNvSpPr>
                <a:spLocks noChangeArrowheads="1"/>
              </p:cNvSpPr>
              <p:nvPr/>
            </p:nvSpPr>
            <p:spPr bwMode="auto">
              <a:xfrm rot="-5400000">
                <a:off x="643" y="2285"/>
                <a:ext cx="75" cy="10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/>
                <a:endParaRPr lang="en-US" sz="1000" b="1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8505" name="AutoShape 106"/>
              <p:cNvSpPr>
                <a:spLocks noChangeArrowheads="1"/>
              </p:cNvSpPr>
              <p:nvPr/>
            </p:nvSpPr>
            <p:spPr bwMode="auto">
              <a:xfrm>
                <a:off x="200" y="2268"/>
                <a:ext cx="958" cy="598"/>
              </a:xfrm>
              <a:prstGeom prst="roundRect">
                <a:avLst>
                  <a:gd name="adj" fmla="val 7657"/>
                </a:avLst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>
                  <a:lnSpc>
                    <a:spcPct val="90000"/>
                  </a:lnSpc>
                </a:pPr>
                <a:r>
                  <a:rPr lang="en-US" sz="1600" b="1" dirty="0">
                    <a:solidFill>
                      <a:srgbClr val="FFFFFF"/>
                    </a:solidFill>
                    <a:latin typeface="Rotis Sans Serif for Nokia" pitchFamily="34" charset="0"/>
                  </a:rPr>
                  <a:t>UWB</a:t>
                </a:r>
              </a:p>
            </p:txBody>
          </p:sp>
        </p:grpSp>
        <p:grpSp>
          <p:nvGrpSpPr>
            <p:cNvPr id="18466" name="Group 107"/>
            <p:cNvGrpSpPr>
              <a:grpSpLocks/>
            </p:cNvGrpSpPr>
            <p:nvPr/>
          </p:nvGrpSpPr>
          <p:grpSpPr bwMode="auto">
            <a:xfrm>
              <a:off x="2577" y="1798"/>
              <a:ext cx="444" cy="318"/>
              <a:chOff x="175" y="2241"/>
              <a:chExt cx="1170" cy="650"/>
            </a:xfrm>
          </p:grpSpPr>
          <p:sp>
            <p:nvSpPr>
              <p:cNvPr id="18484" name="Rectangle 108"/>
              <p:cNvSpPr>
                <a:spLocks noChangeArrowheads="1"/>
              </p:cNvSpPr>
              <p:nvPr/>
            </p:nvSpPr>
            <p:spPr bwMode="auto">
              <a:xfrm>
                <a:off x="261" y="2241"/>
                <a:ext cx="75" cy="6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/>
                <a:endParaRPr lang="en-US" sz="1000" b="1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8485" name="Rectangle 109"/>
              <p:cNvSpPr>
                <a:spLocks noChangeArrowheads="1"/>
              </p:cNvSpPr>
              <p:nvPr/>
            </p:nvSpPr>
            <p:spPr bwMode="auto">
              <a:xfrm>
                <a:off x="411" y="2241"/>
                <a:ext cx="75" cy="6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/>
                <a:endParaRPr lang="en-US" sz="1000" b="1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8486" name="Rectangle 110"/>
              <p:cNvSpPr>
                <a:spLocks noChangeArrowheads="1"/>
              </p:cNvSpPr>
              <p:nvPr/>
            </p:nvSpPr>
            <p:spPr bwMode="auto">
              <a:xfrm>
                <a:off x="563" y="2241"/>
                <a:ext cx="75" cy="6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/>
                <a:endParaRPr lang="en-US" sz="1000" b="1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8487" name="Rectangle 111"/>
              <p:cNvSpPr>
                <a:spLocks noChangeArrowheads="1"/>
              </p:cNvSpPr>
              <p:nvPr/>
            </p:nvSpPr>
            <p:spPr bwMode="auto">
              <a:xfrm>
                <a:off x="715" y="2241"/>
                <a:ext cx="75" cy="6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/>
                <a:endParaRPr lang="en-US" sz="1000" b="1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8488" name="Rectangle 112"/>
              <p:cNvSpPr>
                <a:spLocks noChangeArrowheads="1"/>
              </p:cNvSpPr>
              <p:nvPr/>
            </p:nvSpPr>
            <p:spPr bwMode="auto">
              <a:xfrm>
                <a:off x="865" y="2241"/>
                <a:ext cx="75" cy="6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/>
                <a:endParaRPr lang="en-US" sz="1000" b="1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8489" name="Rectangle 113"/>
              <p:cNvSpPr>
                <a:spLocks noChangeArrowheads="1"/>
              </p:cNvSpPr>
              <p:nvPr/>
            </p:nvSpPr>
            <p:spPr bwMode="auto">
              <a:xfrm>
                <a:off x="1017" y="2241"/>
                <a:ext cx="75" cy="6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/>
                <a:endParaRPr lang="en-US" sz="1000" b="1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8490" name="Rectangle 114"/>
              <p:cNvSpPr>
                <a:spLocks noChangeArrowheads="1"/>
              </p:cNvSpPr>
              <p:nvPr/>
            </p:nvSpPr>
            <p:spPr bwMode="auto">
              <a:xfrm rot="-5400000">
                <a:off x="643" y="1839"/>
                <a:ext cx="75" cy="10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/>
                <a:endParaRPr lang="en-US" sz="1000" b="1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8491" name="Rectangle 115"/>
              <p:cNvSpPr>
                <a:spLocks noChangeArrowheads="1"/>
              </p:cNvSpPr>
              <p:nvPr/>
            </p:nvSpPr>
            <p:spPr bwMode="auto">
              <a:xfrm rot="-5400000">
                <a:off x="643" y="1987"/>
                <a:ext cx="75" cy="10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/>
                <a:endParaRPr lang="en-US" sz="1000" b="1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8492" name="Rectangle 116"/>
              <p:cNvSpPr>
                <a:spLocks noChangeArrowheads="1"/>
              </p:cNvSpPr>
              <p:nvPr/>
            </p:nvSpPr>
            <p:spPr bwMode="auto">
              <a:xfrm rot="-5400000">
                <a:off x="643" y="2137"/>
                <a:ext cx="75" cy="10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/>
                <a:endParaRPr lang="en-US" sz="1000" b="1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8493" name="Rectangle 117"/>
              <p:cNvSpPr>
                <a:spLocks noChangeArrowheads="1"/>
              </p:cNvSpPr>
              <p:nvPr/>
            </p:nvSpPr>
            <p:spPr bwMode="auto">
              <a:xfrm rot="-5400000">
                <a:off x="643" y="2285"/>
                <a:ext cx="75" cy="10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/>
                <a:endParaRPr lang="en-US" sz="1000" b="1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8494" name="AutoShape 118"/>
              <p:cNvSpPr>
                <a:spLocks noChangeArrowheads="1"/>
              </p:cNvSpPr>
              <p:nvPr/>
            </p:nvSpPr>
            <p:spPr bwMode="auto">
              <a:xfrm>
                <a:off x="200" y="2268"/>
                <a:ext cx="1145" cy="598"/>
              </a:xfrm>
              <a:prstGeom prst="roundRect">
                <a:avLst>
                  <a:gd name="adj" fmla="val 7657"/>
                </a:avLst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>
                  <a:lnSpc>
                    <a:spcPct val="90000"/>
                  </a:lnSpc>
                </a:pPr>
                <a:r>
                  <a:rPr lang="en-US" sz="1600" b="1" dirty="0">
                    <a:solidFill>
                      <a:srgbClr val="FFFFFF"/>
                    </a:solidFill>
                    <a:latin typeface="Rotis Sans Serif for Nokia" pitchFamily="34" charset="0"/>
                  </a:rPr>
                  <a:t>NFC</a:t>
                </a:r>
              </a:p>
            </p:txBody>
          </p:sp>
        </p:grpSp>
        <p:sp>
          <p:nvSpPr>
            <p:cNvPr id="18467" name="Text Box 119"/>
            <p:cNvSpPr txBox="1">
              <a:spLocks noChangeArrowheads="1"/>
            </p:cNvSpPr>
            <p:nvPr/>
          </p:nvSpPr>
          <p:spPr bwMode="auto">
            <a:xfrm>
              <a:off x="4012" y="1801"/>
              <a:ext cx="408" cy="18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10800" rIns="18000" bIns="10800">
              <a:spAutoFit/>
            </a:bodyPr>
            <a:lstStyle>
              <a:lvl1pPr>
                <a:defRPr sz="10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fi-FI">
                  <a:solidFill>
                    <a:srgbClr val="FFFFFF"/>
                  </a:solidFill>
                  <a:latin typeface="Rotis Sans Serif for Nokia" pitchFamily="34" charset="0"/>
                </a:rPr>
                <a:t>diversity RX</a:t>
              </a:r>
              <a:endParaRPr lang="en-US" dirty="0">
                <a:solidFill>
                  <a:srgbClr val="FFFFFF"/>
                </a:solidFill>
                <a:latin typeface="Rotis Sans Serif for Nokia" pitchFamily="34" charset="0"/>
              </a:endParaRPr>
            </a:p>
          </p:txBody>
        </p:sp>
        <p:sp>
          <p:nvSpPr>
            <p:cNvPr id="18468" name="Line 120"/>
            <p:cNvSpPr>
              <a:spLocks noChangeAspect="1" noChangeShapeType="1"/>
            </p:cNvSpPr>
            <p:nvPr/>
          </p:nvSpPr>
          <p:spPr bwMode="auto">
            <a:xfrm flipV="1">
              <a:off x="2303" y="2614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/>
              <a:endParaRPr lang="en-US" sz="1000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8469" name="Text Box 121"/>
            <p:cNvSpPr txBox="1">
              <a:spLocks noChangeAspect="1" noChangeArrowheads="1"/>
            </p:cNvSpPr>
            <p:nvPr/>
          </p:nvSpPr>
          <p:spPr bwMode="auto">
            <a:xfrm>
              <a:off x="4158" y="1189"/>
              <a:ext cx="191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76200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76200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76200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76200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>
                <a:lnSpc>
                  <a:spcPct val="90000"/>
                </a:lnSpc>
              </a:pPr>
              <a:r>
                <a:rPr lang="fi-FI" sz="1600" b="0">
                  <a:solidFill>
                    <a:srgbClr val="000000"/>
                  </a:solidFill>
                  <a:latin typeface="Nokia Sans Wide" pitchFamily="34" charset="0"/>
                </a:rPr>
                <a:t>7</a:t>
              </a:r>
              <a:endParaRPr lang="en-US" sz="1600" b="0" dirty="0">
                <a:solidFill>
                  <a:srgbClr val="000000"/>
                </a:solidFill>
                <a:latin typeface="Nokia Sans Wide" pitchFamily="34" charset="0"/>
              </a:endParaRPr>
            </a:p>
          </p:txBody>
        </p:sp>
        <p:sp>
          <p:nvSpPr>
            <p:cNvPr id="18470" name="Text Box 122"/>
            <p:cNvSpPr txBox="1">
              <a:spLocks noChangeAspect="1" noChangeArrowheads="1"/>
            </p:cNvSpPr>
            <p:nvPr/>
          </p:nvSpPr>
          <p:spPr bwMode="auto">
            <a:xfrm>
              <a:off x="2637" y="3055"/>
              <a:ext cx="191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76200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76200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76200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76200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>
                <a:lnSpc>
                  <a:spcPct val="90000"/>
                </a:lnSpc>
              </a:pPr>
              <a:r>
                <a:rPr lang="fi-FI" sz="1600" b="0">
                  <a:solidFill>
                    <a:srgbClr val="000000"/>
                  </a:solidFill>
                  <a:latin typeface="Nokia Sans Wide" pitchFamily="34" charset="0"/>
                </a:rPr>
                <a:t>9</a:t>
              </a:r>
              <a:endParaRPr lang="en-US" sz="1600" b="0" dirty="0">
                <a:solidFill>
                  <a:srgbClr val="000000"/>
                </a:solidFill>
                <a:latin typeface="Nokia Sans Wide" pitchFamily="34" charset="0"/>
              </a:endParaRPr>
            </a:p>
          </p:txBody>
        </p:sp>
        <p:sp>
          <p:nvSpPr>
            <p:cNvPr id="18471" name="Line 123"/>
            <p:cNvSpPr>
              <a:spLocks noChangeAspect="1" noChangeShapeType="1"/>
            </p:cNvSpPr>
            <p:nvPr/>
          </p:nvSpPr>
          <p:spPr bwMode="auto">
            <a:xfrm flipV="1">
              <a:off x="3623" y="2618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/>
              <a:endParaRPr lang="en-US" sz="1000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8472" name="Text Box 124"/>
            <p:cNvSpPr txBox="1">
              <a:spLocks noChangeAspect="1" noChangeArrowheads="1"/>
            </p:cNvSpPr>
            <p:nvPr/>
          </p:nvSpPr>
          <p:spPr bwMode="auto">
            <a:xfrm>
              <a:off x="3487" y="3057"/>
              <a:ext cx="266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76200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76200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76200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76200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>
                <a:lnSpc>
                  <a:spcPct val="90000"/>
                </a:lnSpc>
              </a:pPr>
              <a:r>
                <a:rPr lang="fi-FI" sz="1600" b="0">
                  <a:solidFill>
                    <a:srgbClr val="000000"/>
                  </a:solidFill>
                  <a:latin typeface="Nokia Sans Wide" pitchFamily="34" charset="0"/>
                </a:rPr>
                <a:t>10</a:t>
              </a:r>
              <a:endParaRPr lang="en-US" sz="1600" b="0" dirty="0">
                <a:solidFill>
                  <a:srgbClr val="000000"/>
                </a:solidFill>
                <a:latin typeface="Nokia Sans Wide" pitchFamily="34" charset="0"/>
              </a:endParaRPr>
            </a:p>
          </p:txBody>
        </p:sp>
        <p:sp>
          <p:nvSpPr>
            <p:cNvPr id="18473" name="Text Box 125"/>
            <p:cNvSpPr txBox="1">
              <a:spLocks noChangeAspect="1" noChangeArrowheads="1"/>
            </p:cNvSpPr>
            <p:nvPr/>
          </p:nvSpPr>
          <p:spPr bwMode="auto">
            <a:xfrm>
              <a:off x="3790" y="1189"/>
              <a:ext cx="191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76200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76200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76200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762000">
                <a:defRPr sz="10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>
                <a:lnSpc>
                  <a:spcPct val="90000"/>
                </a:lnSpc>
              </a:pPr>
              <a:r>
                <a:rPr lang="fi-FI" sz="1600" b="0">
                  <a:solidFill>
                    <a:srgbClr val="000000"/>
                  </a:solidFill>
                  <a:latin typeface="Nokia Sans Wide" pitchFamily="34" charset="0"/>
                </a:rPr>
                <a:t>6</a:t>
              </a:r>
              <a:endParaRPr lang="en-US" sz="1600" b="0" dirty="0">
                <a:solidFill>
                  <a:srgbClr val="000000"/>
                </a:solidFill>
                <a:latin typeface="Nokia Sans Wide" pitchFamily="34" charset="0"/>
              </a:endParaRPr>
            </a:p>
          </p:txBody>
        </p:sp>
        <p:sp>
          <p:nvSpPr>
            <p:cNvPr id="18474" name="AutoShape 126"/>
            <p:cNvSpPr>
              <a:spLocks noChangeArrowheads="1"/>
            </p:cNvSpPr>
            <p:nvPr/>
          </p:nvSpPr>
          <p:spPr bwMode="auto">
            <a:xfrm flipV="1">
              <a:off x="2718" y="1362"/>
              <a:ext cx="90" cy="104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endParaRPr lang="en-US" sz="1000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8475" name="AutoShape 127"/>
            <p:cNvSpPr>
              <a:spLocks noChangeArrowheads="1"/>
            </p:cNvSpPr>
            <p:nvPr/>
          </p:nvSpPr>
          <p:spPr bwMode="auto">
            <a:xfrm flipV="1">
              <a:off x="3144" y="1362"/>
              <a:ext cx="90" cy="104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endParaRPr lang="en-US" sz="1000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8476" name="AutoShape 128"/>
            <p:cNvSpPr>
              <a:spLocks noChangeArrowheads="1"/>
            </p:cNvSpPr>
            <p:nvPr/>
          </p:nvSpPr>
          <p:spPr bwMode="auto">
            <a:xfrm flipV="1">
              <a:off x="3522" y="1362"/>
              <a:ext cx="90" cy="104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endParaRPr lang="en-US" sz="1000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8477" name="AutoShape 129"/>
            <p:cNvSpPr>
              <a:spLocks noChangeArrowheads="1"/>
            </p:cNvSpPr>
            <p:nvPr/>
          </p:nvSpPr>
          <p:spPr bwMode="auto">
            <a:xfrm flipV="1">
              <a:off x="3676" y="1362"/>
              <a:ext cx="90" cy="104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endParaRPr lang="en-US" sz="1000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8478" name="AutoShape 130"/>
            <p:cNvSpPr>
              <a:spLocks noChangeArrowheads="1"/>
            </p:cNvSpPr>
            <p:nvPr/>
          </p:nvSpPr>
          <p:spPr bwMode="auto">
            <a:xfrm flipV="1">
              <a:off x="3832" y="1362"/>
              <a:ext cx="90" cy="104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endParaRPr lang="en-US" sz="1000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8479" name="AutoShape 131"/>
            <p:cNvSpPr>
              <a:spLocks noChangeArrowheads="1"/>
            </p:cNvSpPr>
            <p:nvPr/>
          </p:nvSpPr>
          <p:spPr bwMode="auto">
            <a:xfrm flipV="1">
              <a:off x="4208" y="1362"/>
              <a:ext cx="90" cy="104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endParaRPr lang="en-US" sz="1000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8480" name="AutoShape 132"/>
            <p:cNvSpPr>
              <a:spLocks noChangeArrowheads="1"/>
            </p:cNvSpPr>
            <p:nvPr/>
          </p:nvSpPr>
          <p:spPr bwMode="auto">
            <a:xfrm>
              <a:off x="4177" y="2982"/>
              <a:ext cx="90" cy="104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endParaRPr lang="en-US" sz="1000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8481" name="AutoShape 133"/>
            <p:cNvSpPr>
              <a:spLocks noChangeArrowheads="1"/>
            </p:cNvSpPr>
            <p:nvPr/>
          </p:nvSpPr>
          <p:spPr bwMode="auto">
            <a:xfrm>
              <a:off x="3577" y="2982"/>
              <a:ext cx="90" cy="104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endParaRPr lang="en-US" sz="1000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8482" name="AutoShape 134"/>
            <p:cNvSpPr>
              <a:spLocks noChangeArrowheads="1"/>
            </p:cNvSpPr>
            <p:nvPr/>
          </p:nvSpPr>
          <p:spPr bwMode="auto">
            <a:xfrm>
              <a:off x="2687" y="2982"/>
              <a:ext cx="90" cy="104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endParaRPr lang="en-US" sz="1000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8483" name="AutoShape 135"/>
            <p:cNvSpPr>
              <a:spLocks noChangeArrowheads="1"/>
            </p:cNvSpPr>
            <p:nvPr/>
          </p:nvSpPr>
          <p:spPr bwMode="auto">
            <a:xfrm>
              <a:off x="2257" y="2982"/>
              <a:ext cx="90" cy="104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endParaRPr lang="en-US" sz="1000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18436" name="Rectangle 136"/>
          <p:cNvSpPr>
            <a:spLocks noChangeArrowheads="1"/>
          </p:cNvSpPr>
          <p:nvPr/>
        </p:nvSpPr>
        <p:spPr bwMode="auto">
          <a:xfrm>
            <a:off x="1001713" y="4965700"/>
            <a:ext cx="7140575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288925" indent="-288925" algn="l" defTabSz="762000">
              <a:spcBef>
                <a:spcPct val="20000"/>
              </a:spcBef>
              <a:buClr>
                <a:srgbClr val="000000"/>
              </a:buClr>
              <a:buSzPct val="100000"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2G/3G/4G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together with</a:t>
            </a:r>
          </a:p>
          <a:p>
            <a:pPr marL="288925" indent="-288925" algn="l" defTabSz="762000">
              <a:spcBef>
                <a:spcPct val="20000"/>
              </a:spcBef>
              <a:buClr>
                <a:srgbClr val="000000"/>
              </a:buClr>
              <a:buSzPct val="100000"/>
              <a:buFontTx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NFC, UWB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, WLAN, RFID, Bluetooth, FM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Radio,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GPS, …</a:t>
            </a:r>
          </a:p>
        </p:txBody>
      </p:sp>
      <p:sp>
        <p:nvSpPr>
          <p:cNvPr id="18437" name="Rectangle 137"/>
          <p:cNvSpPr>
            <a:spLocks noGrp="1" noChangeArrowheads="1"/>
          </p:cNvSpPr>
          <p:nvPr>
            <p:ph type="title"/>
          </p:nvPr>
        </p:nvSpPr>
        <p:spPr>
          <a:xfrm>
            <a:off x="193964" y="152400"/>
            <a:ext cx="8769927" cy="1143000"/>
          </a:xfrm>
        </p:spPr>
        <p:txBody>
          <a:bodyPr/>
          <a:lstStyle/>
          <a:p>
            <a:r>
              <a:rPr lang="en-US" sz="3000" dirty="0" smtClean="0"/>
              <a:t>Smartphone Support for </a:t>
            </a:r>
            <a:r>
              <a:rPr lang="en-US" sz="3000" dirty="0"/>
              <a:t>Seamless Shopping</a:t>
            </a:r>
            <a:endParaRPr lang="en-US" sz="3000" dirty="0" smtClean="0"/>
          </a:p>
        </p:txBody>
      </p:sp>
      <p:sp>
        <p:nvSpPr>
          <p:cNvPr id="18438" name="Text Box 138"/>
          <p:cNvSpPr txBox="1">
            <a:spLocks noChangeArrowheads="1"/>
          </p:cNvSpPr>
          <p:nvPr/>
        </p:nvSpPr>
        <p:spPr bwMode="auto">
          <a:xfrm>
            <a:off x="7724775" y="5849938"/>
            <a:ext cx="14192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</a:rPr>
              <a:t>SOURCE: NOKIA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06520" y="4276725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</a:rPr>
              <a:t>DVB-H = DIGITAL VIDEO</a:t>
            </a:r>
          </a:p>
          <a:p>
            <a:pPr algn="l"/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</a:rPr>
              <a:t>      BROADCASTING, HANDHELD</a:t>
            </a:r>
            <a:endParaRPr lang="en-US" sz="1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6721221" y="1559739"/>
            <a:ext cx="185980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</a:rPr>
              <a:t>DIVERSITY RX = MULTIPLE</a:t>
            </a:r>
          </a:p>
          <a:p>
            <a:pPr algn="l"/>
            <a:r>
              <a:rPr lang="en-US" sz="1000" b="1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</a:rPr>
              <a:t>  ANTENNAS FOR SIGNAL</a:t>
            </a:r>
          </a:p>
          <a:p>
            <a:pPr algn="l"/>
            <a:r>
              <a:rPr lang="en-US" sz="1000" b="1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</a:rPr>
              <a:t>  GAIN</a:t>
            </a:r>
            <a:endParaRPr lang="en-US" sz="1000" b="1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9221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b="0" smtClean="0">
                <a:solidFill>
                  <a:srgbClr val="000000"/>
                </a:solidFill>
              </a:rPr>
              <a:t>SEAMLESS SCAN-BASED TRADING                                 JUNE 13, 2016                                 COPYRIGHT © 2016 MICHAEL I. SHAMOS</a:t>
            </a:r>
            <a:endParaRPr lang="en-US" b="0" dirty="0" smtClean="0">
              <a:solidFill>
                <a:srgbClr val="000000"/>
              </a:solidFill>
            </a:endParaRPr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endParaRPr lang="en-US" sz="1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endParaRPr lang="en-US" sz="1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518" y="2073754"/>
            <a:ext cx="7250113" cy="374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10421" y="5829300"/>
            <a:ext cx="15744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</a:rPr>
              <a:t>SOURCE: FIRST DATA</a:t>
            </a:r>
            <a:endParaRPr lang="en-US" sz="1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45011" y="348215"/>
            <a:ext cx="6494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600" b="1" dirty="0" smtClean="0">
                <a:solidFill>
                  <a:srgbClr val="000000"/>
                </a:solidFill>
                <a:latin typeface="Arial" pitchFamily="34" charset="0"/>
              </a:rPr>
              <a:t>Storing Payment Credentials</a:t>
            </a:r>
            <a:endParaRPr lang="en-US" sz="36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26533" y="1390810"/>
            <a:ext cx="12682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</a:rPr>
              <a:t>Choices:</a:t>
            </a:r>
            <a:endParaRPr lang="en-US" sz="2000" b="1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4054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endParaRPr lang="en-US" sz="1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endParaRPr lang="en-US" sz="1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367" y="293687"/>
            <a:ext cx="2572932" cy="73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38" y="293687"/>
            <a:ext cx="2443523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4231480"/>
            <a:ext cx="4330700" cy="243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780684" y="1135061"/>
            <a:ext cx="4714875" cy="531814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1800" dirty="0" smtClean="0"/>
              <a:t>Accept credit cards from Android or iPhone</a:t>
            </a:r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525" y="2414587"/>
            <a:ext cx="4095750" cy="411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7482681" y="2078037"/>
            <a:ext cx="1062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r>
              <a:rPr lang="en-US" sz="1600" b="0" dirty="0">
                <a:solidFill>
                  <a:srgbClr val="000000"/>
                </a:solidFill>
              </a:rPr>
              <a:t>RECEIPT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2832948" y="4063205"/>
            <a:ext cx="13668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r>
              <a:rPr lang="en-US" sz="1600" b="0" dirty="0">
                <a:solidFill>
                  <a:srgbClr val="000000"/>
                </a:solidFill>
              </a:rPr>
              <a:t>SIGNATURE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2934298" y="1881451"/>
            <a:ext cx="846386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r>
              <a:rPr lang="en-US" sz="1600" b="0" dirty="0" smtClean="0">
                <a:solidFill>
                  <a:srgbClr val="000000"/>
                </a:solidFill>
              </a:rPr>
              <a:t>SWIPE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7288213" y="6613525"/>
            <a:ext cx="18557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r>
              <a:rPr lang="en-US" dirty="0">
                <a:solidFill>
                  <a:srgbClr val="000000"/>
                </a:solidFill>
              </a:rPr>
              <a:t>SOURCE: SQUAREUP.COM</a:t>
            </a:r>
          </a:p>
        </p:txBody>
      </p:sp>
    </p:spTree>
    <p:extLst>
      <p:ext uri="{BB962C8B-B14F-4D97-AF65-F5344CB8AC3E}">
        <p14:creationId xmlns:p14="http://schemas.microsoft.com/office/powerpoint/2010/main" val="9968293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550"/>
            <a:ext cx="7772400" cy="1143000"/>
          </a:xfrm>
        </p:spPr>
        <p:txBody>
          <a:bodyPr/>
          <a:lstStyle/>
          <a:p>
            <a:r>
              <a:rPr lang="en-US" dirty="0" smtClean="0"/>
              <a:t>Online (Cloud)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4362450" cy="4343400"/>
          </a:xfrm>
        </p:spPr>
        <p:txBody>
          <a:bodyPr/>
          <a:lstStyle/>
          <a:p>
            <a:r>
              <a:rPr lang="en-US" sz="2400" dirty="0" smtClean="0"/>
              <a:t>User credentials are stored in the cloud, not on the mobile device</a:t>
            </a:r>
          </a:p>
          <a:p>
            <a:r>
              <a:rPr lang="en-US" sz="2400" dirty="0" smtClean="0"/>
              <a:t>To pay, user is sent to a branded payment screen</a:t>
            </a:r>
          </a:p>
          <a:p>
            <a:r>
              <a:rPr lang="en-US" sz="2400" dirty="0" smtClean="0"/>
              <a:t>Examples: Pago, PayPal, Serve, Google Checkout, Amazon Payments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725479" y="5849064"/>
            <a:ext cx="14318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</a:rPr>
              <a:t>SOURCE: T-MOBILE</a:t>
            </a:r>
            <a:endParaRPr lang="en-US" sz="1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z="1000" smtClean="0">
                <a:solidFill>
                  <a:srgbClr val="000000"/>
                </a:solidFill>
              </a:rPr>
              <a:t>SEAMLESS SCAN-BASED TRADING                                 JUNE 13, 2016                                 COPYRIGHT © 2016 MICHAEL I. SHAMOS</a:t>
            </a:r>
            <a:endParaRPr lang="en-US" sz="1000" dirty="0">
              <a:solidFill>
                <a:srgbClr val="000000"/>
              </a:solidFill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1" y="1358900"/>
            <a:ext cx="175807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216" y="1739900"/>
            <a:ext cx="1549173" cy="128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1" y="3020060"/>
            <a:ext cx="2101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227" y="3771900"/>
            <a:ext cx="1227153" cy="109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636" y="4351020"/>
            <a:ext cx="142713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688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14325" y="222250"/>
            <a:ext cx="8524875" cy="1143000"/>
          </a:xfrm>
          <a:noFill/>
          <a:ln/>
        </p:spPr>
        <p:txBody>
          <a:bodyPr lIns="92075" tIns="46038" rIns="92075" bIns="46038"/>
          <a:lstStyle/>
          <a:p>
            <a:r>
              <a:rPr lang="en-US" sz="3200" dirty="0" smtClean="0">
                <a:cs typeface="Arial" charset="0"/>
              </a:rPr>
              <a:t>The Fundamental Payment </a:t>
            </a:r>
            <a:r>
              <a:rPr lang="en-US" sz="3200" dirty="0">
                <a:cs typeface="Arial" charset="0"/>
              </a:rPr>
              <a:t>Problem</a:t>
            </a:r>
            <a:r>
              <a:rPr lang="en-AU" dirty="0"/>
              <a:t> </a:t>
            </a:r>
            <a:br>
              <a:rPr lang="en-AU" dirty="0"/>
            </a:br>
            <a:endParaRPr lang="en-AU" dirty="0"/>
          </a:p>
        </p:txBody>
      </p:sp>
      <p:sp>
        <p:nvSpPr>
          <p:cNvPr id="707590" name="Rectangle 6"/>
          <p:cNvSpPr>
            <a:spLocks noChangeArrowheads="1"/>
          </p:cNvSpPr>
          <p:nvPr/>
        </p:nvSpPr>
        <p:spPr bwMode="auto">
          <a:xfrm>
            <a:off x="7170161" y="4948959"/>
            <a:ext cx="16621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AU" sz="2800" b="1">
                <a:latin typeface="Arial" charset="0"/>
              </a:rPr>
              <a:t>SELLER</a:t>
            </a:r>
          </a:p>
        </p:txBody>
      </p:sp>
      <p:graphicFrame>
        <p:nvGraphicFramePr>
          <p:cNvPr id="707591" name="Objec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527422"/>
              </p:ext>
            </p:extLst>
          </p:nvPr>
        </p:nvGraphicFramePr>
        <p:xfrm>
          <a:off x="6054436" y="3467100"/>
          <a:ext cx="1709738" cy="177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710" name="Clip" r:id="rId4" imgW="1709640" imgH="1769760" progId="MS_ClipArt_Gallery.2">
                  <p:embed/>
                </p:oleObj>
              </mc:Choice>
              <mc:Fallback>
                <p:oleObj name="Clip" r:id="rId4" imgW="1709640" imgH="1769760" progId="MS_ClipArt_Gallery.2">
                  <p:embed/>
                  <p:pic>
                    <p:nvPicPr>
                      <p:cNvPr id="0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4436" y="3467100"/>
                        <a:ext cx="1709738" cy="177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7592" name="Objec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3701058"/>
              </p:ext>
            </p:extLst>
          </p:nvPr>
        </p:nvGraphicFramePr>
        <p:xfrm>
          <a:off x="1707573" y="3583709"/>
          <a:ext cx="1624013" cy="200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711" name="Clip" r:id="rId6" imgW="1623960" imgH="2001600" progId="MS_ClipArt_Gallery.2">
                  <p:embed/>
                </p:oleObj>
              </mc:Choice>
              <mc:Fallback>
                <p:oleObj name="Clip" r:id="rId6" imgW="1623960" imgH="2001600" progId="MS_ClipArt_Gallery.2">
                  <p:embed/>
                  <p:pic>
                    <p:nvPicPr>
                      <p:cNvPr id="0" name="Object 8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7573" y="3583709"/>
                        <a:ext cx="1624013" cy="200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7593" name="Rectangle 9"/>
          <p:cNvSpPr>
            <a:spLocks noChangeArrowheads="1"/>
          </p:cNvSpPr>
          <p:nvPr/>
        </p:nvSpPr>
        <p:spPr bwMode="auto">
          <a:xfrm>
            <a:off x="488373" y="5018809"/>
            <a:ext cx="152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AU" sz="2800" b="1">
                <a:latin typeface="Arial" charset="0"/>
                <a:cs typeface="Arial" charset="0"/>
              </a:rPr>
              <a:t>BUYER</a:t>
            </a:r>
            <a:r>
              <a:rPr lang="en-AU">
                <a:latin typeface="Times New Roman" pitchFamily="18" charset="0"/>
              </a:rPr>
              <a:t> </a:t>
            </a:r>
          </a:p>
        </p:txBody>
      </p:sp>
      <p:sp>
        <p:nvSpPr>
          <p:cNvPr id="707594" name="Rectangle 10"/>
          <p:cNvSpPr>
            <a:spLocks noChangeArrowheads="1"/>
          </p:cNvSpPr>
          <p:nvPr/>
        </p:nvSpPr>
        <p:spPr bwMode="auto">
          <a:xfrm>
            <a:off x="2824016" y="3812309"/>
            <a:ext cx="3733800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endParaRPr lang="en-AU" sz="2000" dirty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AU" sz="1800" dirty="0">
                <a:latin typeface="Arial" charset="0"/>
                <a:cs typeface="Arial" charset="0"/>
              </a:rPr>
              <a:t>Messaging &amp;</a:t>
            </a:r>
          </a:p>
          <a:p>
            <a:pPr>
              <a:lnSpc>
                <a:spcPct val="90000"/>
              </a:lnSpc>
            </a:pPr>
            <a:r>
              <a:rPr lang="en-AU" sz="1800" dirty="0">
                <a:latin typeface="Arial" charset="0"/>
                <a:cs typeface="Arial" charset="0"/>
              </a:rPr>
              <a:t>Trade Information</a:t>
            </a:r>
          </a:p>
        </p:txBody>
      </p:sp>
      <p:sp>
        <p:nvSpPr>
          <p:cNvPr id="707595" name="Line 11"/>
          <p:cNvSpPr>
            <a:spLocks noChangeShapeType="1"/>
          </p:cNvSpPr>
          <p:nvPr/>
        </p:nvSpPr>
        <p:spPr bwMode="auto">
          <a:xfrm flipV="1">
            <a:off x="3468110" y="4726709"/>
            <a:ext cx="242887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7596" name="Line 12"/>
          <p:cNvSpPr>
            <a:spLocks noChangeShapeType="1"/>
          </p:cNvSpPr>
          <p:nvPr/>
        </p:nvSpPr>
        <p:spPr bwMode="auto">
          <a:xfrm>
            <a:off x="3520354" y="2155104"/>
            <a:ext cx="2239962" cy="158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7597" name="Rectangle 13"/>
          <p:cNvSpPr>
            <a:spLocks noChangeArrowheads="1"/>
          </p:cNvSpPr>
          <p:nvPr/>
        </p:nvSpPr>
        <p:spPr bwMode="auto">
          <a:xfrm>
            <a:off x="2778991" y="1754909"/>
            <a:ext cx="350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AU" sz="1800" dirty="0">
                <a:latin typeface="Arial" charset="0"/>
                <a:cs typeface="Arial" charset="0"/>
              </a:rPr>
              <a:t>Payment</a:t>
            </a:r>
          </a:p>
        </p:txBody>
      </p:sp>
      <p:sp>
        <p:nvSpPr>
          <p:cNvPr id="707598" name="Line 14"/>
          <p:cNvSpPr>
            <a:spLocks noChangeShapeType="1"/>
          </p:cNvSpPr>
          <p:nvPr/>
        </p:nvSpPr>
        <p:spPr bwMode="auto">
          <a:xfrm flipV="1">
            <a:off x="2317173" y="3001097"/>
            <a:ext cx="0" cy="60642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7599" name="Line 15"/>
          <p:cNvSpPr>
            <a:spLocks noChangeShapeType="1"/>
          </p:cNvSpPr>
          <p:nvPr/>
        </p:nvSpPr>
        <p:spPr bwMode="auto">
          <a:xfrm flipV="1">
            <a:off x="6774873" y="2962997"/>
            <a:ext cx="0" cy="60642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stealth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07600" name="Group 16"/>
          <p:cNvGrpSpPr>
            <a:grpSpLocks/>
          </p:cNvGrpSpPr>
          <p:nvPr/>
        </p:nvGrpSpPr>
        <p:grpSpPr bwMode="auto">
          <a:xfrm>
            <a:off x="564573" y="1754909"/>
            <a:ext cx="2479675" cy="1319213"/>
            <a:chOff x="0" y="1584"/>
            <a:chExt cx="1562" cy="831"/>
          </a:xfrm>
        </p:grpSpPr>
        <p:graphicFrame>
          <p:nvGraphicFramePr>
            <p:cNvPr id="707601" name="Object 17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672" y="1584"/>
            <a:ext cx="890" cy="8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7712" name="Clip" r:id="rId8" imgW="1412640" imgH="1319040" progId="MS_ClipArt_Gallery.2">
                    <p:embed/>
                  </p:oleObj>
                </mc:Choice>
                <mc:Fallback>
                  <p:oleObj name="Clip" r:id="rId8" imgW="1412640" imgH="1319040" progId="MS_ClipArt_Gallery.2">
                    <p:embed/>
                    <p:pic>
                      <p:nvPicPr>
                        <p:cNvPr id="0" name="Object 17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2" y="1584"/>
                          <a:ext cx="890" cy="8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07602" name="Rectangle 18"/>
            <p:cNvSpPr>
              <a:spLocks noChangeArrowheads="1"/>
            </p:cNvSpPr>
            <p:nvPr/>
          </p:nvSpPr>
          <p:spPr bwMode="auto">
            <a:xfrm>
              <a:off x="0" y="1728"/>
              <a:ext cx="636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AU" sz="1800">
                  <a:latin typeface="Arial" charset="0"/>
                  <a:cs typeface="Arial" charset="0"/>
                </a:rPr>
                <a:t>Buyer’s </a:t>
              </a:r>
            </a:p>
            <a:p>
              <a:pPr algn="l">
                <a:lnSpc>
                  <a:spcPct val="90000"/>
                </a:lnSpc>
              </a:pPr>
              <a:r>
                <a:rPr lang="en-AU" sz="1800">
                  <a:latin typeface="Arial" charset="0"/>
                  <a:cs typeface="Arial" charset="0"/>
                </a:rPr>
                <a:t>Bank</a:t>
              </a:r>
            </a:p>
          </p:txBody>
        </p:sp>
      </p:grpSp>
      <p:grpSp>
        <p:nvGrpSpPr>
          <p:cNvPr id="707603" name="Group 19"/>
          <p:cNvGrpSpPr>
            <a:grpSpLocks/>
          </p:cNvGrpSpPr>
          <p:nvPr/>
        </p:nvGrpSpPr>
        <p:grpSpPr bwMode="auto">
          <a:xfrm>
            <a:off x="6111298" y="1696172"/>
            <a:ext cx="2339975" cy="1290637"/>
            <a:chOff x="4046" y="1603"/>
            <a:chExt cx="1474" cy="813"/>
          </a:xfrm>
        </p:grpSpPr>
        <p:graphicFrame>
          <p:nvGraphicFramePr>
            <p:cNvPr id="707604" name="Object 20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4046" y="1603"/>
            <a:ext cx="871" cy="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7713" name="Clip" r:id="rId10" imgW="1382400" imgH="1290600" progId="MS_ClipArt_Gallery.2">
                    <p:embed/>
                  </p:oleObj>
                </mc:Choice>
                <mc:Fallback>
                  <p:oleObj name="Clip" r:id="rId10" imgW="1382400" imgH="1290600" progId="MS_ClipArt_Gallery.2">
                    <p:embed/>
                    <p:pic>
                      <p:nvPicPr>
                        <p:cNvPr id="0" name="Object 20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46" y="1603"/>
                          <a:ext cx="871" cy="8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07605" name="Rectangle 21"/>
            <p:cNvSpPr>
              <a:spLocks noChangeArrowheads="1"/>
            </p:cNvSpPr>
            <p:nvPr/>
          </p:nvSpPr>
          <p:spPr bwMode="auto">
            <a:xfrm>
              <a:off x="4848" y="1776"/>
              <a:ext cx="672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AU" sz="1800">
                  <a:latin typeface="Arial" charset="0"/>
                  <a:cs typeface="Arial" charset="0"/>
                </a:rPr>
                <a:t>Seller’s Bank</a:t>
              </a:r>
            </a:p>
          </p:txBody>
        </p:sp>
      </p:grpSp>
      <p:sp>
        <p:nvSpPr>
          <p:cNvPr id="707606" name="Rectangle 22"/>
          <p:cNvSpPr>
            <a:spLocks noChangeArrowheads="1"/>
          </p:cNvSpPr>
          <p:nvPr/>
        </p:nvSpPr>
        <p:spPr bwMode="auto">
          <a:xfrm>
            <a:off x="6902836" y="2866447"/>
            <a:ext cx="1801776" cy="646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en-AU" sz="1800" dirty="0" smtClean="0">
                <a:latin typeface="Arial" charset="0"/>
                <a:cs typeface="Arial" charset="0"/>
              </a:rPr>
              <a:t>Advice of</a:t>
            </a:r>
          </a:p>
          <a:p>
            <a:pPr algn="l"/>
            <a:r>
              <a:rPr lang="en-AU" sz="1800" dirty="0" smtClean="0">
                <a:latin typeface="Arial" charset="0"/>
                <a:cs typeface="Arial" charset="0"/>
              </a:rPr>
              <a:t>payment (AOP)</a:t>
            </a:r>
            <a:endParaRPr lang="en-AU" sz="1800" dirty="0">
              <a:latin typeface="Arial" charset="0"/>
              <a:cs typeface="Arial" charset="0"/>
            </a:endParaRPr>
          </a:p>
        </p:txBody>
      </p:sp>
      <p:sp>
        <p:nvSpPr>
          <p:cNvPr id="707607" name="Rectangle 23"/>
          <p:cNvSpPr>
            <a:spLocks noChangeArrowheads="1"/>
          </p:cNvSpPr>
          <p:nvPr/>
        </p:nvSpPr>
        <p:spPr bwMode="auto">
          <a:xfrm>
            <a:off x="1097107" y="2993881"/>
            <a:ext cx="1096454" cy="646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AU" sz="1800" dirty="0" smtClean="0">
                <a:latin typeface="Arial" charset="0"/>
                <a:cs typeface="Arial" charset="0"/>
              </a:rPr>
              <a:t>Payment</a:t>
            </a:r>
          </a:p>
          <a:p>
            <a:r>
              <a:rPr lang="en-AU" sz="1800" dirty="0" smtClean="0">
                <a:latin typeface="Arial" charset="0"/>
                <a:cs typeface="Arial" charset="0"/>
              </a:rPr>
              <a:t>order</a:t>
            </a:r>
            <a:endParaRPr lang="en-AU" sz="1800" dirty="0">
              <a:latin typeface="Arial" charset="0"/>
              <a:cs typeface="Arial" charset="0"/>
            </a:endParaRPr>
          </a:p>
        </p:txBody>
      </p:sp>
      <p:sp>
        <p:nvSpPr>
          <p:cNvPr id="707608" name="Text Box 24"/>
          <p:cNvSpPr txBox="1">
            <a:spLocks noChangeArrowheads="1"/>
          </p:cNvSpPr>
          <p:nvPr/>
        </p:nvSpPr>
        <p:spPr bwMode="auto">
          <a:xfrm>
            <a:off x="6856413" y="5821363"/>
            <a:ext cx="22907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en-US" sz="1200" b="1" dirty="0">
                <a:latin typeface="Arial" charset="0"/>
              </a:rPr>
              <a:t>SOURCE: </a:t>
            </a:r>
            <a:r>
              <a:rPr lang="en-US" sz="1200" b="1" dirty="0">
                <a:latin typeface="Arial" charset="0"/>
                <a:hlinkClick r:id="rId12"/>
              </a:rPr>
              <a:t>DEBRA MITTERER</a:t>
            </a:r>
            <a:endParaRPr lang="en-US" sz="1200" b="1" dirty="0">
              <a:latin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SEAMLESS SCAN-BASED TRADING                                 JUNE 13, 2016                                 COPYRIGHT © 2016 MICHAEL I. SHAMOS</a:t>
            </a:r>
            <a:endParaRPr lang="en-US"/>
          </a:p>
        </p:txBody>
      </p:sp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533401" y="770227"/>
            <a:ext cx="7994072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r>
              <a:rPr lang="en-AU" sz="1800" dirty="0" smtClean="0">
                <a:latin typeface="Arial" charset="0"/>
                <a:cs typeface="Arial" charset="0"/>
              </a:rPr>
              <a:t>Parties cannot pay each other directly, except in cash</a:t>
            </a:r>
            <a:r>
              <a:rPr lang="en-AU" sz="1800" baseline="30000" dirty="0" smtClean="0">
                <a:latin typeface="Arial" charset="0"/>
                <a:cs typeface="Arial" charset="0"/>
              </a:rPr>
              <a:t>1</a:t>
            </a:r>
            <a:endParaRPr lang="en-AU" sz="1800" baseline="30000" dirty="0">
              <a:latin typeface="Arial" charset="0"/>
              <a:cs typeface="Arial" charset="0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3639417" y="5799427"/>
            <a:ext cx="2110220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r>
              <a:rPr lang="en-AU" sz="1200" baseline="30000" dirty="0" smtClean="0">
                <a:latin typeface="Arial" charset="0"/>
                <a:cs typeface="Arial" charset="0"/>
              </a:rPr>
              <a:t>1</a:t>
            </a:r>
            <a:r>
              <a:rPr lang="en-AU" sz="1200" dirty="0" smtClean="0">
                <a:latin typeface="Arial" charset="0"/>
                <a:cs typeface="Arial" charset="0"/>
              </a:rPr>
              <a:t>Or possibly in Bitcoin</a:t>
            </a:r>
            <a:endParaRPr lang="en-AU" sz="1200" dirty="0">
              <a:latin typeface="Arial" charset="0"/>
              <a:cs typeface="Arial" charset="0"/>
            </a:endParaRPr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3457534" y="2751427"/>
            <a:ext cx="2353209" cy="646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AU" sz="18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How does one bank</a:t>
            </a:r>
          </a:p>
          <a:p>
            <a:r>
              <a:rPr lang="en-AU" sz="18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pay another bank?</a:t>
            </a:r>
            <a:endParaRPr lang="en-AU" sz="18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550"/>
            <a:ext cx="7772400" cy="1143000"/>
          </a:xfrm>
        </p:spPr>
        <p:txBody>
          <a:bodyPr/>
          <a:lstStyle/>
          <a:p>
            <a:r>
              <a:rPr lang="en-US" dirty="0" smtClean="0"/>
              <a:t>Contactless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238250"/>
            <a:ext cx="8372475" cy="4343400"/>
          </a:xfrm>
        </p:spPr>
        <p:txBody>
          <a:bodyPr/>
          <a:lstStyle/>
          <a:p>
            <a:r>
              <a:rPr lang="en-US" sz="2400" dirty="0" smtClean="0"/>
              <a:t>Customer credentials are on the mobile device</a:t>
            </a:r>
          </a:p>
          <a:p>
            <a:r>
              <a:rPr lang="en-US" sz="2400" dirty="0" smtClean="0"/>
              <a:t>Examples: Google Wallet, Isis, Paycloud (sound), Starbucks (QR codes)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725479" y="5849064"/>
            <a:ext cx="14318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</a:rPr>
              <a:t>SOURCE: T-MOBILE</a:t>
            </a:r>
            <a:endParaRPr lang="en-US" sz="1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z="1000" smtClean="0">
                <a:solidFill>
                  <a:srgbClr val="000000"/>
                </a:solidFill>
              </a:rPr>
              <a:t>SEAMLESS SCAN-BASED TRADING                                 JUNE 13, 2016                                 COPYRIGHT © 2016 MICHAEL I. SHAMOS</a:t>
            </a:r>
            <a:endParaRPr lang="en-US" sz="1000" dirty="0">
              <a:solidFill>
                <a:srgbClr val="000000"/>
              </a:solidFill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913" y="3009185"/>
            <a:ext cx="1599009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052" y="3014424"/>
            <a:ext cx="1834953" cy="2834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3009185"/>
            <a:ext cx="272937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120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b="0" smtClean="0">
                <a:solidFill>
                  <a:srgbClr val="000000"/>
                </a:solidFill>
              </a:rPr>
              <a:t>SEAMLESS SCAN-BASED TRADING                                 JUNE 13, 2016                                 COPYRIGHT © 2016 MICHAEL I. SHAMOS</a:t>
            </a:r>
            <a:endParaRPr lang="en-US" b="0" dirty="0" smtClean="0">
              <a:solidFill>
                <a:srgbClr val="000000"/>
              </a:solidFill>
            </a:endParaRPr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endParaRPr lang="en-US" sz="1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endParaRPr lang="en-US" sz="1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2" y="1281113"/>
            <a:ext cx="8340725" cy="417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476250" y="219075"/>
            <a:ext cx="8172450" cy="657225"/>
          </a:xfrm>
        </p:spPr>
        <p:txBody>
          <a:bodyPr/>
          <a:lstStyle/>
          <a:p>
            <a:r>
              <a:rPr lang="en-US" dirty="0" smtClean="0"/>
              <a:t>Participants in a Mobile Payment</a:t>
            </a:r>
          </a:p>
        </p:txBody>
      </p:sp>
    </p:spTree>
    <p:extLst>
      <p:ext uri="{BB962C8B-B14F-4D97-AF65-F5344CB8AC3E}">
        <p14:creationId xmlns:p14="http://schemas.microsoft.com/office/powerpoint/2010/main" val="31412525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b="0" smtClean="0">
                <a:solidFill>
                  <a:srgbClr val="000000"/>
                </a:solidFill>
              </a:rPr>
              <a:t>SEAMLESS SCAN-BASED TRADING                                 JUNE 13, 2016                                 COPYRIGHT © 2016 MICHAEL I. SHAMOS</a:t>
            </a:r>
            <a:endParaRPr lang="en-US" b="0" dirty="0" smtClean="0">
              <a:solidFill>
                <a:srgbClr val="000000"/>
              </a:solidFill>
            </a:endParaRPr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endParaRPr lang="en-US" sz="1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endParaRPr lang="en-US" sz="1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080" y="1392554"/>
            <a:ext cx="4815840" cy="438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56053" y="1392554"/>
            <a:ext cx="10425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</a:rPr>
              <a:t>MOBILE</a:t>
            </a:r>
          </a:p>
          <a:p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</a:rPr>
              <a:t>NETWORK</a:t>
            </a:r>
          </a:p>
          <a:p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</a:rPr>
              <a:t>OPERATOR</a:t>
            </a:r>
            <a:endParaRPr lang="en-US" sz="12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5927" y="3815149"/>
            <a:ext cx="9781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</a:rPr>
              <a:t>TRUSTED</a:t>
            </a:r>
          </a:p>
          <a:p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</a:rPr>
              <a:t>SERVICE</a:t>
            </a:r>
          </a:p>
          <a:p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</a:rPr>
              <a:t>MANAGER</a:t>
            </a:r>
            <a:endParaRPr lang="en-US" sz="12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27031" y="2495550"/>
            <a:ext cx="1514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</a:rPr>
              <a:t>NEAR-FIELD</a:t>
            </a:r>
          </a:p>
          <a:p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</a:rPr>
              <a:t>COMMUNICATION</a:t>
            </a:r>
            <a:endParaRPr lang="en-US" sz="12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01710" y="4695825"/>
            <a:ext cx="13752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</a:rPr>
              <a:t>POINT-OF-SALE</a:t>
            </a:r>
            <a:endParaRPr lang="en-US" sz="12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00609" y="5846920"/>
            <a:ext cx="24529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</a:rPr>
              <a:t>SOURCE: SMART CARD ALLIANCE</a:t>
            </a:r>
            <a:endParaRPr lang="en-US" sz="1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title"/>
          </p:nvPr>
        </p:nvSpPr>
        <p:spPr>
          <a:xfrm>
            <a:off x="696913" y="241300"/>
            <a:ext cx="7772400" cy="722313"/>
          </a:xfrm>
          <a:noFill/>
        </p:spPr>
        <p:txBody>
          <a:bodyPr lIns="82550" tIns="41275" rIns="82550" bIns="41275" anchor="b"/>
          <a:lstStyle/>
          <a:p>
            <a:pPr>
              <a:lnSpc>
                <a:spcPct val="90000"/>
              </a:lnSpc>
            </a:pPr>
            <a:r>
              <a:rPr lang="en-US" dirty="0" smtClean="0"/>
              <a:t>Mobile Payment Ecosystem</a:t>
            </a:r>
          </a:p>
        </p:txBody>
      </p:sp>
    </p:spTree>
    <p:extLst>
      <p:ext uri="{BB962C8B-B14F-4D97-AF65-F5344CB8AC3E}">
        <p14:creationId xmlns:p14="http://schemas.microsoft.com/office/powerpoint/2010/main" val="20487455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b="0" smtClean="0">
                <a:solidFill>
                  <a:srgbClr val="000000"/>
                </a:solidFill>
              </a:rPr>
              <a:t>SEAMLESS SCAN-BASED TRADING                                 JUNE 13, 2016                                 COPYRIGHT © 2016 MICHAEL I. SHAMOS</a:t>
            </a:r>
            <a:endParaRPr lang="en-US" b="0" dirty="0" smtClean="0">
              <a:solidFill>
                <a:srgbClr val="000000"/>
              </a:solidFill>
            </a:endParaRPr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endParaRPr lang="en-US" sz="1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endParaRPr lang="en-US" sz="1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08660" y="132715"/>
            <a:ext cx="8030528" cy="1143000"/>
          </a:xfrm>
          <a:noFill/>
          <a:ln/>
        </p:spPr>
        <p:txBody>
          <a:bodyPr/>
          <a:lstStyle/>
          <a:p>
            <a:r>
              <a:rPr lang="en-US" dirty="0" smtClean="0"/>
              <a:t>The Secure Element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7677501" y="5839689"/>
            <a:ext cx="14526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</a:rPr>
              <a:t>SOURCE: GEMALTO</a:t>
            </a:r>
            <a:endParaRPr lang="en-US" sz="1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045" y="1618285"/>
            <a:ext cx="8046720" cy="312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0475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endParaRPr lang="en-US" sz="1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7645" y="171096"/>
            <a:ext cx="5564063" cy="6400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4872" y="2105891"/>
            <a:ext cx="121225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</a:rPr>
              <a:t>MCP = MOBILE</a:t>
            </a:r>
          </a:p>
          <a:p>
            <a:pPr algn="r"/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</a:rPr>
              <a:t>CONTACTLESS</a:t>
            </a:r>
          </a:p>
          <a:p>
            <a:pPr algn="r"/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</a:rPr>
              <a:t>PAYMENT</a:t>
            </a:r>
          </a:p>
          <a:p>
            <a:pPr algn="r"/>
            <a:endParaRPr lang="en-US" sz="1000" b="1" dirty="0" smtClean="0">
              <a:solidFill>
                <a:srgbClr val="000000"/>
              </a:solidFill>
              <a:latin typeface="Arial" pitchFamily="34" charset="0"/>
            </a:endParaRPr>
          </a:p>
          <a:p>
            <a:pPr algn="r"/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</a:rPr>
              <a:t>POI = POINT OF</a:t>
            </a:r>
          </a:p>
          <a:p>
            <a:pPr algn="r"/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</a:rPr>
              <a:t>INTERACTION</a:t>
            </a:r>
          </a:p>
          <a:p>
            <a:pPr algn="r"/>
            <a:endParaRPr lang="en-US" sz="1000" b="1" dirty="0">
              <a:solidFill>
                <a:srgbClr val="000000"/>
              </a:solidFill>
              <a:latin typeface="Arial" pitchFamily="34" charset="0"/>
            </a:endParaRPr>
          </a:p>
          <a:p>
            <a:pPr algn="r"/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</a:rPr>
              <a:t>PSP = PAYMENT</a:t>
            </a:r>
          </a:p>
          <a:p>
            <a:pPr algn="r"/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</a:rPr>
              <a:t>SERVICE</a:t>
            </a:r>
          </a:p>
          <a:p>
            <a:pPr algn="r"/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</a:rPr>
              <a:t>PROVIDER</a:t>
            </a:r>
          </a:p>
          <a:p>
            <a:pPr algn="r"/>
            <a:endParaRPr lang="en-US" sz="1000" b="1" dirty="0">
              <a:solidFill>
                <a:srgbClr val="000000"/>
              </a:solidFill>
              <a:latin typeface="Arial" pitchFamily="34" charset="0"/>
            </a:endParaRPr>
          </a:p>
          <a:p>
            <a:pPr algn="r"/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</a:rPr>
              <a:t>SEPA = SINGLE</a:t>
            </a:r>
          </a:p>
          <a:p>
            <a:pPr algn="r"/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</a:rPr>
              <a:t>EUROPEAN</a:t>
            </a:r>
          </a:p>
          <a:p>
            <a:pPr algn="r"/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</a:rPr>
              <a:t>PAYMENTS</a:t>
            </a:r>
          </a:p>
          <a:p>
            <a:pPr algn="r"/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</a:rPr>
              <a:t>AREA</a:t>
            </a:r>
            <a:endParaRPr lang="en-US" sz="1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76219" y="6539346"/>
            <a:ext cx="30123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</a:rPr>
              <a:t>SOURCE: EUROPEAN PAYMENTS COUNCIL</a:t>
            </a:r>
            <a:endParaRPr lang="en-US" sz="1000" b="1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0192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z="1000" smtClean="0"/>
              <a:t>SEAMLESS SCAN-BASED TRADING                                 JUNE 13, 2016                                 COPYRIGHT © 2016 MICHAEL I. SHAMOS</a:t>
            </a:r>
            <a:endParaRPr lang="en-US" sz="1000" dirty="0"/>
          </a:p>
        </p:txBody>
      </p:sp>
      <p:sp>
        <p:nvSpPr>
          <p:cNvPr id="438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9275" y="2341563"/>
            <a:ext cx="8026400" cy="1143000"/>
          </a:xfrm>
          <a:noFill/>
          <a:ln/>
        </p:spPr>
        <p:txBody>
          <a:bodyPr/>
          <a:lstStyle/>
          <a:p>
            <a:r>
              <a:rPr lang="en-US" sz="4000" dirty="0"/>
              <a:t/>
            </a:r>
            <a:br>
              <a:rPr lang="en-US" sz="4000" dirty="0"/>
            </a:br>
            <a:r>
              <a:rPr lang="en-US" sz="3200" b="0" dirty="0"/>
              <a:t/>
            </a:r>
            <a:br>
              <a:rPr lang="en-US" sz="3200" b="0" dirty="0"/>
            </a:br>
            <a:r>
              <a:rPr lang="en-US" sz="4000" dirty="0" smtClean="0"/>
              <a:t>Scan-Based</a:t>
            </a:r>
            <a:r>
              <a:rPr lang="en-US" sz="4000" dirty="0"/>
              <a:t> </a:t>
            </a:r>
            <a:r>
              <a:rPr lang="en-US" sz="4000" dirty="0" smtClean="0"/>
              <a:t>Trading</a:t>
            </a:r>
            <a:r>
              <a:rPr lang="en-US" sz="4400" dirty="0"/>
              <a:t/>
            </a:r>
            <a:br>
              <a:rPr lang="en-US" sz="4400" dirty="0"/>
            </a:br>
            <a:endParaRPr lang="en-US" sz="4400" b="0" dirty="0">
              <a:solidFill>
                <a:schemeClr val="tx1"/>
              </a:solidFill>
            </a:endParaRPr>
          </a:p>
        </p:txBody>
      </p:sp>
      <p:sp>
        <p:nvSpPr>
          <p:cNvPr id="438275" name="Rectangle 3"/>
          <p:cNvSpPr>
            <a:spLocks noGrp="1" noChangeArrowheads="1"/>
          </p:cNvSpPr>
          <p:nvPr>
            <p:ph type="subTitle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694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33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538" name="Rectangle 2"/>
          <p:cNvSpPr>
            <a:spLocks noChangeArrowheads="1"/>
          </p:cNvSpPr>
          <p:nvPr/>
        </p:nvSpPr>
        <p:spPr bwMode="auto">
          <a:xfrm>
            <a:off x="617538" y="17145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r>
              <a:rPr lang="en-US" sz="3600" b="1">
                <a:solidFill>
                  <a:schemeClr val="tx2"/>
                </a:solidFill>
                <a:latin typeface="Arial" charset="0"/>
              </a:rPr>
              <a:t>Traditional Supply Chain</a:t>
            </a:r>
          </a:p>
        </p:txBody>
      </p:sp>
      <p:sp>
        <p:nvSpPr>
          <p:cNvPr id="705540" name="Rectangle 4"/>
          <p:cNvSpPr>
            <a:spLocks noChangeArrowheads="1"/>
          </p:cNvSpPr>
          <p:nvPr/>
        </p:nvSpPr>
        <p:spPr bwMode="auto">
          <a:xfrm>
            <a:off x="7245350" y="580866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5541" name="Rectangle 5"/>
          <p:cNvSpPr>
            <a:spLocks noChangeArrowheads="1"/>
          </p:cNvSpPr>
          <p:nvPr/>
        </p:nvSpPr>
        <p:spPr bwMode="auto">
          <a:xfrm>
            <a:off x="3208338" y="580866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05542" name="Group 6"/>
          <p:cNvGrpSpPr>
            <a:grpSpLocks/>
          </p:cNvGrpSpPr>
          <p:nvPr/>
        </p:nvGrpSpPr>
        <p:grpSpPr bwMode="auto">
          <a:xfrm>
            <a:off x="1701800" y="2314575"/>
            <a:ext cx="615950" cy="296863"/>
            <a:chOff x="1067" y="1350"/>
            <a:chExt cx="388" cy="187"/>
          </a:xfrm>
        </p:grpSpPr>
        <p:sp>
          <p:nvSpPr>
            <p:cNvPr id="705543" name="Oval 7"/>
            <p:cNvSpPr>
              <a:spLocks noChangeArrowheads="1"/>
            </p:cNvSpPr>
            <p:nvPr/>
          </p:nvSpPr>
          <p:spPr bwMode="auto">
            <a:xfrm>
              <a:off x="1316" y="1476"/>
              <a:ext cx="73" cy="6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5544" name="Oval 8"/>
            <p:cNvSpPr>
              <a:spLocks noChangeArrowheads="1"/>
            </p:cNvSpPr>
            <p:nvPr/>
          </p:nvSpPr>
          <p:spPr bwMode="auto">
            <a:xfrm>
              <a:off x="1118" y="1476"/>
              <a:ext cx="74" cy="6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5545" name="Freeform 9"/>
            <p:cNvSpPr>
              <a:spLocks/>
            </p:cNvSpPr>
            <p:nvPr/>
          </p:nvSpPr>
          <p:spPr bwMode="auto">
            <a:xfrm>
              <a:off x="1067" y="1350"/>
              <a:ext cx="388" cy="132"/>
            </a:xfrm>
            <a:custGeom>
              <a:avLst/>
              <a:gdLst>
                <a:gd name="T0" fmla="*/ 0 w 388"/>
                <a:gd name="T1" fmla="*/ 131 h 132"/>
                <a:gd name="T2" fmla="*/ 70 w 388"/>
                <a:gd name="T3" fmla="*/ 5 h 132"/>
                <a:gd name="T4" fmla="*/ 340 w 388"/>
                <a:gd name="T5" fmla="*/ 0 h 132"/>
                <a:gd name="T6" fmla="*/ 387 w 388"/>
                <a:gd name="T7" fmla="*/ 72 h 132"/>
                <a:gd name="T8" fmla="*/ 368 w 388"/>
                <a:gd name="T9" fmla="*/ 131 h 132"/>
                <a:gd name="T10" fmla="*/ 0 w 388"/>
                <a:gd name="T11" fmla="*/ 13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8" h="132">
                  <a:moveTo>
                    <a:pt x="0" y="131"/>
                  </a:moveTo>
                  <a:lnTo>
                    <a:pt x="70" y="5"/>
                  </a:lnTo>
                  <a:lnTo>
                    <a:pt x="340" y="0"/>
                  </a:lnTo>
                  <a:lnTo>
                    <a:pt x="387" y="72"/>
                  </a:lnTo>
                  <a:lnTo>
                    <a:pt x="368" y="131"/>
                  </a:lnTo>
                  <a:lnTo>
                    <a:pt x="0" y="131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5546" name="Oval 10"/>
          <p:cNvSpPr>
            <a:spLocks noChangeArrowheads="1"/>
          </p:cNvSpPr>
          <p:nvPr/>
        </p:nvSpPr>
        <p:spPr bwMode="auto">
          <a:xfrm>
            <a:off x="5527675" y="3698875"/>
            <a:ext cx="696913" cy="696913"/>
          </a:xfrm>
          <a:prstGeom prst="ellipse">
            <a:avLst/>
          </a:prstGeom>
          <a:solidFill>
            <a:srgbClr val="3EF800"/>
          </a:solidFill>
          <a:ln w="5080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5547" name="Oval 11"/>
          <p:cNvSpPr>
            <a:spLocks noChangeArrowheads="1"/>
          </p:cNvSpPr>
          <p:nvPr/>
        </p:nvSpPr>
        <p:spPr bwMode="auto">
          <a:xfrm>
            <a:off x="6697663" y="2205038"/>
            <a:ext cx="2111375" cy="436562"/>
          </a:xfrm>
          <a:prstGeom prst="ellipse">
            <a:avLst/>
          </a:prstGeom>
          <a:solidFill>
            <a:srgbClr val="FFFFFF"/>
          </a:solidFill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5548" name="Rectangle 12"/>
          <p:cNvSpPr>
            <a:spLocks noChangeArrowheads="1"/>
          </p:cNvSpPr>
          <p:nvPr/>
        </p:nvSpPr>
        <p:spPr bwMode="auto">
          <a:xfrm>
            <a:off x="693738" y="2128838"/>
            <a:ext cx="588962" cy="588962"/>
          </a:xfrm>
          <a:prstGeom prst="rect">
            <a:avLst/>
          </a:prstGeom>
          <a:solidFill>
            <a:srgbClr val="FFFFFF"/>
          </a:solidFill>
          <a:ln w="50800">
            <a:solidFill>
              <a:srgbClr val="FF00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5549" name="Rectangle 13"/>
          <p:cNvSpPr>
            <a:spLocks noChangeArrowheads="1"/>
          </p:cNvSpPr>
          <p:nvPr/>
        </p:nvSpPr>
        <p:spPr bwMode="auto">
          <a:xfrm>
            <a:off x="2589213" y="2109788"/>
            <a:ext cx="627062" cy="6270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5550" name="Rectangle 14"/>
          <p:cNvSpPr>
            <a:spLocks noChangeArrowheads="1"/>
          </p:cNvSpPr>
          <p:nvPr/>
        </p:nvSpPr>
        <p:spPr bwMode="auto">
          <a:xfrm>
            <a:off x="3108325" y="2133600"/>
            <a:ext cx="1533525" cy="590550"/>
          </a:xfrm>
          <a:prstGeom prst="rect">
            <a:avLst/>
          </a:prstGeom>
          <a:solidFill>
            <a:srgbClr val="FFFFFF"/>
          </a:solidFill>
          <a:ln w="12700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5551" name="Rectangle 15"/>
          <p:cNvSpPr>
            <a:spLocks noChangeArrowheads="1"/>
          </p:cNvSpPr>
          <p:nvPr/>
        </p:nvSpPr>
        <p:spPr bwMode="auto">
          <a:xfrm>
            <a:off x="5503863" y="2109788"/>
            <a:ext cx="627062" cy="6270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5552" name="Rectangle 16"/>
          <p:cNvSpPr>
            <a:spLocks noChangeArrowheads="1"/>
          </p:cNvSpPr>
          <p:nvPr/>
        </p:nvSpPr>
        <p:spPr bwMode="auto">
          <a:xfrm>
            <a:off x="669925" y="2139950"/>
            <a:ext cx="642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Arial" charset="0"/>
              </a:rPr>
              <a:t>DC</a:t>
            </a:r>
          </a:p>
        </p:txBody>
      </p:sp>
      <p:sp>
        <p:nvSpPr>
          <p:cNvPr id="705553" name="Rectangle 17"/>
          <p:cNvSpPr>
            <a:spLocks noChangeArrowheads="1"/>
          </p:cNvSpPr>
          <p:nvPr/>
        </p:nvSpPr>
        <p:spPr bwMode="auto">
          <a:xfrm>
            <a:off x="2589213" y="2109788"/>
            <a:ext cx="627062" cy="6270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5554" name="Rectangle 18"/>
          <p:cNvSpPr>
            <a:spLocks noChangeArrowheads="1"/>
          </p:cNvSpPr>
          <p:nvPr/>
        </p:nvSpPr>
        <p:spPr bwMode="auto">
          <a:xfrm>
            <a:off x="2509838" y="2139950"/>
            <a:ext cx="8524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Arial" charset="0"/>
              </a:rPr>
              <a:t>BkRm</a:t>
            </a:r>
          </a:p>
        </p:txBody>
      </p:sp>
      <p:sp>
        <p:nvSpPr>
          <p:cNvPr id="705556" name="Rectangle 20"/>
          <p:cNvSpPr>
            <a:spLocks noChangeArrowheads="1"/>
          </p:cNvSpPr>
          <p:nvPr/>
        </p:nvSpPr>
        <p:spPr bwMode="auto">
          <a:xfrm>
            <a:off x="5391150" y="2139950"/>
            <a:ext cx="854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Arial" charset="0"/>
              </a:rPr>
              <a:t>CkOut</a:t>
            </a:r>
          </a:p>
        </p:txBody>
      </p:sp>
      <p:sp>
        <p:nvSpPr>
          <p:cNvPr id="705557" name="Rectangle 21"/>
          <p:cNvSpPr>
            <a:spLocks noChangeArrowheads="1"/>
          </p:cNvSpPr>
          <p:nvPr/>
        </p:nvSpPr>
        <p:spPr bwMode="auto">
          <a:xfrm>
            <a:off x="6899275" y="2246313"/>
            <a:ext cx="16652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336699"/>
                </a:solidFill>
                <a:latin typeface="Arial" charset="0"/>
              </a:rPr>
              <a:t>Consumer</a:t>
            </a:r>
          </a:p>
        </p:txBody>
      </p:sp>
      <p:sp>
        <p:nvSpPr>
          <p:cNvPr id="705558" name="Rectangle 22"/>
          <p:cNvSpPr>
            <a:spLocks noChangeArrowheads="1"/>
          </p:cNvSpPr>
          <p:nvPr/>
        </p:nvSpPr>
        <p:spPr bwMode="auto">
          <a:xfrm>
            <a:off x="2978150" y="3606800"/>
            <a:ext cx="520700" cy="733425"/>
          </a:xfrm>
          <a:prstGeom prst="rect">
            <a:avLst/>
          </a:prstGeom>
          <a:solidFill>
            <a:srgbClr val="3EF8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5559" name="Line 23"/>
          <p:cNvSpPr>
            <a:spLocks noChangeShapeType="1"/>
          </p:cNvSpPr>
          <p:nvPr/>
        </p:nvSpPr>
        <p:spPr bwMode="auto">
          <a:xfrm>
            <a:off x="3081338" y="3724275"/>
            <a:ext cx="317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5560" name="Line 24"/>
          <p:cNvSpPr>
            <a:spLocks noChangeShapeType="1"/>
          </p:cNvSpPr>
          <p:nvPr/>
        </p:nvSpPr>
        <p:spPr bwMode="auto">
          <a:xfrm>
            <a:off x="3081338" y="3822700"/>
            <a:ext cx="317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5561" name="Line 25"/>
          <p:cNvSpPr>
            <a:spLocks noChangeShapeType="1"/>
          </p:cNvSpPr>
          <p:nvPr/>
        </p:nvSpPr>
        <p:spPr bwMode="auto">
          <a:xfrm>
            <a:off x="3081338" y="3919538"/>
            <a:ext cx="317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5562" name="Line 26"/>
          <p:cNvSpPr>
            <a:spLocks noChangeShapeType="1"/>
          </p:cNvSpPr>
          <p:nvPr/>
        </p:nvSpPr>
        <p:spPr bwMode="auto">
          <a:xfrm>
            <a:off x="3081338" y="4017963"/>
            <a:ext cx="317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5563" name="Line 27"/>
          <p:cNvSpPr>
            <a:spLocks noChangeShapeType="1"/>
          </p:cNvSpPr>
          <p:nvPr/>
        </p:nvSpPr>
        <p:spPr bwMode="auto">
          <a:xfrm>
            <a:off x="3081338" y="4116388"/>
            <a:ext cx="317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5564" name="Line 28"/>
          <p:cNvSpPr>
            <a:spLocks noChangeShapeType="1"/>
          </p:cNvSpPr>
          <p:nvPr/>
        </p:nvSpPr>
        <p:spPr bwMode="auto">
          <a:xfrm>
            <a:off x="3081338" y="4213225"/>
            <a:ext cx="317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5565" name="Line 29"/>
          <p:cNvSpPr>
            <a:spLocks noChangeShapeType="1"/>
          </p:cNvSpPr>
          <p:nvPr/>
        </p:nvSpPr>
        <p:spPr bwMode="auto">
          <a:xfrm>
            <a:off x="3222625" y="2427288"/>
            <a:ext cx="0" cy="1173162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5566" name="Line 30"/>
          <p:cNvSpPr>
            <a:spLocks noChangeShapeType="1"/>
          </p:cNvSpPr>
          <p:nvPr/>
        </p:nvSpPr>
        <p:spPr bwMode="auto">
          <a:xfrm>
            <a:off x="5880100" y="2514600"/>
            <a:ext cx="0" cy="11477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05567" name="Object 31"/>
          <p:cNvGraphicFramePr>
            <a:graphicFrameLocks/>
          </p:cNvGraphicFramePr>
          <p:nvPr/>
        </p:nvGraphicFramePr>
        <p:xfrm>
          <a:off x="2955925" y="4483100"/>
          <a:ext cx="601663" cy="28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5630" name="Clip" r:id="rId5" imgW="601560" imgH="280800" progId="MS_ClipArt_Gallery.2">
                  <p:embed/>
                </p:oleObj>
              </mc:Choice>
              <mc:Fallback>
                <p:oleObj name="Clip" r:id="rId5" imgW="601560" imgH="280800" progId="MS_ClipArt_Gallery.2">
                  <p:embed/>
                  <p:pic>
                    <p:nvPicPr>
                      <p:cNvPr id="0" name="Object 31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5925" y="4483100"/>
                        <a:ext cx="601663" cy="28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5568" name="Object 32"/>
          <p:cNvGraphicFramePr>
            <a:graphicFrameLocks/>
          </p:cNvGraphicFramePr>
          <p:nvPr/>
        </p:nvGraphicFramePr>
        <p:xfrm>
          <a:off x="5754688" y="3741738"/>
          <a:ext cx="59055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5631" name="CorelDRAW 6.0" r:id="rId7" imgW="590400" imgH="266400" progId="CorelDRAW.Graphic.6">
                  <p:embed/>
                </p:oleObj>
              </mc:Choice>
              <mc:Fallback>
                <p:oleObj name="CorelDRAW 6.0" r:id="rId7" imgW="590400" imgH="266400" progId="CorelDRAW.Graphic.6">
                  <p:embed/>
                  <p:pic>
                    <p:nvPicPr>
                      <p:cNvPr id="0" name="Object 32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4688" y="3741738"/>
                        <a:ext cx="59055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5569" name="Rectangle 33"/>
          <p:cNvSpPr>
            <a:spLocks noChangeArrowheads="1"/>
          </p:cNvSpPr>
          <p:nvPr/>
        </p:nvSpPr>
        <p:spPr bwMode="auto">
          <a:xfrm>
            <a:off x="5707063" y="3986213"/>
            <a:ext cx="715962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i="1">
                <a:latin typeface="Arial" charset="0"/>
              </a:rPr>
              <a:t>scanner</a:t>
            </a:r>
          </a:p>
        </p:txBody>
      </p:sp>
      <p:sp>
        <p:nvSpPr>
          <p:cNvPr id="705570" name="Rectangle 34"/>
          <p:cNvSpPr>
            <a:spLocks noChangeArrowheads="1"/>
          </p:cNvSpPr>
          <p:nvPr/>
        </p:nvSpPr>
        <p:spPr bwMode="auto">
          <a:xfrm>
            <a:off x="312738" y="1714500"/>
            <a:ext cx="14065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rgbClr val="FF0033"/>
                </a:solidFill>
                <a:latin typeface="Arial" charset="0"/>
              </a:rPr>
              <a:t>Supplier</a:t>
            </a:r>
          </a:p>
        </p:txBody>
      </p:sp>
      <p:sp>
        <p:nvSpPr>
          <p:cNvPr id="705571" name="Rectangle 35"/>
          <p:cNvSpPr>
            <a:spLocks noChangeArrowheads="1"/>
          </p:cNvSpPr>
          <p:nvPr/>
        </p:nvSpPr>
        <p:spPr bwMode="auto">
          <a:xfrm>
            <a:off x="2640013" y="1641475"/>
            <a:ext cx="1828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rgbClr val="00FFFF"/>
                </a:solidFill>
                <a:latin typeface="Arial" charset="0"/>
              </a:rPr>
              <a:t>Warehouse</a:t>
            </a:r>
          </a:p>
        </p:txBody>
      </p:sp>
      <p:sp>
        <p:nvSpPr>
          <p:cNvPr id="705572" name="Rectangle 36"/>
          <p:cNvSpPr>
            <a:spLocks noChangeArrowheads="1"/>
          </p:cNvSpPr>
          <p:nvPr/>
        </p:nvSpPr>
        <p:spPr bwMode="auto">
          <a:xfrm>
            <a:off x="2598738" y="2128838"/>
            <a:ext cx="2003425" cy="588962"/>
          </a:xfrm>
          <a:prstGeom prst="rect">
            <a:avLst/>
          </a:prstGeom>
          <a:noFill/>
          <a:ln w="50800">
            <a:solidFill>
              <a:srgbClr val="00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5573" name="Line 37"/>
          <p:cNvSpPr>
            <a:spLocks noChangeShapeType="1"/>
          </p:cNvSpPr>
          <p:nvPr/>
        </p:nvSpPr>
        <p:spPr bwMode="auto">
          <a:xfrm>
            <a:off x="557213" y="2424113"/>
            <a:ext cx="2663825" cy="0"/>
          </a:xfrm>
          <a:prstGeom prst="line">
            <a:avLst/>
          </a:prstGeom>
          <a:noFill/>
          <a:ln w="25400">
            <a:solidFill>
              <a:srgbClr val="FF0033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5574" name="Line 38"/>
          <p:cNvSpPr>
            <a:spLocks noChangeShapeType="1"/>
          </p:cNvSpPr>
          <p:nvPr/>
        </p:nvSpPr>
        <p:spPr bwMode="auto">
          <a:xfrm>
            <a:off x="6076950" y="2424113"/>
            <a:ext cx="649288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5575" name="Rectangle 39"/>
          <p:cNvSpPr>
            <a:spLocks noChangeArrowheads="1"/>
          </p:cNvSpPr>
          <p:nvPr/>
        </p:nvSpPr>
        <p:spPr bwMode="auto">
          <a:xfrm>
            <a:off x="5208588" y="4978400"/>
            <a:ext cx="3022600" cy="792163"/>
          </a:xfrm>
          <a:prstGeom prst="rect">
            <a:avLst/>
          </a:prstGeom>
          <a:noFill/>
          <a:ln w="12700">
            <a:solidFill>
              <a:srgbClr val="3EF8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DDDDDD"/>
                </a:solidFill>
                <a:latin typeface="Arial" charset="0"/>
              </a:rPr>
              <a:t>Retailer's revenue point:</a:t>
            </a:r>
          </a:p>
          <a:p>
            <a:pPr>
              <a:spcBef>
                <a:spcPct val="50000"/>
              </a:spcBef>
            </a:pPr>
            <a:r>
              <a:rPr lang="en-US" sz="1800" b="1" i="1">
                <a:solidFill>
                  <a:srgbClr val="3EF800"/>
                </a:solidFill>
                <a:latin typeface="Arial" charset="0"/>
              </a:rPr>
              <a:t>Point-of-sale scanner</a:t>
            </a:r>
          </a:p>
        </p:txBody>
      </p:sp>
      <p:sp>
        <p:nvSpPr>
          <p:cNvPr id="705576" name="Line 40"/>
          <p:cNvSpPr>
            <a:spLocks noChangeShapeType="1"/>
          </p:cNvSpPr>
          <p:nvPr/>
        </p:nvSpPr>
        <p:spPr bwMode="auto">
          <a:xfrm>
            <a:off x="3236913" y="2424113"/>
            <a:ext cx="22606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5577" name="Rectangle 41"/>
          <p:cNvSpPr>
            <a:spLocks noChangeArrowheads="1"/>
          </p:cNvSpPr>
          <p:nvPr/>
        </p:nvSpPr>
        <p:spPr bwMode="auto">
          <a:xfrm>
            <a:off x="1246188" y="4978400"/>
            <a:ext cx="3022600" cy="792163"/>
          </a:xfrm>
          <a:prstGeom prst="rect">
            <a:avLst/>
          </a:prstGeom>
          <a:noFill/>
          <a:ln w="12700">
            <a:solidFill>
              <a:srgbClr val="3EF8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DDDDDD"/>
                </a:solidFill>
                <a:latin typeface="Arial" charset="0"/>
              </a:rPr>
              <a:t>Supplier's revenue point:</a:t>
            </a:r>
          </a:p>
          <a:p>
            <a:pPr>
              <a:spcBef>
                <a:spcPct val="50000"/>
              </a:spcBef>
            </a:pPr>
            <a:r>
              <a:rPr lang="en-US" sz="1800" b="1" i="1">
                <a:solidFill>
                  <a:srgbClr val="3EF800"/>
                </a:solidFill>
                <a:latin typeface="Arial" charset="0"/>
              </a:rPr>
              <a:t>Warehouse checkin</a:t>
            </a:r>
          </a:p>
        </p:txBody>
      </p:sp>
      <p:sp>
        <p:nvSpPr>
          <p:cNvPr id="705578" name="AutoShape 42"/>
          <p:cNvSpPr>
            <a:spLocks noChangeArrowheads="1"/>
          </p:cNvSpPr>
          <p:nvPr/>
        </p:nvSpPr>
        <p:spPr bwMode="auto">
          <a:xfrm>
            <a:off x="3086100" y="3059113"/>
            <a:ext cx="225425" cy="177800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12700">
            <a:solidFill>
              <a:srgbClr val="FAFD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5579" name="Rectangle 43"/>
          <p:cNvSpPr>
            <a:spLocks noChangeArrowheads="1"/>
          </p:cNvSpPr>
          <p:nvPr/>
        </p:nvSpPr>
        <p:spPr bwMode="auto">
          <a:xfrm>
            <a:off x="1233488" y="2992438"/>
            <a:ext cx="1693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000" b="1" i="1">
                <a:solidFill>
                  <a:srgbClr val="FAFD00"/>
                </a:solidFill>
                <a:latin typeface="Arial" charset="0"/>
              </a:rPr>
              <a:t>Terms begin</a:t>
            </a:r>
          </a:p>
        </p:txBody>
      </p:sp>
      <p:sp>
        <p:nvSpPr>
          <p:cNvPr id="705580" name="Text Box 44"/>
          <p:cNvSpPr txBox="1">
            <a:spLocks noChangeArrowheads="1"/>
          </p:cNvSpPr>
          <p:nvPr/>
        </p:nvSpPr>
        <p:spPr bwMode="auto">
          <a:xfrm>
            <a:off x="6592888" y="6583363"/>
            <a:ext cx="25511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200" b="1">
                <a:latin typeface="Arial" charset="0"/>
              </a:rPr>
              <a:t>SOURCE: TERESA BRASHEARS</a:t>
            </a:r>
          </a:p>
        </p:txBody>
      </p:sp>
      <p:sp>
        <p:nvSpPr>
          <p:cNvPr id="705581" name="Rectangle 45"/>
          <p:cNvSpPr>
            <a:spLocks noChangeArrowheads="1"/>
          </p:cNvSpPr>
          <p:nvPr/>
        </p:nvSpPr>
        <p:spPr bwMode="auto">
          <a:xfrm>
            <a:off x="4967288" y="1631950"/>
            <a:ext cx="1828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rgbClr val="00FFFF"/>
                </a:solidFill>
                <a:latin typeface="Arial" charset="0"/>
              </a:rPr>
              <a:t>Store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SEAMLESS SCAN-BASED TRADING                                 JUNE 13, 2016                                 COPYRIGHT © 2016 MICHAEL I. SHAMOS</a:t>
            </a:r>
            <a:endParaRPr lang="en-US"/>
          </a:p>
        </p:txBody>
      </p:sp>
      <p:sp>
        <p:nvSpPr>
          <p:cNvPr id="79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0200"/>
            <a:ext cx="8382000" cy="866775"/>
          </a:xfrm>
          <a:noFill/>
          <a:ln/>
        </p:spPr>
        <p:txBody>
          <a:bodyPr lIns="92075" tIns="46038" rIns="92075" bIns="46038" anchor="t" anchorCtr="1"/>
          <a:lstStyle/>
          <a:p>
            <a:r>
              <a:rPr lang="en-US" sz="4000"/>
              <a:t>Causes of Grocery Out of Stock </a:t>
            </a:r>
            <a:endParaRPr lang="en-US" sz="2800"/>
          </a:p>
        </p:txBody>
      </p:sp>
      <p:sp>
        <p:nvSpPr>
          <p:cNvPr id="798723" name="Freeform 3"/>
          <p:cNvSpPr>
            <a:spLocks/>
          </p:cNvSpPr>
          <p:nvPr/>
        </p:nvSpPr>
        <p:spPr bwMode="auto">
          <a:xfrm>
            <a:off x="3021013" y="3101975"/>
            <a:ext cx="650875" cy="1127125"/>
          </a:xfrm>
          <a:custGeom>
            <a:avLst/>
            <a:gdLst>
              <a:gd name="T0" fmla="*/ 400 w 410"/>
              <a:gd name="T1" fmla="*/ 573 h 710"/>
              <a:gd name="T2" fmla="*/ 373 w 410"/>
              <a:gd name="T3" fmla="*/ 559 h 710"/>
              <a:gd name="T4" fmla="*/ 350 w 410"/>
              <a:gd name="T5" fmla="*/ 546 h 710"/>
              <a:gd name="T6" fmla="*/ 327 w 410"/>
              <a:gd name="T7" fmla="*/ 533 h 710"/>
              <a:gd name="T8" fmla="*/ 304 w 410"/>
              <a:gd name="T9" fmla="*/ 515 h 710"/>
              <a:gd name="T10" fmla="*/ 281 w 410"/>
              <a:gd name="T11" fmla="*/ 502 h 710"/>
              <a:gd name="T12" fmla="*/ 258 w 410"/>
              <a:gd name="T13" fmla="*/ 484 h 710"/>
              <a:gd name="T14" fmla="*/ 239 w 410"/>
              <a:gd name="T15" fmla="*/ 466 h 710"/>
              <a:gd name="T16" fmla="*/ 216 w 410"/>
              <a:gd name="T17" fmla="*/ 448 h 710"/>
              <a:gd name="T18" fmla="*/ 198 w 410"/>
              <a:gd name="T19" fmla="*/ 430 h 710"/>
              <a:gd name="T20" fmla="*/ 180 w 410"/>
              <a:gd name="T21" fmla="*/ 413 h 710"/>
              <a:gd name="T22" fmla="*/ 161 w 410"/>
              <a:gd name="T23" fmla="*/ 395 h 710"/>
              <a:gd name="T24" fmla="*/ 143 w 410"/>
              <a:gd name="T25" fmla="*/ 377 h 710"/>
              <a:gd name="T26" fmla="*/ 129 w 410"/>
              <a:gd name="T27" fmla="*/ 355 h 710"/>
              <a:gd name="T28" fmla="*/ 115 w 410"/>
              <a:gd name="T29" fmla="*/ 337 h 710"/>
              <a:gd name="T30" fmla="*/ 106 w 410"/>
              <a:gd name="T31" fmla="*/ 324 h 710"/>
              <a:gd name="T32" fmla="*/ 92 w 410"/>
              <a:gd name="T33" fmla="*/ 306 h 710"/>
              <a:gd name="T34" fmla="*/ 78 w 410"/>
              <a:gd name="T35" fmla="*/ 284 h 710"/>
              <a:gd name="T36" fmla="*/ 65 w 410"/>
              <a:gd name="T37" fmla="*/ 262 h 710"/>
              <a:gd name="T38" fmla="*/ 55 w 410"/>
              <a:gd name="T39" fmla="*/ 240 h 710"/>
              <a:gd name="T40" fmla="*/ 46 w 410"/>
              <a:gd name="T41" fmla="*/ 217 h 710"/>
              <a:gd name="T42" fmla="*/ 37 w 410"/>
              <a:gd name="T43" fmla="*/ 195 h 710"/>
              <a:gd name="T44" fmla="*/ 28 w 410"/>
              <a:gd name="T45" fmla="*/ 173 h 710"/>
              <a:gd name="T46" fmla="*/ 19 w 410"/>
              <a:gd name="T47" fmla="*/ 151 h 710"/>
              <a:gd name="T48" fmla="*/ 14 w 410"/>
              <a:gd name="T49" fmla="*/ 129 h 710"/>
              <a:gd name="T50" fmla="*/ 9 w 410"/>
              <a:gd name="T51" fmla="*/ 106 h 710"/>
              <a:gd name="T52" fmla="*/ 5 w 410"/>
              <a:gd name="T53" fmla="*/ 80 h 710"/>
              <a:gd name="T54" fmla="*/ 0 w 410"/>
              <a:gd name="T55" fmla="*/ 58 h 710"/>
              <a:gd name="T56" fmla="*/ 0 w 410"/>
              <a:gd name="T57" fmla="*/ 35 h 710"/>
              <a:gd name="T58" fmla="*/ 0 w 410"/>
              <a:gd name="T59" fmla="*/ 9 h 710"/>
              <a:gd name="T60" fmla="*/ 0 w 410"/>
              <a:gd name="T61" fmla="*/ 133 h 710"/>
              <a:gd name="T62" fmla="*/ 0 w 410"/>
              <a:gd name="T63" fmla="*/ 155 h 710"/>
              <a:gd name="T64" fmla="*/ 0 w 410"/>
              <a:gd name="T65" fmla="*/ 177 h 710"/>
              <a:gd name="T66" fmla="*/ 5 w 410"/>
              <a:gd name="T67" fmla="*/ 204 h 710"/>
              <a:gd name="T68" fmla="*/ 9 w 410"/>
              <a:gd name="T69" fmla="*/ 226 h 710"/>
              <a:gd name="T70" fmla="*/ 14 w 410"/>
              <a:gd name="T71" fmla="*/ 248 h 710"/>
              <a:gd name="T72" fmla="*/ 19 w 410"/>
              <a:gd name="T73" fmla="*/ 271 h 710"/>
              <a:gd name="T74" fmla="*/ 23 w 410"/>
              <a:gd name="T75" fmla="*/ 297 h 710"/>
              <a:gd name="T76" fmla="*/ 32 w 410"/>
              <a:gd name="T77" fmla="*/ 319 h 710"/>
              <a:gd name="T78" fmla="*/ 42 w 410"/>
              <a:gd name="T79" fmla="*/ 342 h 710"/>
              <a:gd name="T80" fmla="*/ 51 w 410"/>
              <a:gd name="T81" fmla="*/ 364 h 710"/>
              <a:gd name="T82" fmla="*/ 60 w 410"/>
              <a:gd name="T83" fmla="*/ 386 h 710"/>
              <a:gd name="T84" fmla="*/ 74 w 410"/>
              <a:gd name="T85" fmla="*/ 408 h 710"/>
              <a:gd name="T86" fmla="*/ 83 w 410"/>
              <a:gd name="T87" fmla="*/ 426 h 710"/>
              <a:gd name="T88" fmla="*/ 97 w 410"/>
              <a:gd name="T89" fmla="*/ 448 h 710"/>
              <a:gd name="T90" fmla="*/ 106 w 410"/>
              <a:gd name="T91" fmla="*/ 457 h 710"/>
              <a:gd name="T92" fmla="*/ 120 w 410"/>
              <a:gd name="T93" fmla="*/ 479 h 710"/>
              <a:gd name="T94" fmla="*/ 138 w 410"/>
              <a:gd name="T95" fmla="*/ 502 h 710"/>
              <a:gd name="T96" fmla="*/ 152 w 410"/>
              <a:gd name="T97" fmla="*/ 519 h 710"/>
              <a:gd name="T98" fmla="*/ 170 w 410"/>
              <a:gd name="T99" fmla="*/ 537 h 710"/>
              <a:gd name="T100" fmla="*/ 189 w 410"/>
              <a:gd name="T101" fmla="*/ 555 h 710"/>
              <a:gd name="T102" fmla="*/ 207 w 410"/>
              <a:gd name="T103" fmla="*/ 573 h 710"/>
              <a:gd name="T104" fmla="*/ 226 w 410"/>
              <a:gd name="T105" fmla="*/ 590 h 710"/>
              <a:gd name="T106" fmla="*/ 249 w 410"/>
              <a:gd name="T107" fmla="*/ 608 h 710"/>
              <a:gd name="T108" fmla="*/ 272 w 410"/>
              <a:gd name="T109" fmla="*/ 626 h 710"/>
              <a:gd name="T110" fmla="*/ 290 w 410"/>
              <a:gd name="T111" fmla="*/ 639 h 710"/>
              <a:gd name="T112" fmla="*/ 313 w 410"/>
              <a:gd name="T113" fmla="*/ 657 h 710"/>
              <a:gd name="T114" fmla="*/ 336 w 410"/>
              <a:gd name="T115" fmla="*/ 670 h 710"/>
              <a:gd name="T116" fmla="*/ 364 w 410"/>
              <a:gd name="T117" fmla="*/ 684 h 710"/>
              <a:gd name="T118" fmla="*/ 387 w 410"/>
              <a:gd name="T119" fmla="*/ 697 h 710"/>
              <a:gd name="T120" fmla="*/ 410 w 410"/>
              <a:gd name="T121" fmla="*/ 710 h 7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10" h="710">
                <a:moveTo>
                  <a:pt x="410" y="577"/>
                </a:moveTo>
                <a:lnTo>
                  <a:pt x="400" y="573"/>
                </a:lnTo>
                <a:lnTo>
                  <a:pt x="387" y="564"/>
                </a:lnTo>
                <a:lnTo>
                  <a:pt x="373" y="559"/>
                </a:lnTo>
                <a:lnTo>
                  <a:pt x="364" y="550"/>
                </a:lnTo>
                <a:lnTo>
                  <a:pt x="350" y="546"/>
                </a:lnTo>
                <a:lnTo>
                  <a:pt x="336" y="537"/>
                </a:lnTo>
                <a:lnTo>
                  <a:pt x="327" y="533"/>
                </a:lnTo>
                <a:lnTo>
                  <a:pt x="313" y="524"/>
                </a:lnTo>
                <a:lnTo>
                  <a:pt x="304" y="515"/>
                </a:lnTo>
                <a:lnTo>
                  <a:pt x="290" y="506"/>
                </a:lnTo>
                <a:lnTo>
                  <a:pt x="281" y="502"/>
                </a:lnTo>
                <a:lnTo>
                  <a:pt x="272" y="493"/>
                </a:lnTo>
                <a:lnTo>
                  <a:pt x="258" y="484"/>
                </a:lnTo>
                <a:lnTo>
                  <a:pt x="249" y="475"/>
                </a:lnTo>
                <a:lnTo>
                  <a:pt x="239" y="466"/>
                </a:lnTo>
                <a:lnTo>
                  <a:pt x="226" y="457"/>
                </a:lnTo>
                <a:lnTo>
                  <a:pt x="216" y="448"/>
                </a:lnTo>
                <a:lnTo>
                  <a:pt x="207" y="439"/>
                </a:lnTo>
                <a:lnTo>
                  <a:pt x="198" y="430"/>
                </a:lnTo>
                <a:lnTo>
                  <a:pt x="189" y="422"/>
                </a:lnTo>
                <a:lnTo>
                  <a:pt x="180" y="413"/>
                </a:lnTo>
                <a:lnTo>
                  <a:pt x="170" y="404"/>
                </a:lnTo>
                <a:lnTo>
                  <a:pt x="161" y="395"/>
                </a:lnTo>
                <a:lnTo>
                  <a:pt x="152" y="386"/>
                </a:lnTo>
                <a:lnTo>
                  <a:pt x="143" y="377"/>
                </a:lnTo>
                <a:lnTo>
                  <a:pt x="138" y="368"/>
                </a:lnTo>
                <a:lnTo>
                  <a:pt x="129" y="355"/>
                </a:lnTo>
                <a:lnTo>
                  <a:pt x="120" y="346"/>
                </a:lnTo>
                <a:lnTo>
                  <a:pt x="115" y="337"/>
                </a:lnTo>
                <a:lnTo>
                  <a:pt x="106" y="324"/>
                </a:lnTo>
                <a:lnTo>
                  <a:pt x="106" y="324"/>
                </a:lnTo>
                <a:lnTo>
                  <a:pt x="97" y="315"/>
                </a:lnTo>
                <a:lnTo>
                  <a:pt x="92" y="306"/>
                </a:lnTo>
                <a:lnTo>
                  <a:pt x="83" y="293"/>
                </a:lnTo>
                <a:lnTo>
                  <a:pt x="78" y="284"/>
                </a:lnTo>
                <a:lnTo>
                  <a:pt x="74" y="275"/>
                </a:lnTo>
                <a:lnTo>
                  <a:pt x="65" y="262"/>
                </a:lnTo>
                <a:lnTo>
                  <a:pt x="60" y="253"/>
                </a:lnTo>
                <a:lnTo>
                  <a:pt x="55" y="240"/>
                </a:lnTo>
                <a:lnTo>
                  <a:pt x="51" y="231"/>
                </a:lnTo>
                <a:lnTo>
                  <a:pt x="46" y="217"/>
                </a:lnTo>
                <a:lnTo>
                  <a:pt x="42" y="208"/>
                </a:lnTo>
                <a:lnTo>
                  <a:pt x="37" y="195"/>
                </a:lnTo>
                <a:lnTo>
                  <a:pt x="32" y="186"/>
                </a:lnTo>
                <a:lnTo>
                  <a:pt x="28" y="173"/>
                </a:lnTo>
                <a:lnTo>
                  <a:pt x="23" y="164"/>
                </a:lnTo>
                <a:lnTo>
                  <a:pt x="19" y="151"/>
                </a:lnTo>
                <a:lnTo>
                  <a:pt x="19" y="137"/>
                </a:lnTo>
                <a:lnTo>
                  <a:pt x="14" y="129"/>
                </a:lnTo>
                <a:lnTo>
                  <a:pt x="14" y="115"/>
                </a:lnTo>
                <a:lnTo>
                  <a:pt x="9" y="106"/>
                </a:lnTo>
                <a:lnTo>
                  <a:pt x="9" y="93"/>
                </a:lnTo>
                <a:lnTo>
                  <a:pt x="5" y="80"/>
                </a:lnTo>
                <a:lnTo>
                  <a:pt x="5" y="71"/>
                </a:lnTo>
                <a:lnTo>
                  <a:pt x="0" y="58"/>
                </a:lnTo>
                <a:lnTo>
                  <a:pt x="0" y="44"/>
                </a:lnTo>
                <a:lnTo>
                  <a:pt x="0" y="35"/>
                </a:lnTo>
                <a:lnTo>
                  <a:pt x="0" y="22"/>
                </a:lnTo>
                <a:lnTo>
                  <a:pt x="0" y="9"/>
                </a:lnTo>
                <a:lnTo>
                  <a:pt x="0" y="0"/>
                </a:lnTo>
                <a:lnTo>
                  <a:pt x="0" y="133"/>
                </a:lnTo>
                <a:lnTo>
                  <a:pt x="0" y="142"/>
                </a:lnTo>
                <a:lnTo>
                  <a:pt x="0" y="155"/>
                </a:lnTo>
                <a:lnTo>
                  <a:pt x="0" y="169"/>
                </a:lnTo>
                <a:lnTo>
                  <a:pt x="0" y="177"/>
                </a:lnTo>
                <a:lnTo>
                  <a:pt x="0" y="191"/>
                </a:lnTo>
                <a:lnTo>
                  <a:pt x="5" y="204"/>
                </a:lnTo>
                <a:lnTo>
                  <a:pt x="5" y="213"/>
                </a:lnTo>
                <a:lnTo>
                  <a:pt x="9" y="226"/>
                </a:lnTo>
                <a:lnTo>
                  <a:pt x="9" y="240"/>
                </a:lnTo>
                <a:lnTo>
                  <a:pt x="14" y="248"/>
                </a:lnTo>
                <a:lnTo>
                  <a:pt x="14" y="262"/>
                </a:lnTo>
                <a:lnTo>
                  <a:pt x="19" y="271"/>
                </a:lnTo>
                <a:lnTo>
                  <a:pt x="19" y="284"/>
                </a:lnTo>
                <a:lnTo>
                  <a:pt x="23" y="297"/>
                </a:lnTo>
                <a:lnTo>
                  <a:pt x="28" y="306"/>
                </a:lnTo>
                <a:lnTo>
                  <a:pt x="32" y="319"/>
                </a:lnTo>
                <a:lnTo>
                  <a:pt x="37" y="328"/>
                </a:lnTo>
                <a:lnTo>
                  <a:pt x="42" y="342"/>
                </a:lnTo>
                <a:lnTo>
                  <a:pt x="46" y="351"/>
                </a:lnTo>
                <a:lnTo>
                  <a:pt x="51" y="364"/>
                </a:lnTo>
                <a:lnTo>
                  <a:pt x="55" y="373"/>
                </a:lnTo>
                <a:lnTo>
                  <a:pt x="60" y="386"/>
                </a:lnTo>
                <a:lnTo>
                  <a:pt x="65" y="395"/>
                </a:lnTo>
                <a:lnTo>
                  <a:pt x="74" y="408"/>
                </a:lnTo>
                <a:lnTo>
                  <a:pt x="78" y="417"/>
                </a:lnTo>
                <a:lnTo>
                  <a:pt x="83" y="426"/>
                </a:lnTo>
                <a:lnTo>
                  <a:pt x="92" y="439"/>
                </a:lnTo>
                <a:lnTo>
                  <a:pt x="97" y="448"/>
                </a:lnTo>
                <a:lnTo>
                  <a:pt x="106" y="457"/>
                </a:lnTo>
                <a:lnTo>
                  <a:pt x="106" y="457"/>
                </a:lnTo>
                <a:lnTo>
                  <a:pt x="115" y="470"/>
                </a:lnTo>
                <a:lnTo>
                  <a:pt x="120" y="479"/>
                </a:lnTo>
                <a:lnTo>
                  <a:pt x="129" y="488"/>
                </a:lnTo>
                <a:lnTo>
                  <a:pt x="138" y="502"/>
                </a:lnTo>
                <a:lnTo>
                  <a:pt x="143" y="510"/>
                </a:lnTo>
                <a:lnTo>
                  <a:pt x="152" y="519"/>
                </a:lnTo>
                <a:lnTo>
                  <a:pt x="161" y="528"/>
                </a:lnTo>
                <a:lnTo>
                  <a:pt x="170" y="537"/>
                </a:lnTo>
                <a:lnTo>
                  <a:pt x="180" y="546"/>
                </a:lnTo>
                <a:lnTo>
                  <a:pt x="189" y="555"/>
                </a:lnTo>
                <a:lnTo>
                  <a:pt x="198" y="564"/>
                </a:lnTo>
                <a:lnTo>
                  <a:pt x="207" y="573"/>
                </a:lnTo>
                <a:lnTo>
                  <a:pt x="216" y="581"/>
                </a:lnTo>
                <a:lnTo>
                  <a:pt x="226" y="590"/>
                </a:lnTo>
                <a:lnTo>
                  <a:pt x="239" y="599"/>
                </a:lnTo>
                <a:lnTo>
                  <a:pt x="249" y="608"/>
                </a:lnTo>
                <a:lnTo>
                  <a:pt x="258" y="617"/>
                </a:lnTo>
                <a:lnTo>
                  <a:pt x="272" y="626"/>
                </a:lnTo>
                <a:lnTo>
                  <a:pt x="281" y="635"/>
                </a:lnTo>
                <a:lnTo>
                  <a:pt x="290" y="639"/>
                </a:lnTo>
                <a:lnTo>
                  <a:pt x="304" y="648"/>
                </a:lnTo>
                <a:lnTo>
                  <a:pt x="313" y="657"/>
                </a:lnTo>
                <a:lnTo>
                  <a:pt x="327" y="666"/>
                </a:lnTo>
                <a:lnTo>
                  <a:pt x="336" y="670"/>
                </a:lnTo>
                <a:lnTo>
                  <a:pt x="350" y="679"/>
                </a:lnTo>
                <a:lnTo>
                  <a:pt x="364" y="684"/>
                </a:lnTo>
                <a:lnTo>
                  <a:pt x="373" y="692"/>
                </a:lnTo>
                <a:lnTo>
                  <a:pt x="387" y="697"/>
                </a:lnTo>
                <a:lnTo>
                  <a:pt x="400" y="706"/>
                </a:lnTo>
                <a:lnTo>
                  <a:pt x="410" y="710"/>
                </a:lnTo>
                <a:lnTo>
                  <a:pt x="410" y="577"/>
                </a:lnTo>
                <a:close/>
              </a:path>
            </a:pathLst>
          </a:custGeom>
          <a:solidFill>
            <a:srgbClr val="4B4B4B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724" name="Freeform 4"/>
          <p:cNvSpPr>
            <a:spLocks/>
          </p:cNvSpPr>
          <p:nvPr/>
        </p:nvSpPr>
        <p:spPr bwMode="auto">
          <a:xfrm>
            <a:off x="3678238" y="3101975"/>
            <a:ext cx="693737" cy="1127125"/>
          </a:xfrm>
          <a:custGeom>
            <a:avLst/>
            <a:gdLst>
              <a:gd name="T0" fmla="*/ 437 w 437"/>
              <a:gd name="T1" fmla="*/ 0 h 710"/>
              <a:gd name="T2" fmla="*/ 0 w 437"/>
              <a:gd name="T3" fmla="*/ 577 h 710"/>
              <a:gd name="T4" fmla="*/ 0 w 437"/>
              <a:gd name="T5" fmla="*/ 710 h 710"/>
              <a:gd name="T6" fmla="*/ 437 w 437"/>
              <a:gd name="T7" fmla="*/ 133 h 710"/>
              <a:gd name="T8" fmla="*/ 437 w 437"/>
              <a:gd name="T9" fmla="*/ 0 h 7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7" h="710">
                <a:moveTo>
                  <a:pt x="437" y="0"/>
                </a:moveTo>
                <a:lnTo>
                  <a:pt x="0" y="577"/>
                </a:lnTo>
                <a:lnTo>
                  <a:pt x="0" y="710"/>
                </a:lnTo>
                <a:lnTo>
                  <a:pt x="437" y="133"/>
                </a:lnTo>
                <a:lnTo>
                  <a:pt x="437" y="0"/>
                </a:lnTo>
                <a:close/>
              </a:path>
            </a:pathLst>
          </a:custGeom>
          <a:solidFill>
            <a:srgbClr val="4B4B4B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725" name="Freeform 5"/>
          <p:cNvSpPr>
            <a:spLocks/>
          </p:cNvSpPr>
          <p:nvPr/>
        </p:nvSpPr>
        <p:spPr bwMode="auto">
          <a:xfrm>
            <a:off x="4371975" y="2347913"/>
            <a:ext cx="957263" cy="965200"/>
          </a:xfrm>
          <a:custGeom>
            <a:avLst/>
            <a:gdLst>
              <a:gd name="T0" fmla="*/ 0 w 603"/>
              <a:gd name="T1" fmla="*/ 475 h 608"/>
              <a:gd name="T2" fmla="*/ 603 w 603"/>
              <a:gd name="T3" fmla="*/ 0 h 608"/>
              <a:gd name="T4" fmla="*/ 603 w 603"/>
              <a:gd name="T5" fmla="*/ 133 h 608"/>
              <a:gd name="T6" fmla="*/ 0 w 603"/>
              <a:gd name="T7" fmla="*/ 608 h 608"/>
              <a:gd name="T8" fmla="*/ 0 w 603"/>
              <a:gd name="T9" fmla="*/ 475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3" h="608">
                <a:moveTo>
                  <a:pt x="0" y="475"/>
                </a:moveTo>
                <a:lnTo>
                  <a:pt x="603" y="0"/>
                </a:lnTo>
                <a:lnTo>
                  <a:pt x="603" y="133"/>
                </a:lnTo>
                <a:lnTo>
                  <a:pt x="0" y="608"/>
                </a:lnTo>
                <a:lnTo>
                  <a:pt x="0" y="475"/>
                </a:lnTo>
                <a:close/>
              </a:path>
            </a:pathLst>
          </a:custGeom>
          <a:solidFill>
            <a:srgbClr val="4B4B4B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726" name="Freeform 6"/>
          <p:cNvSpPr>
            <a:spLocks/>
          </p:cNvSpPr>
          <p:nvPr/>
        </p:nvSpPr>
        <p:spPr bwMode="auto">
          <a:xfrm>
            <a:off x="3021013" y="2030413"/>
            <a:ext cx="2308225" cy="1987550"/>
          </a:xfrm>
          <a:custGeom>
            <a:avLst/>
            <a:gdLst>
              <a:gd name="T0" fmla="*/ 373 w 1454"/>
              <a:gd name="T1" fmla="*/ 1234 h 1252"/>
              <a:gd name="T2" fmla="*/ 327 w 1454"/>
              <a:gd name="T3" fmla="*/ 1208 h 1252"/>
              <a:gd name="T4" fmla="*/ 281 w 1454"/>
              <a:gd name="T5" fmla="*/ 1177 h 1252"/>
              <a:gd name="T6" fmla="*/ 239 w 1454"/>
              <a:gd name="T7" fmla="*/ 1141 h 1252"/>
              <a:gd name="T8" fmla="*/ 198 w 1454"/>
              <a:gd name="T9" fmla="*/ 1105 h 1252"/>
              <a:gd name="T10" fmla="*/ 161 w 1454"/>
              <a:gd name="T11" fmla="*/ 1070 h 1252"/>
              <a:gd name="T12" fmla="*/ 129 w 1454"/>
              <a:gd name="T13" fmla="*/ 1030 h 1252"/>
              <a:gd name="T14" fmla="*/ 97 w 1454"/>
              <a:gd name="T15" fmla="*/ 990 h 1252"/>
              <a:gd name="T16" fmla="*/ 74 w 1454"/>
              <a:gd name="T17" fmla="*/ 950 h 1252"/>
              <a:gd name="T18" fmla="*/ 51 w 1454"/>
              <a:gd name="T19" fmla="*/ 906 h 1252"/>
              <a:gd name="T20" fmla="*/ 32 w 1454"/>
              <a:gd name="T21" fmla="*/ 861 h 1252"/>
              <a:gd name="T22" fmla="*/ 19 w 1454"/>
              <a:gd name="T23" fmla="*/ 812 h 1252"/>
              <a:gd name="T24" fmla="*/ 9 w 1454"/>
              <a:gd name="T25" fmla="*/ 768 h 1252"/>
              <a:gd name="T26" fmla="*/ 0 w 1454"/>
              <a:gd name="T27" fmla="*/ 719 h 1252"/>
              <a:gd name="T28" fmla="*/ 0 w 1454"/>
              <a:gd name="T29" fmla="*/ 675 h 1252"/>
              <a:gd name="T30" fmla="*/ 0 w 1454"/>
              <a:gd name="T31" fmla="*/ 626 h 1252"/>
              <a:gd name="T32" fmla="*/ 9 w 1454"/>
              <a:gd name="T33" fmla="*/ 582 h 1252"/>
              <a:gd name="T34" fmla="*/ 19 w 1454"/>
              <a:gd name="T35" fmla="*/ 533 h 1252"/>
              <a:gd name="T36" fmla="*/ 32 w 1454"/>
              <a:gd name="T37" fmla="*/ 488 h 1252"/>
              <a:gd name="T38" fmla="*/ 51 w 1454"/>
              <a:gd name="T39" fmla="*/ 444 h 1252"/>
              <a:gd name="T40" fmla="*/ 74 w 1454"/>
              <a:gd name="T41" fmla="*/ 399 h 1252"/>
              <a:gd name="T42" fmla="*/ 97 w 1454"/>
              <a:gd name="T43" fmla="*/ 355 h 1252"/>
              <a:gd name="T44" fmla="*/ 129 w 1454"/>
              <a:gd name="T45" fmla="*/ 315 h 1252"/>
              <a:gd name="T46" fmla="*/ 161 w 1454"/>
              <a:gd name="T47" fmla="*/ 275 h 1252"/>
              <a:gd name="T48" fmla="*/ 189 w 1454"/>
              <a:gd name="T49" fmla="*/ 249 h 1252"/>
              <a:gd name="T50" fmla="*/ 226 w 1454"/>
              <a:gd name="T51" fmla="*/ 213 h 1252"/>
              <a:gd name="T52" fmla="*/ 272 w 1454"/>
              <a:gd name="T53" fmla="*/ 182 h 1252"/>
              <a:gd name="T54" fmla="*/ 313 w 1454"/>
              <a:gd name="T55" fmla="*/ 151 h 1252"/>
              <a:gd name="T56" fmla="*/ 364 w 1454"/>
              <a:gd name="T57" fmla="*/ 120 h 1252"/>
              <a:gd name="T58" fmla="*/ 410 w 1454"/>
              <a:gd name="T59" fmla="*/ 93 h 1252"/>
              <a:gd name="T60" fmla="*/ 465 w 1454"/>
              <a:gd name="T61" fmla="*/ 71 h 1252"/>
              <a:gd name="T62" fmla="*/ 515 w 1454"/>
              <a:gd name="T63" fmla="*/ 53 h 1252"/>
              <a:gd name="T64" fmla="*/ 575 w 1454"/>
              <a:gd name="T65" fmla="*/ 35 h 1252"/>
              <a:gd name="T66" fmla="*/ 630 w 1454"/>
              <a:gd name="T67" fmla="*/ 22 h 1252"/>
              <a:gd name="T68" fmla="*/ 686 w 1454"/>
              <a:gd name="T69" fmla="*/ 13 h 1252"/>
              <a:gd name="T70" fmla="*/ 745 w 1454"/>
              <a:gd name="T71" fmla="*/ 4 h 1252"/>
              <a:gd name="T72" fmla="*/ 805 w 1454"/>
              <a:gd name="T73" fmla="*/ 0 h 1252"/>
              <a:gd name="T74" fmla="*/ 865 w 1454"/>
              <a:gd name="T75" fmla="*/ 0 h 1252"/>
              <a:gd name="T76" fmla="*/ 925 w 1454"/>
              <a:gd name="T77" fmla="*/ 0 h 1252"/>
              <a:gd name="T78" fmla="*/ 985 w 1454"/>
              <a:gd name="T79" fmla="*/ 9 h 1252"/>
              <a:gd name="T80" fmla="*/ 1040 w 1454"/>
              <a:gd name="T81" fmla="*/ 18 h 1252"/>
              <a:gd name="T82" fmla="*/ 1100 w 1454"/>
              <a:gd name="T83" fmla="*/ 26 h 1252"/>
              <a:gd name="T84" fmla="*/ 1155 w 1454"/>
              <a:gd name="T85" fmla="*/ 44 h 1252"/>
              <a:gd name="T86" fmla="*/ 1210 w 1454"/>
              <a:gd name="T87" fmla="*/ 62 h 1252"/>
              <a:gd name="T88" fmla="*/ 1261 w 1454"/>
              <a:gd name="T89" fmla="*/ 84 h 1252"/>
              <a:gd name="T90" fmla="*/ 1316 w 1454"/>
              <a:gd name="T91" fmla="*/ 106 h 1252"/>
              <a:gd name="T92" fmla="*/ 1362 w 1454"/>
              <a:gd name="T93" fmla="*/ 133 h 1252"/>
              <a:gd name="T94" fmla="*/ 1408 w 1454"/>
              <a:gd name="T95" fmla="*/ 164 h 1252"/>
              <a:gd name="T96" fmla="*/ 1454 w 1454"/>
              <a:gd name="T97" fmla="*/ 195 h 1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454" h="1252">
                <a:moveTo>
                  <a:pt x="410" y="1252"/>
                </a:moveTo>
                <a:lnTo>
                  <a:pt x="400" y="1248"/>
                </a:lnTo>
                <a:lnTo>
                  <a:pt x="387" y="1239"/>
                </a:lnTo>
                <a:lnTo>
                  <a:pt x="373" y="1234"/>
                </a:lnTo>
                <a:lnTo>
                  <a:pt x="364" y="1225"/>
                </a:lnTo>
                <a:lnTo>
                  <a:pt x="350" y="1221"/>
                </a:lnTo>
                <a:lnTo>
                  <a:pt x="336" y="1212"/>
                </a:lnTo>
                <a:lnTo>
                  <a:pt x="327" y="1208"/>
                </a:lnTo>
                <a:lnTo>
                  <a:pt x="313" y="1199"/>
                </a:lnTo>
                <a:lnTo>
                  <a:pt x="304" y="1190"/>
                </a:lnTo>
                <a:lnTo>
                  <a:pt x="290" y="1181"/>
                </a:lnTo>
                <a:lnTo>
                  <a:pt x="281" y="1177"/>
                </a:lnTo>
                <a:lnTo>
                  <a:pt x="272" y="1168"/>
                </a:lnTo>
                <a:lnTo>
                  <a:pt x="258" y="1159"/>
                </a:lnTo>
                <a:lnTo>
                  <a:pt x="249" y="1150"/>
                </a:lnTo>
                <a:lnTo>
                  <a:pt x="239" y="1141"/>
                </a:lnTo>
                <a:lnTo>
                  <a:pt x="226" y="1132"/>
                </a:lnTo>
                <a:lnTo>
                  <a:pt x="216" y="1123"/>
                </a:lnTo>
                <a:lnTo>
                  <a:pt x="207" y="1114"/>
                </a:lnTo>
                <a:lnTo>
                  <a:pt x="198" y="1105"/>
                </a:lnTo>
                <a:lnTo>
                  <a:pt x="189" y="1097"/>
                </a:lnTo>
                <a:lnTo>
                  <a:pt x="180" y="1088"/>
                </a:lnTo>
                <a:lnTo>
                  <a:pt x="170" y="1079"/>
                </a:lnTo>
                <a:lnTo>
                  <a:pt x="161" y="1070"/>
                </a:lnTo>
                <a:lnTo>
                  <a:pt x="152" y="1061"/>
                </a:lnTo>
                <a:lnTo>
                  <a:pt x="143" y="1052"/>
                </a:lnTo>
                <a:lnTo>
                  <a:pt x="138" y="1043"/>
                </a:lnTo>
                <a:lnTo>
                  <a:pt x="129" y="1030"/>
                </a:lnTo>
                <a:lnTo>
                  <a:pt x="120" y="1021"/>
                </a:lnTo>
                <a:lnTo>
                  <a:pt x="115" y="1012"/>
                </a:lnTo>
                <a:lnTo>
                  <a:pt x="106" y="999"/>
                </a:lnTo>
                <a:lnTo>
                  <a:pt x="97" y="990"/>
                </a:lnTo>
                <a:lnTo>
                  <a:pt x="92" y="981"/>
                </a:lnTo>
                <a:lnTo>
                  <a:pt x="83" y="968"/>
                </a:lnTo>
                <a:lnTo>
                  <a:pt x="78" y="959"/>
                </a:lnTo>
                <a:lnTo>
                  <a:pt x="74" y="950"/>
                </a:lnTo>
                <a:lnTo>
                  <a:pt x="65" y="937"/>
                </a:lnTo>
                <a:lnTo>
                  <a:pt x="60" y="928"/>
                </a:lnTo>
                <a:lnTo>
                  <a:pt x="55" y="915"/>
                </a:lnTo>
                <a:lnTo>
                  <a:pt x="51" y="906"/>
                </a:lnTo>
                <a:lnTo>
                  <a:pt x="46" y="892"/>
                </a:lnTo>
                <a:lnTo>
                  <a:pt x="42" y="883"/>
                </a:lnTo>
                <a:lnTo>
                  <a:pt x="37" y="870"/>
                </a:lnTo>
                <a:lnTo>
                  <a:pt x="32" y="861"/>
                </a:lnTo>
                <a:lnTo>
                  <a:pt x="28" y="848"/>
                </a:lnTo>
                <a:lnTo>
                  <a:pt x="23" y="839"/>
                </a:lnTo>
                <a:lnTo>
                  <a:pt x="19" y="826"/>
                </a:lnTo>
                <a:lnTo>
                  <a:pt x="19" y="812"/>
                </a:lnTo>
                <a:lnTo>
                  <a:pt x="14" y="804"/>
                </a:lnTo>
                <a:lnTo>
                  <a:pt x="14" y="790"/>
                </a:lnTo>
                <a:lnTo>
                  <a:pt x="9" y="781"/>
                </a:lnTo>
                <a:lnTo>
                  <a:pt x="9" y="768"/>
                </a:lnTo>
                <a:lnTo>
                  <a:pt x="5" y="755"/>
                </a:lnTo>
                <a:lnTo>
                  <a:pt x="5" y="746"/>
                </a:lnTo>
                <a:lnTo>
                  <a:pt x="0" y="733"/>
                </a:lnTo>
                <a:lnTo>
                  <a:pt x="0" y="719"/>
                </a:lnTo>
                <a:lnTo>
                  <a:pt x="0" y="710"/>
                </a:lnTo>
                <a:lnTo>
                  <a:pt x="0" y="697"/>
                </a:lnTo>
                <a:lnTo>
                  <a:pt x="0" y="684"/>
                </a:lnTo>
                <a:lnTo>
                  <a:pt x="0" y="675"/>
                </a:lnTo>
                <a:lnTo>
                  <a:pt x="0" y="661"/>
                </a:lnTo>
                <a:lnTo>
                  <a:pt x="0" y="648"/>
                </a:lnTo>
                <a:lnTo>
                  <a:pt x="0" y="639"/>
                </a:lnTo>
                <a:lnTo>
                  <a:pt x="0" y="626"/>
                </a:lnTo>
                <a:lnTo>
                  <a:pt x="0" y="617"/>
                </a:lnTo>
                <a:lnTo>
                  <a:pt x="5" y="604"/>
                </a:lnTo>
                <a:lnTo>
                  <a:pt x="5" y="590"/>
                </a:lnTo>
                <a:lnTo>
                  <a:pt x="9" y="582"/>
                </a:lnTo>
                <a:lnTo>
                  <a:pt x="9" y="568"/>
                </a:lnTo>
                <a:lnTo>
                  <a:pt x="14" y="555"/>
                </a:lnTo>
                <a:lnTo>
                  <a:pt x="14" y="546"/>
                </a:lnTo>
                <a:lnTo>
                  <a:pt x="19" y="533"/>
                </a:lnTo>
                <a:lnTo>
                  <a:pt x="19" y="524"/>
                </a:lnTo>
                <a:lnTo>
                  <a:pt x="23" y="510"/>
                </a:lnTo>
                <a:lnTo>
                  <a:pt x="28" y="497"/>
                </a:lnTo>
                <a:lnTo>
                  <a:pt x="32" y="488"/>
                </a:lnTo>
                <a:lnTo>
                  <a:pt x="37" y="475"/>
                </a:lnTo>
                <a:lnTo>
                  <a:pt x="42" y="466"/>
                </a:lnTo>
                <a:lnTo>
                  <a:pt x="46" y="453"/>
                </a:lnTo>
                <a:lnTo>
                  <a:pt x="51" y="444"/>
                </a:lnTo>
                <a:lnTo>
                  <a:pt x="55" y="431"/>
                </a:lnTo>
                <a:lnTo>
                  <a:pt x="60" y="422"/>
                </a:lnTo>
                <a:lnTo>
                  <a:pt x="65" y="408"/>
                </a:lnTo>
                <a:lnTo>
                  <a:pt x="74" y="399"/>
                </a:lnTo>
                <a:lnTo>
                  <a:pt x="78" y="391"/>
                </a:lnTo>
                <a:lnTo>
                  <a:pt x="83" y="377"/>
                </a:lnTo>
                <a:lnTo>
                  <a:pt x="92" y="368"/>
                </a:lnTo>
                <a:lnTo>
                  <a:pt x="97" y="355"/>
                </a:lnTo>
                <a:lnTo>
                  <a:pt x="106" y="346"/>
                </a:lnTo>
                <a:lnTo>
                  <a:pt x="115" y="337"/>
                </a:lnTo>
                <a:lnTo>
                  <a:pt x="120" y="324"/>
                </a:lnTo>
                <a:lnTo>
                  <a:pt x="129" y="315"/>
                </a:lnTo>
                <a:lnTo>
                  <a:pt x="138" y="306"/>
                </a:lnTo>
                <a:lnTo>
                  <a:pt x="143" y="297"/>
                </a:lnTo>
                <a:lnTo>
                  <a:pt x="152" y="288"/>
                </a:lnTo>
                <a:lnTo>
                  <a:pt x="161" y="275"/>
                </a:lnTo>
                <a:lnTo>
                  <a:pt x="170" y="266"/>
                </a:lnTo>
                <a:lnTo>
                  <a:pt x="180" y="257"/>
                </a:lnTo>
                <a:lnTo>
                  <a:pt x="180" y="257"/>
                </a:lnTo>
                <a:lnTo>
                  <a:pt x="189" y="249"/>
                </a:lnTo>
                <a:lnTo>
                  <a:pt x="198" y="240"/>
                </a:lnTo>
                <a:lnTo>
                  <a:pt x="207" y="231"/>
                </a:lnTo>
                <a:lnTo>
                  <a:pt x="216" y="222"/>
                </a:lnTo>
                <a:lnTo>
                  <a:pt x="226" y="213"/>
                </a:lnTo>
                <a:lnTo>
                  <a:pt x="239" y="204"/>
                </a:lnTo>
                <a:lnTo>
                  <a:pt x="249" y="195"/>
                </a:lnTo>
                <a:lnTo>
                  <a:pt x="258" y="186"/>
                </a:lnTo>
                <a:lnTo>
                  <a:pt x="272" y="182"/>
                </a:lnTo>
                <a:lnTo>
                  <a:pt x="281" y="173"/>
                </a:lnTo>
                <a:lnTo>
                  <a:pt x="290" y="164"/>
                </a:lnTo>
                <a:lnTo>
                  <a:pt x="304" y="155"/>
                </a:lnTo>
                <a:lnTo>
                  <a:pt x="313" y="151"/>
                </a:lnTo>
                <a:lnTo>
                  <a:pt x="327" y="142"/>
                </a:lnTo>
                <a:lnTo>
                  <a:pt x="336" y="133"/>
                </a:lnTo>
                <a:lnTo>
                  <a:pt x="350" y="129"/>
                </a:lnTo>
                <a:lnTo>
                  <a:pt x="364" y="120"/>
                </a:lnTo>
                <a:lnTo>
                  <a:pt x="373" y="115"/>
                </a:lnTo>
                <a:lnTo>
                  <a:pt x="387" y="106"/>
                </a:lnTo>
                <a:lnTo>
                  <a:pt x="400" y="102"/>
                </a:lnTo>
                <a:lnTo>
                  <a:pt x="410" y="93"/>
                </a:lnTo>
                <a:lnTo>
                  <a:pt x="423" y="89"/>
                </a:lnTo>
                <a:lnTo>
                  <a:pt x="437" y="84"/>
                </a:lnTo>
                <a:lnTo>
                  <a:pt x="451" y="80"/>
                </a:lnTo>
                <a:lnTo>
                  <a:pt x="465" y="71"/>
                </a:lnTo>
                <a:lnTo>
                  <a:pt x="479" y="66"/>
                </a:lnTo>
                <a:lnTo>
                  <a:pt x="492" y="62"/>
                </a:lnTo>
                <a:lnTo>
                  <a:pt x="506" y="58"/>
                </a:lnTo>
                <a:lnTo>
                  <a:pt x="515" y="53"/>
                </a:lnTo>
                <a:lnTo>
                  <a:pt x="529" y="49"/>
                </a:lnTo>
                <a:lnTo>
                  <a:pt x="543" y="44"/>
                </a:lnTo>
                <a:lnTo>
                  <a:pt x="557" y="40"/>
                </a:lnTo>
                <a:lnTo>
                  <a:pt x="575" y="35"/>
                </a:lnTo>
                <a:lnTo>
                  <a:pt x="589" y="31"/>
                </a:lnTo>
                <a:lnTo>
                  <a:pt x="603" y="26"/>
                </a:lnTo>
                <a:lnTo>
                  <a:pt x="617" y="26"/>
                </a:lnTo>
                <a:lnTo>
                  <a:pt x="630" y="22"/>
                </a:lnTo>
                <a:lnTo>
                  <a:pt x="644" y="18"/>
                </a:lnTo>
                <a:lnTo>
                  <a:pt x="658" y="18"/>
                </a:lnTo>
                <a:lnTo>
                  <a:pt x="672" y="13"/>
                </a:lnTo>
                <a:lnTo>
                  <a:pt x="686" y="13"/>
                </a:lnTo>
                <a:lnTo>
                  <a:pt x="704" y="9"/>
                </a:lnTo>
                <a:lnTo>
                  <a:pt x="718" y="9"/>
                </a:lnTo>
                <a:lnTo>
                  <a:pt x="732" y="4"/>
                </a:lnTo>
                <a:lnTo>
                  <a:pt x="745" y="4"/>
                </a:lnTo>
                <a:lnTo>
                  <a:pt x="759" y="4"/>
                </a:lnTo>
                <a:lnTo>
                  <a:pt x="778" y="0"/>
                </a:lnTo>
                <a:lnTo>
                  <a:pt x="791" y="0"/>
                </a:lnTo>
                <a:lnTo>
                  <a:pt x="805" y="0"/>
                </a:lnTo>
                <a:lnTo>
                  <a:pt x="819" y="0"/>
                </a:lnTo>
                <a:lnTo>
                  <a:pt x="837" y="0"/>
                </a:lnTo>
                <a:lnTo>
                  <a:pt x="851" y="0"/>
                </a:lnTo>
                <a:lnTo>
                  <a:pt x="865" y="0"/>
                </a:lnTo>
                <a:lnTo>
                  <a:pt x="879" y="0"/>
                </a:lnTo>
                <a:lnTo>
                  <a:pt x="893" y="0"/>
                </a:lnTo>
                <a:lnTo>
                  <a:pt x="911" y="0"/>
                </a:lnTo>
                <a:lnTo>
                  <a:pt x="925" y="0"/>
                </a:lnTo>
                <a:lnTo>
                  <a:pt x="939" y="4"/>
                </a:lnTo>
                <a:lnTo>
                  <a:pt x="952" y="4"/>
                </a:lnTo>
                <a:lnTo>
                  <a:pt x="966" y="4"/>
                </a:lnTo>
                <a:lnTo>
                  <a:pt x="985" y="9"/>
                </a:lnTo>
                <a:lnTo>
                  <a:pt x="998" y="9"/>
                </a:lnTo>
                <a:lnTo>
                  <a:pt x="1012" y="13"/>
                </a:lnTo>
                <a:lnTo>
                  <a:pt x="1026" y="13"/>
                </a:lnTo>
                <a:lnTo>
                  <a:pt x="1040" y="18"/>
                </a:lnTo>
                <a:lnTo>
                  <a:pt x="1058" y="18"/>
                </a:lnTo>
                <a:lnTo>
                  <a:pt x="1072" y="22"/>
                </a:lnTo>
                <a:lnTo>
                  <a:pt x="1086" y="26"/>
                </a:lnTo>
                <a:lnTo>
                  <a:pt x="1100" y="26"/>
                </a:lnTo>
                <a:lnTo>
                  <a:pt x="1113" y="31"/>
                </a:lnTo>
                <a:lnTo>
                  <a:pt x="1127" y="35"/>
                </a:lnTo>
                <a:lnTo>
                  <a:pt x="1141" y="40"/>
                </a:lnTo>
                <a:lnTo>
                  <a:pt x="1155" y="44"/>
                </a:lnTo>
                <a:lnTo>
                  <a:pt x="1169" y="49"/>
                </a:lnTo>
                <a:lnTo>
                  <a:pt x="1182" y="53"/>
                </a:lnTo>
                <a:lnTo>
                  <a:pt x="1196" y="58"/>
                </a:lnTo>
                <a:lnTo>
                  <a:pt x="1210" y="62"/>
                </a:lnTo>
                <a:lnTo>
                  <a:pt x="1224" y="66"/>
                </a:lnTo>
                <a:lnTo>
                  <a:pt x="1238" y="71"/>
                </a:lnTo>
                <a:lnTo>
                  <a:pt x="1251" y="80"/>
                </a:lnTo>
                <a:lnTo>
                  <a:pt x="1261" y="84"/>
                </a:lnTo>
                <a:lnTo>
                  <a:pt x="1274" y="89"/>
                </a:lnTo>
                <a:lnTo>
                  <a:pt x="1288" y="93"/>
                </a:lnTo>
                <a:lnTo>
                  <a:pt x="1302" y="102"/>
                </a:lnTo>
                <a:lnTo>
                  <a:pt x="1316" y="106"/>
                </a:lnTo>
                <a:lnTo>
                  <a:pt x="1325" y="115"/>
                </a:lnTo>
                <a:lnTo>
                  <a:pt x="1339" y="120"/>
                </a:lnTo>
                <a:lnTo>
                  <a:pt x="1348" y="129"/>
                </a:lnTo>
                <a:lnTo>
                  <a:pt x="1362" y="133"/>
                </a:lnTo>
                <a:lnTo>
                  <a:pt x="1376" y="142"/>
                </a:lnTo>
                <a:lnTo>
                  <a:pt x="1385" y="151"/>
                </a:lnTo>
                <a:lnTo>
                  <a:pt x="1399" y="155"/>
                </a:lnTo>
                <a:lnTo>
                  <a:pt x="1408" y="164"/>
                </a:lnTo>
                <a:lnTo>
                  <a:pt x="1422" y="173"/>
                </a:lnTo>
                <a:lnTo>
                  <a:pt x="1431" y="182"/>
                </a:lnTo>
                <a:lnTo>
                  <a:pt x="1440" y="186"/>
                </a:lnTo>
                <a:lnTo>
                  <a:pt x="1454" y="195"/>
                </a:lnTo>
                <a:lnTo>
                  <a:pt x="851" y="675"/>
                </a:lnTo>
                <a:lnTo>
                  <a:pt x="410" y="1252"/>
                </a:lnTo>
                <a:close/>
              </a:path>
            </a:pathLst>
          </a:custGeom>
          <a:solidFill>
            <a:srgbClr val="FFFF66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727" name="Freeform 7"/>
          <p:cNvSpPr>
            <a:spLocks/>
          </p:cNvSpPr>
          <p:nvPr/>
        </p:nvSpPr>
        <p:spPr bwMode="auto">
          <a:xfrm>
            <a:off x="4495800" y="2501900"/>
            <a:ext cx="1117600" cy="811213"/>
          </a:xfrm>
          <a:custGeom>
            <a:avLst/>
            <a:gdLst>
              <a:gd name="T0" fmla="*/ 0 w 704"/>
              <a:gd name="T1" fmla="*/ 378 h 511"/>
              <a:gd name="T2" fmla="*/ 704 w 704"/>
              <a:gd name="T3" fmla="*/ 0 h 511"/>
              <a:gd name="T4" fmla="*/ 704 w 704"/>
              <a:gd name="T5" fmla="*/ 134 h 511"/>
              <a:gd name="T6" fmla="*/ 0 w 704"/>
              <a:gd name="T7" fmla="*/ 511 h 511"/>
              <a:gd name="T8" fmla="*/ 0 w 704"/>
              <a:gd name="T9" fmla="*/ 378 h 5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4" h="511">
                <a:moveTo>
                  <a:pt x="0" y="378"/>
                </a:moveTo>
                <a:lnTo>
                  <a:pt x="704" y="0"/>
                </a:lnTo>
                <a:lnTo>
                  <a:pt x="704" y="134"/>
                </a:lnTo>
                <a:lnTo>
                  <a:pt x="0" y="511"/>
                </a:lnTo>
                <a:lnTo>
                  <a:pt x="0" y="378"/>
                </a:lnTo>
                <a:close/>
              </a:path>
            </a:pathLst>
          </a:custGeom>
          <a:solidFill>
            <a:srgbClr val="00664D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728" name="Freeform 8"/>
          <p:cNvSpPr>
            <a:spLocks/>
          </p:cNvSpPr>
          <p:nvPr/>
        </p:nvSpPr>
        <p:spPr bwMode="auto">
          <a:xfrm>
            <a:off x="4495800" y="2339975"/>
            <a:ext cx="1117600" cy="762000"/>
          </a:xfrm>
          <a:custGeom>
            <a:avLst/>
            <a:gdLst>
              <a:gd name="T0" fmla="*/ 603 w 704"/>
              <a:gd name="T1" fmla="*/ 0 h 480"/>
              <a:gd name="T2" fmla="*/ 612 w 704"/>
              <a:gd name="T3" fmla="*/ 9 h 480"/>
              <a:gd name="T4" fmla="*/ 621 w 704"/>
              <a:gd name="T5" fmla="*/ 18 h 480"/>
              <a:gd name="T6" fmla="*/ 631 w 704"/>
              <a:gd name="T7" fmla="*/ 27 h 480"/>
              <a:gd name="T8" fmla="*/ 640 w 704"/>
              <a:gd name="T9" fmla="*/ 36 h 480"/>
              <a:gd name="T10" fmla="*/ 649 w 704"/>
              <a:gd name="T11" fmla="*/ 45 h 480"/>
              <a:gd name="T12" fmla="*/ 663 w 704"/>
              <a:gd name="T13" fmla="*/ 54 h 480"/>
              <a:gd name="T14" fmla="*/ 663 w 704"/>
              <a:gd name="T15" fmla="*/ 54 h 480"/>
              <a:gd name="T16" fmla="*/ 672 w 704"/>
              <a:gd name="T17" fmla="*/ 62 h 480"/>
              <a:gd name="T18" fmla="*/ 677 w 704"/>
              <a:gd name="T19" fmla="*/ 71 h 480"/>
              <a:gd name="T20" fmla="*/ 686 w 704"/>
              <a:gd name="T21" fmla="*/ 80 h 480"/>
              <a:gd name="T22" fmla="*/ 695 w 704"/>
              <a:gd name="T23" fmla="*/ 93 h 480"/>
              <a:gd name="T24" fmla="*/ 704 w 704"/>
              <a:gd name="T25" fmla="*/ 102 h 480"/>
              <a:gd name="T26" fmla="*/ 0 w 704"/>
              <a:gd name="T27" fmla="*/ 480 h 480"/>
              <a:gd name="T28" fmla="*/ 603 w 704"/>
              <a:gd name="T29" fmla="*/ 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04" h="480">
                <a:moveTo>
                  <a:pt x="603" y="0"/>
                </a:moveTo>
                <a:lnTo>
                  <a:pt x="612" y="9"/>
                </a:lnTo>
                <a:lnTo>
                  <a:pt x="621" y="18"/>
                </a:lnTo>
                <a:lnTo>
                  <a:pt x="631" y="27"/>
                </a:lnTo>
                <a:lnTo>
                  <a:pt x="640" y="36"/>
                </a:lnTo>
                <a:lnTo>
                  <a:pt x="649" y="45"/>
                </a:lnTo>
                <a:lnTo>
                  <a:pt x="663" y="54"/>
                </a:lnTo>
                <a:lnTo>
                  <a:pt x="663" y="54"/>
                </a:lnTo>
                <a:lnTo>
                  <a:pt x="672" y="62"/>
                </a:lnTo>
                <a:lnTo>
                  <a:pt x="677" y="71"/>
                </a:lnTo>
                <a:lnTo>
                  <a:pt x="686" y="80"/>
                </a:lnTo>
                <a:lnTo>
                  <a:pt x="695" y="93"/>
                </a:lnTo>
                <a:lnTo>
                  <a:pt x="704" y="102"/>
                </a:lnTo>
                <a:lnTo>
                  <a:pt x="0" y="480"/>
                </a:lnTo>
                <a:lnTo>
                  <a:pt x="603" y="0"/>
                </a:lnTo>
                <a:close/>
              </a:path>
            </a:pathLst>
          </a:custGeom>
          <a:solidFill>
            <a:srgbClr val="00CC99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729" name="Freeform 9"/>
          <p:cNvSpPr>
            <a:spLocks/>
          </p:cNvSpPr>
          <p:nvPr/>
        </p:nvSpPr>
        <p:spPr bwMode="auto">
          <a:xfrm>
            <a:off x="4511675" y="3030538"/>
            <a:ext cx="1343025" cy="303212"/>
          </a:xfrm>
          <a:custGeom>
            <a:avLst/>
            <a:gdLst>
              <a:gd name="T0" fmla="*/ 0 w 846"/>
              <a:gd name="T1" fmla="*/ 58 h 191"/>
              <a:gd name="T2" fmla="*/ 846 w 846"/>
              <a:gd name="T3" fmla="*/ 0 h 191"/>
              <a:gd name="T4" fmla="*/ 846 w 846"/>
              <a:gd name="T5" fmla="*/ 134 h 191"/>
              <a:gd name="T6" fmla="*/ 0 w 846"/>
              <a:gd name="T7" fmla="*/ 191 h 191"/>
              <a:gd name="T8" fmla="*/ 0 w 846"/>
              <a:gd name="T9" fmla="*/ 58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6" h="191">
                <a:moveTo>
                  <a:pt x="0" y="58"/>
                </a:moveTo>
                <a:lnTo>
                  <a:pt x="846" y="0"/>
                </a:lnTo>
                <a:lnTo>
                  <a:pt x="846" y="134"/>
                </a:lnTo>
                <a:lnTo>
                  <a:pt x="0" y="191"/>
                </a:lnTo>
                <a:lnTo>
                  <a:pt x="0" y="58"/>
                </a:lnTo>
                <a:close/>
              </a:path>
            </a:pathLst>
          </a:custGeom>
          <a:solidFill>
            <a:srgbClr val="1A1A66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730" name="Freeform 10"/>
          <p:cNvSpPr>
            <a:spLocks/>
          </p:cNvSpPr>
          <p:nvPr/>
        </p:nvSpPr>
        <p:spPr bwMode="auto">
          <a:xfrm>
            <a:off x="4511675" y="2524125"/>
            <a:ext cx="1343025" cy="598488"/>
          </a:xfrm>
          <a:custGeom>
            <a:avLst/>
            <a:gdLst>
              <a:gd name="T0" fmla="*/ 703 w 846"/>
              <a:gd name="T1" fmla="*/ 0 h 377"/>
              <a:gd name="T2" fmla="*/ 713 w 846"/>
              <a:gd name="T3" fmla="*/ 9 h 377"/>
              <a:gd name="T4" fmla="*/ 722 w 846"/>
              <a:gd name="T5" fmla="*/ 17 h 377"/>
              <a:gd name="T6" fmla="*/ 726 w 846"/>
              <a:gd name="T7" fmla="*/ 26 h 377"/>
              <a:gd name="T8" fmla="*/ 736 w 846"/>
              <a:gd name="T9" fmla="*/ 40 h 377"/>
              <a:gd name="T10" fmla="*/ 745 w 846"/>
              <a:gd name="T11" fmla="*/ 49 h 377"/>
              <a:gd name="T12" fmla="*/ 749 w 846"/>
              <a:gd name="T13" fmla="*/ 57 h 377"/>
              <a:gd name="T14" fmla="*/ 759 w 846"/>
              <a:gd name="T15" fmla="*/ 71 h 377"/>
              <a:gd name="T16" fmla="*/ 763 w 846"/>
              <a:gd name="T17" fmla="*/ 80 h 377"/>
              <a:gd name="T18" fmla="*/ 768 w 846"/>
              <a:gd name="T19" fmla="*/ 93 h 377"/>
              <a:gd name="T20" fmla="*/ 777 w 846"/>
              <a:gd name="T21" fmla="*/ 102 h 377"/>
              <a:gd name="T22" fmla="*/ 782 w 846"/>
              <a:gd name="T23" fmla="*/ 111 h 377"/>
              <a:gd name="T24" fmla="*/ 786 w 846"/>
              <a:gd name="T25" fmla="*/ 124 h 377"/>
              <a:gd name="T26" fmla="*/ 791 w 846"/>
              <a:gd name="T27" fmla="*/ 133 h 377"/>
              <a:gd name="T28" fmla="*/ 800 w 846"/>
              <a:gd name="T29" fmla="*/ 146 h 377"/>
              <a:gd name="T30" fmla="*/ 805 w 846"/>
              <a:gd name="T31" fmla="*/ 155 h 377"/>
              <a:gd name="T32" fmla="*/ 805 w 846"/>
              <a:gd name="T33" fmla="*/ 155 h 377"/>
              <a:gd name="T34" fmla="*/ 809 w 846"/>
              <a:gd name="T35" fmla="*/ 168 h 377"/>
              <a:gd name="T36" fmla="*/ 814 w 846"/>
              <a:gd name="T37" fmla="*/ 177 h 377"/>
              <a:gd name="T38" fmla="*/ 818 w 846"/>
              <a:gd name="T39" fmla="*/ 191 h 377"/>
              <a:gd name="T40" fmla="*/ 818 w 846"/>
              <a:gd name="T41" fmla="*/ 199 h 377"/>
              <a:gd name="T42" fmla="*/ 823 w 846"/>
              <a:gd name="T43" fmla="*/ 213 h 377"/>
              <a:gd name="T44" fmla="*/ 828 w 846"/>
              <a:gd name="T45" fmla="*/ 226 h 377"/>
              <a:gd name="T46" fmla="*/ 832 w 846"/>
              <a:gd name="T47" fmla="*/ 235 h 377"/>
              <a:gd name="T48" fmla="*/ 832 w 846"/>
              <a:gd name="T49" fmla="*/ 248 h 377"/>
              <a:gd name="T50" fmla="*/ 837 w 846"/>
              <a:gd name="T51" fmla="*/ 257 h 377"/>
              <a:gd name="T52" fmla="*/ 837 w 846"/>
              <a:gd name="T53" fmla="*/ 271 h 377"/>
              <a:gd name="T54" fmla="*/ 841 w 846"/>
              <a:gd name="T55" fmla="*/ 284 h 377"/>
              <a:gd name="T56" fmla="*/ 841 w 846"/>
              <a:gd name="T57" fmla="*/ 293 h 377"/>
              <a:gd name="T58" fmla="*/ 846 w 846"/>
              <a:gd name="T59" fmla="*/ 306 h 377"/>
              <a:gd name="T60" fmla="*/ 846 w 846"/>
              <a:gd name="T61" fmla="*/ 319 h 377"/>
              <a:gd name="T62" fmla="*/ 0 w 846"/>
              <a:gd name="T63" fmla="*/ 377 h 377"/>
              <a:gd name="T64" fmla="*/ 703 w 846"/>
              <a:gd name="T65" fmla="*/ 0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46" h="377">
                <a:moveTo>
                  <a:pt x="703" y="0"/>
                </a:moveTo>
                <a:lnTo>
                  <a:pt x="713" y="9"/>
                </a:lnTo>
                <a:lnTo>
                  <a:pt x="722" y="17"/>
                </a:lnTo>
                <a:lnTo>
                  <a:pt x="726" y="26"/>
                </a:lnTo>
                <a:lnTo>
                  <a:pt x="736" y="40"/>
                </a:lnTo>
                <a:lnTo>
                  <a:pt x="745" y="49"/>
                </a:lnTo>
                <a:lnTo>
                  <a:pt x="749" y="57"/>
                </a:lnTo>
                <a:lnTo>
                  <a:pt x="759" y="71"/>
                </a:lnTo>
                <a:lnTo>
                  <a:pt x="763" y="80"/>
                </a:lnTo>
                <a:lnTo>
                  <a:pt x="768" y="93"/>
                </a:lnTo>
                <a:lnTo>
                  <a:pt x="777" y="102"/>
                </a:lnTo>
                <a:lnTo>
                  <a:pt x="782" y="111"/>
                </a:lnTo>
                <a:lnTo>
                  <a:pt x="786" y="124"/>
                </a:lnTo>
                <a:lnTo>
                  <a:pt x="791" y="133"/>
                </a:lnTo>
                <a:lnTo>
                  <a:pt x="800" y="146"/>
                </a:lnTo>
                <a:lnTo>
                  <a:pt x="805" y="155"/>
                </a:lnTo>
                <a:lnTo>
                  <a:pt x="805" y="155"/>
                </a:lnTo>
                <a:lnTo>
                  <a:pt x="809" y="168"/>
                </a:lnTo>
                <a:lnTo>
                  <a:pt x="814" y="177"/>
                </a:lnTo>
                <a:lnTo>
                  <a:pt x="818" y="191"/>
                </a:lnTo>
                <a:lnTo>
                  <a:pt x="818" y="199"/>
                </a:lnTo>
                <a:lnTo>
                  <a:pt x="823" y="213"/>
                </a:lnTo>
                <a:lnTo>
                  <a:pt x="828" y="226"/>
                </a:lnTo>
                <a:lnTo>
                  <a:pt x="832" y="235"/>
                </a:lnTo>
                <a:lnTo>
                  <a:pt x="832" y="248"/>
                </a:lnTo>
                <a:lnTo>
                  <a:pt x="837" y="257"/>
                </a:lnTo>
                <a:lnTo>
                  <a:pt x="837" y="271"/>
                </a:lnTo>
                <a:lnTo>
                  <a:pt x="841" y="284"/>
                </a:lnTo>
                <a:lnTo>
                  <a:pt x="841" y="293"/>
                </a:lnTo>
                <a:lnTo>
                  <a:pt x="846" y="306"/>
                </a:lnTo>
                <a:lnTo>
                  <a:pt x="846" y="319"/>
                </a:lnTo>
                <a:lnTo>
                  <a:pt x="0" y="377"/>
                </a:lnTo>
                <a:lnTo>
                  <a:pt x="703" y="0"/>
                </a:lnTo>
                <a:close/>
              </a:path>
            </a:pathLst>
          </a:custGeom>
          <a:solidFill>
            <a:srgbClr val="3333CC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731" name="Freeform 11"/>
          <p:cNvSpPr>
            <a:spLocks/>
          </p:cNvSpPr>
          <p:nvPr/>
        </p:nvSpPr>
        <p:spPr bwMode="auto">
          <a:xfrm>
            <a:off x="5343525" y="3171825"/>
            <a:ext cx="519113" cy="1057275"/>
          </a:xfrm>
          <a:custGeom>
            <a:avLst/>
            <a:gdLst>
              <a:gd name="T0" fmla="*/ 327 w 327"/>
              <a:gd name="T1" fmla="*/ 9 h 666"/>
              <a:gd name="T2" fmla="*/ 322 w 327"/>
              <a:gd name="T3" fmla="*/ 36 h 666"/>
              <a:gd name="T4" fmla="*/ 322 w 327"/>
              <a:gd name="T5" fmla="*/ 58 h 666"/>
              <a:gd name="T6" fmla="*/ 317 w 327"/>
              <a:gd name="T7" fmla="*/ 80 h 666"/>
              <a:gd name="T8" fmla="*/ 313 w 327"/>
              <a:gd name="T9" fmla="*/ 107 h 666"/>
              <a:gd name="T10" fmla="*/ 308 w 327"/>
              <a:gd name="T11" fmla="*/ 129 h 666"/>
              <a:gd name="T12" fmla="*/ 304 w 327"/>
              <a:gd name="T13" fmla="*/ 151 h 666"/>
              <a:gd name="T14" fmla="*/ 299 w 327"/>
              <a:gd name="T15" fmla="*/ 164 h 666"/>
              <a:gd name="T16" fmla="*/ 294 w 327"/>
              <a:gd name="T17" fmla="*/ 187 h 666"/>
              <a:gd name="T18" fmla="*/ 285 w 327"/>
              <a:gd name="T19" fmla="*/ 209 h 666"/>
              <a:gd name="T20" fmla="*/ 276 w 327"/>
              <a:gd name="T21" fmla="*/ 231 h 666"/>
              <a:gd name="T22" fmla="*/ 262 w 327"/>
              <a:gd name="T23" fmla="*/ 253 h 666"/>
              <a:gd name="T24" fmla="*/ 253 w 327"/>
              <a:gd name="T25" fmla="*/ 275 h 666"/>
              <a:gd name="T26" fmla="*/ 239 w 327"/>
              <a:gd name="T27" fmla="*/ 293 h 666"/>
              <a:gd name="T28" fmla="*/ 225 w 327"/>
              <a:gd name="T29" fmla="*/ 315 h 666"/>
              <a:gd name="T30" fmla="*/ 212 w 327"/>
              <a:gd name="T31" fmla="*/ 338 h 666"/>
              <a:gd name="T32" fmla="*/ 198 w 327"/>
              <a:gd name="T33" fmla="*/ 355 h 666"/>
              <a:gd name="T34" fmla="*/ 179 w 327"/>
              <a:gd name="T35" fmla="*/ 378 h 666"/>
              <a:gd name="T36" fmla="*/ 161 w 327"/>
              <a:gd name="T37" fmla="*/ 395 h 666"/>
              <a:gd name="T38" fmla="*/ 147 w 327"/>
              <a:gd name="T39" fmla="*/ 413 h 666"/>
              <a:gd name="T40" fmla="*/ 138 w 327"/>
              <a:gd name="T41" fmla="*/ 422 h 666"/>
              <a:gd name="T42" fmla="*/ 115 w 327"/>
              <a:gd name="T43" fmla="*/ 440 h 666"/>
              <a:gd name="T44" fmla="*/ 97 w 327"/>
              <a:gd name="T45" fmla="*/ 458 h 666"/>
              <a:gd name="T46" fmla="*/ 78 w 327"/>
              <a:gd name="T47" fmla="*/ 475 h 666"/>
              <a:gd name="T48" fmla="*/ 55 w 327"/>
              <a:gd name="T49" fmla="*/ 493 h 666"/>
              <a:gd name="T50" fmla="*/ 32 w 327"/>
              <a:gd name="T51" fmla="*/ 506 h 666"/>
              <a:gd name="T52" fmla="*/ 9 w 327"/>
              <a:gd name="T53" fmla="*/ 524 h 666"/>
              <a:gd name="T54" fmla="*/ 0 w 327"/>
              <a:gd name="T55" fmla="*/ 666 h 666"/>
              <a:gd name="T56" fmla="*/ 23 w 327"/>
              <a:gd name="T57" fmla="*/ 648 h 666"/>
              <a:gd name="T58" fmla="*/ 46 w 327"/>
              <a:gd name="T59" fmla="*/ 635 h 666"/>
              <a:gd name="T60" fmla="*/ 64 w 327"/>
              <a:gd name="T61" fmla="*/ 617 h 666"/>
              <a:gd name="T62" fmla="*/ 87 w 327"/>
              <a:gd name="T63" fmla="*/ 600 h 666"/>
              <a:gd name="T64" fmla="*/ 106 w 327"/>
              <a:gd name="T65" fmla="*/ 582 h 666"/>
              <a:gd name="T66" fmla="*/ 124 w 327"/>
              <a:gd name="T67" fmla="*/ 564 h 666"/>
              <a:gd name="T68" fmla="*/ 138 w 327"/>
              <a:gd name="T69" fmla="*/ 555 h 666"/>
              <a:gd name="T70" fmla="*/ 152 w 327"/>
              <a:gd name="T71" fmla="*/ 537 h 666"/>
              <a:gd name="T72" fmla="*/ 170 w 327"/>
              <a:gd name="T73" fmla="*/ 520 h 666"/>
              <a:gd name="T74" fmla="*/ 189 w 327"/>
              <a:gd name="T75" fmla="*/ 502 h 666"/>
              <a:gd name="T76" fmla="*/ 202 w 327"/>
              <a:gd name="T77" fmla="*/ 480 h 666"/>
              <a:gd name="T78" fmla="*/ 221 w 327"/>
              <a:gd name="T79" fmla="*/ 458 h 666"/>
              <a:gd name="T80" fmla="*/ 235 w 327"/>
              <a:gd name="T81" fmla="*/ 440 h 666"/>
              <a:gd name="T82" fmla="*/ 244 w 327"/>
              <a:gd name="T83" fmla="*/ 418 h 666"/>
              <a:gd name="T84" fmla="*/ 258 w 327"/>
              <a:gd name="T85" fmla="*/ 395 h 666"/>
              <a:gd name="T86" fmla="*/ 267 w 327"/>
              <a:gd name="T87" fmla="*/ 373 h 666"/>
              <a:gd name="T88" fmla="*/ 281 w 327"/>
              <a:gd name="T89" fmla="*/ 351 h 666"/>
              <a:gd name="T90" fmla="*/ 290 w 327"/>
              <a:gd name="T91" fmla="*/ 329 h 666"/>
              <a:gd name="T92" fmla="*/ 294 w 327"/>
              <a:gd name="T93" fmla="*/ 307 h 666"/>
              <a:gd name="T94" fmla="*/ 304 w 327"/>
              <a:gd name="T95" fmla="*/ 284 h 666"/>
              <a:gd name="T96" fmla="*/ 308 w 327"/>
              <a:gd name="T97" fmla="*/ 271 h 666"/>
              <a:gd name="T98" fmla="*/ 313 w 327"/>
              <a:gd name="T99" fmla="*/ 249 h 666"/>
              <a:gd name="T100" fmla="*/ 317 w 327"/>
              <a:gd name="T101" fmla="*/ 227 h 666"/>
              <a:gd name="T102" fmla="*/ 322 w 327"/>
              <a:gd name="T103" fmla="*/ 204 h 666"/>
              <a:gd name="T104" fmla="*/ 322 w 327"/>
              <a:gd name="T105" fmla="*/ 178 h 666"/>
              <a:gd name="T106" fmla="*/ 327 w 327"/>
              <a:gd name="T107" fmla="*/ 156 h 666"/>
              <a:gd name="T108" fmla="*/ 327 w 327"/>
              <a:gd name="T109" fmla="*/ 133 h 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27" h="666">
                <a:moveTo>
                  <a:pt x="327" y="0"/>
                </a:moveTo>
                <a:lnTo>
                  <a:pt x="327" y="9"/>
                </a:lnTo>
                <a:lnTo>
                  <a:pt x="327" y="22"/>
                </a:lnTo>
                <a:lnTo>
                  <a:pt x="322" y="36"/>
                </a:lnTo>
                <a:lnTo>
                  <a:pt x="322" y="45"/>
                </a:lnTo>
                <a:lnTo>
                  <a:pt x="322" y="58"/>
                </a:lnTo>
                <a:lnTo>
                  <a:pt x="322" y="71"/>
                </a:lnTo>
                <a:lnTo>
                  <a:pt x="317" y="80"/>
                </a:lnTo>
                <a:lnTo>
                  <a:pt x="317" y="93"/>
                </a:lnTo>
                <a:lnTo>
                  <a:pt x="313" y="107"/>
                </a:lnTo>
                <a:lnTo>
                  <a:pt x="313" y="116"/>
                </a:lnTo>
                <a:lnTo>
                  <a:pt x="308" y="129"/>
                </a:lnTo>
                <a:lnTo>
                  <a:pt x="308" y="138"/>
                </a:lnTo>
                <a:lnTo>
                  <a:pt x="304" y="151"/>
                </a:lnTo>
                <a:lnTo>
                  <a:pt x="304" y="151"/>
                </a:lnTo>
                <a:lnTo>
                  <a:pt x="299" y="164"/>
                </a:lnTo>
                <a:lnTo>
                  <a:pt x="294" y="173"/>
                </a:lnTo>
                <a:lnTo>
                  <a:pt x="294" y="187"/>
                </a:lnTo>
                <a:lnTo>
                  <a:pt x="290" y="196"/>
                </a:lnTo>
                <a:lnTo>
                  <a:pt x="285" y="209"/>
                </a:lnTo>
                <a:lnTo>
                  <a:pt x="281" y="218"/>
                </a:lnTo>
                <a:lnTo>
                  <a:pt x="276" y="231"/>
                </a:lnTo>
                <a:lnTo>
                  <a:pt x="267" y="240"/>
                </a:lnTo>
                <a:lnTo>
                  <a:pt x="262" y="253"/>
                </a:lnTo>
                <a:lnTo>
                  <a:pt x="258" y="262"/>
                </a:lnTo>
                <a:lnTo>
                  <a:pt x="253" y="275"/>
                </a:lnTo>
                <a:lnTo>
                  <a:pt x="244" y="284"/>
                </a:lnTo>
                <a:lnTo>
                  <a:pt x="239" y="293"/>
                </a:lnTo>
                <a:lnTo>
                  <a:pt x="235" y="307"/>
                </a:lnTo>
                <a:lnTo>
                  <a:pt x="225" y="315"/>
                </a:lnTo>
                <a:lnTo>
                  <a:pt x="221" y="324"/>
                </a:lnTo>
                <a:lnTo>
                  <a:pt x="212" y="338"/>
                </a:lnTo>
                <a:lnTo>
                  <a:pt x="202" y="347"/>
                </a:lnTo>
                <a:lnTo>
                  <a:pt x="198" y="355"/>
                </a:lnTo>
                <a:lnTo>
                  <a:pt x="189" y="369"/>
                </a:lnTo>
                <a:lnTo>
                  <a:pt x="179" y="378"/>
                </a:lnTo>
                <a:lnTo>
                  <a:pt x="170" y="386"/>
                </a:lnTo>
                <a:lnTo>
                  <a:pt x="161" y="395"/>
                </a:lnTo>
                <a:lnTo>
                  <a:pt x="152" y="404"/>
                </a:lnTo>
                <a:lnTo>
                  <a:pt x="147" y="413"/>
                </a:lnTo>
                <a:lnTo>
                  <a:pt x="138" y="422"/>
                </a:lnTo>
                <a:lnTo>
                  <a:pt x="138" y="422"/>
                </a:lnTo>
                <a:lnTo>
                  <a:pt x="124" y="431"/>
                </a:lnTo>
                <a:lnTo>
                  <a:pt x="115" y="440"/>
                </a:lnTo>
                <a:lnTo>
                  <a:pt x="106" y="449"/>
                </a:lnTo>
                <a:lnTo>
                  <a:pt x="97" y="458"/>
                </a:lnTo>
                <a:lnTo>
                  <a:pt x="87" y="466"/>
                </a:lnTo>
                <a:lnTo>
                  <a:pt x="78" y="475"/>
                </a:lnTo>
                <a:lnTo>
                  <a:pt x="64" y="484"/>
                </a:lnTo>
                <a:lnTo>
                  <a:pt x="55" y="493"/>
                </a:lnTo>
                <a:lnTo>
                  <a:pt x="46" y="502"/>
                </a:lnTo>
                <a:lnTo>
                  <a:pt x="32" y="506"/>
                </a:lnTo>
                <a:lnTo>
                  <a:pt x="23" y="515"/>
                </a:lnTo>
                <a:lnTo>
                  <a:pt x="9" y="524"/>
                </a:lnTo>
                <a:lnTo>
                  <a:pt x="0" y="533"/>
                </a:lnTo>
                <a:lnTo>
                  <a:pt x="0" y="666"/>
                </a:lnTo>
                <a:lnTo>
                  <a:pt x="9" y="657"/>
                </a:lnTo>
                <a:lnTo>
                  <a:pt x="23" y="648"/>
                </a:lnTo>
                <a:lnTo>
                  <a:pt x="32" y="640"/>
                </a:lnTo>
                <a:lnTo>
                  <a:pt x="46" y="635"/>
                </a:lnTo>
                <a:lnTo>
                  <a:pt x="55" y="626"/>
                </a:lnTo>
                <a:lnTo>
                  <a:pt x="64" y="617"/>
                </a:lnTo>
                <a:lnTo>
                  <a:pt x="78" y="608"/>
                </a:lnTo>
                <a:lnTo>
                  <a:pt x="87" y="600"/>
                </a:lnTo>
                <a:lnTo>
                  <a:pt x="97" y="591"/>
                </a:lnTo>
                <a:lnTo>
                  <a:pt x="106" y="582"/>
                </a:lnTo>
                <a:lnTo>
                  <a:pt x="115" y="573"/>
                </a:lnTo>
                <a:lnTo>
                  <a:pt x="124" y="564"/>
                </a:lnTo>
                <a:lnTo>
                  <a:pt x="138" y="555"/>
                </a:lnTo>
                <a:lnTo>
                  <a:pt x="138" y="555"/>
                </a:lnTo>
                <a:lnTo>
                  <a:pt x="147" y="546"/>
                </a:lnTo>
                <a:lnTo>
                  <a:pt x="152" y="537"/>
                </a:lnTo>
                <a:lnTo>
                  <a:pt x="161" y="529"/>
                </a:lnTo>
                <a:lnTo>
                  <a:pt x="170" y="520"/>
                </a:lnTo>
                <a:lnTo>
                  <a:pt x="179" y="511"/>
                </a:lnTo>
                <a:lnTo>
                  <a:pt x="189" y="502"/>
                </a:lnTo>
                <a:lnTo>
                  <a:pt x="198" y="489"/>
                </a:lnTo>
                <a:lnTo>
                  <a:pt x="202" y="480"/>
                </a:lnTo>
                <a:lnTo>
                  <a:pt x="212" y="471"/>
                </a:lnTo>
                <a:lnTo>
                  <a:pt x="221" y="458"/>
                </a:lnTo>
                <a:lnTo>
                  <a:pt x="225" y="449"/>
                </a:lnTo>
                <a:lnTo>
                  <a:pt x="235" y="440"/>
                </a:lnTo>
                <a:lnTo>
                  <a:pt x="239" y="426"/>
                </a:lnTo>
                <a:lnTo>
                  <a:pt x="244" y="418"/>
                </a:lnTo>
                <a:lnTo>
                  <a:pt x="253" y="409"/>
                </a:lnTo>
                <a:lnTo>
                  <a:pt x="258" y="395"/>
                </a:lnTo>
                <a:lnTo>
                  <a:pt x="262" y="386"/>
                </a:lnTo>
                <a:lnTo>
                  <a:pt x="267" y="373"/>
                </a:lnTo>
                <a:lnTo>
                  <a:pt x="276" y="364"/>
                </a:lnTo>
                <a:lnTo>
                  <a:pt x="281" y="351"/>
                </a:lnTo>
                <a:lnTo>
                  <a:pt x="285" y="342"/>
                </a:lnTo>
                <a:lnTo>
                  <a:pt x="290" y="329"/>
                </a:lnTo>
                <a:lnTo>
                  <a:pt x="294" y="320"/>
                </a:lnTo>
                <a:lnTo>
                  <a:pt x="294" y="307"/>
                </a:lnTo>
                <a:lnTo>
                  <a:pt x="299" y="298"/>
                </a:lnTo>
                <a:lnTo>
                  <a:pt x="304" y="284"/>
                </a:lnTo>
                <a:lnTo>
                  <a:pt x="304" y="284"/>
                </a:lnTo>
                <a:lnTo>
                  <a:pt x="308" y="271"/>
                </a:lnTo>
                <a:lnTo>
                  <a:pt x="308" y="262"/>
                </a:lnTo>
                <a:lnTo>
                  <a:pt x="313" y="249"/>
                </a:lnTo>
                <a:lnTo>
                  <a:pt x="313" y="240"/>
                </a:lnTo>
                <a:lnTo>
                  <a:pt x="317" y="227"/>
                </a:lnTo>
                <a:lnTo>
                  <a:pt x="317" y="213"/>
                </a:lnTo>
                <a:lnTo>
                  <a:pt x="322" y="204"/>
                </a:lnTo>
                <a:lnTo>
                  <a:pt x="322" y="191"/>
                </a:lnTo>
                <a:lnTo>
                  <a:pt x="322" y="178"/>
                </a:lnTo>
                <a:lnTo>
                  <a:pt x="322" y="169"/>
                </a:lnTo>
                <a:lnTo>
                  <a:pt x="327" y="156"/>
                </a:lnTo>
                <a:lnTo>
                  <a:pt x="327" y="142"/>
                </a:lnTo>
                <a:lnTo>
                  <a:pt x="327" y="133"/>
                </a:lnTo>
                <a:lnTo>
                  <a:pt x="327" y="0"/>
                </a:lnTo>
                <a:close/>
              </a:path>
            </a:pathLst>
          </a:custGeom>
          <a:solidFill>
            <a:srgbClr val="66004D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732" name="Freeform 12"/>
          <p:cNvSpPr>
            <a:spLocks/>
          </p:cNvSpPr>
          <p:nvPr/>
        </p:nvSpPr>
        <p:spPr bwMode="auto">
          <a:xfrm>
            <a:off x="4511675" y="3171825"/>
            <a:ext cx="831850" cy="1057275"/>
          </a:xfrm>
          <a:custGeom>
            <a:avLst/>
            <a:gdLst>
              <a:gd name="T0" fmla="*/ 0 w 524"/>
              <a:gd name="T1" fmla="*/ 0 h 666"/>
              <a:gd name="T2" fmla="*/ 524 w 524"/>
              <a:gd name="T3" fmla="*/ 533 h 666"/>
              <a:gd name="T4" fmla="*/ 524 w 524"/>
              <a:gd name="T5" fmla="*/ 666 h 666"/>
              <a:gd name="T6" fmla="*/ 0 w 524"/>
              <a:gd name="T7" fmla="*/ 133 h 666"/>
              <a:gd name="T8" fmla="*/ 0 w 524"/>
              <a:gd name="T9" fmla="*/ 0 h 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4" h="666">
                <a:moveTo>
                  <a:pt x="0" y="0"/>
                </a:moveTo>
                <a:lnTo>
                  <a:pt x="524" y="533"/>
                </a:lnTo>
                <a:lnTo>
                  <a:pt x="524" y="666"/>
                </a:lnTo>
                <a:lnTo>
                  <a:pt x="0" y="133"/>
                </a:lnTo>
                <a:lnTo>
                  <a:pt x="0" y="0"/>
                </a:lnTo>
                <a:close/>
              </a:path>
            </a:pathLst>
          </a:custGeom>
          <a:solidFill>
            <a:srgbClr val="66004D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733" name="Freeform 13"/>
          <p:cNvSpPr>
            <a:spLocks/>
          </p:cNvSpPr>
          <p:nvPr/>
        </p:nvSpPr>
        <p:spPr bwMode="auto">
          <a:xfrm>
            <a:off x="4511675" y="3079750"/>
            <a:ext cx="1350963" cy="938213"/>
          </a:xfrm>
          <a:custGeom>
            <a:avLst/>
            <a:gdLst>
              <a:gd name="T0" fmla="*/ 846 w 851"/>
              <a:gd name="T1" fmla="*/ 0 h 591"/>
              <a:gd name="T2" fmla="*/ 846 w 851"/>
              <a:gd name="T3" fmla="*/ 9 h 591"/>
              <a:gd name="T4" fmla="*/ 846 w 851"/>
              <a:gd name="T5" fmla="*/ 23 h 591"/>
              <a:gd name="T6" fmla="*/ 851 w 851"/>
              <a:gd name="T7" fmla="*/ 32 h 591"/>
              <a:gd name="T8" fmla="*/ 851 w 851"/>
              <a:gd name="T9" fmla="*/ 45 h 591"/>
              <a:gd name="T10" fmla="*/ 851 w 851"/>
              <a:gd name="T11" fmla="*/ 58 h 591"/>
              <a:gd name="T12" fmla="*/ 851 w 851"/>
              <a:gd name="T13" fmla="*/ 67 h 591"/>
              <a:gd name="T14" fmla="*/ 851 w 851"/>
              <a:gd name="T15" fmla="*/ 80 h 591"/>
              <a:gd name="T16" fmla="*/ 846 w 851"/>
              <a:gd name="T17" fmla="*/ 94 h 591"/>
              <a:gd name="T18" fmla="*/ 846 w 851"/>
              <a:gd name="T19" fmla="*/ 103 h 591"/>
              <a:gd name="T20" fmla="*/ 846 w 851"/>
              <a:gd name="T21" fmla="*/ 116 h 591"/>
              <a:gd name="T22" fmla="*/ 846 w 851"/>
              <a:gd name="T23" fmla="*/ 129 h 591"/>
              <a:gd name="T24" fmla="*/ 841 w 851"/>
              <a:gd name="T25" fmla="*/ 138 h 591"/>
              <a:gd name="T26" fmla="*/ 841 w 851"/>
              <a:gd name="T27" fmla="*/ 151 h 591"/>
              <a:gd name="T28" fmla="*/ 837 w 851"/>
              <a:gd name="T29" fmla="*/ 165 h 591"/>
              <a:gd name="T30" fmla="*/ 837 w 851"/>
              <a:gd name="T31" fmla="*/ 174 h 591"/>
              <a:gd name="T32" fmla="*/ 832 w 851"/>
              <a:gd name="T33" fmla="*/ 187 h 591"/>
              <a:gd name="T34" fmla="*/ 832 w 851"/>
              <a:gd name="T35" fmla="*/ 196 h 591"/>
              <a:gd name="T36" fmla="*/ 828 w 851"/>
              <a:gd name="T37" fmla="*/ 209 h 591"/>
              <a:gd name="T38" fmla="*/ 823 w 851"/>
              <a:gd name="T39" fmla="*/ 222 h 591"/>
              <a:gd name="T40" fmla="*/ 818 w 851"/>
              <a:gd name="T41" fmla="*/ 231 h 591"/>
              <a:gd name="T42" fmla="*/ 818 w 851"/>
              <a:gd name="T43" fmla="*/ 245 h 591"/>
              <a:gd name="T44" fmla="*/ 814 w 851"/>
              <a:gd name="T45" fmla="*/ 254 h 591"/>
              <a:gd name="T46" fmla="*/ 809 w 851"/>
              <a:gd name="T47" fmla="*/ 267 h 591"/>
              <a:gd name="T48" fmla="*/ 805 w 851"/>
              <a:gd name="T49" fmla="*/ 276 h 591"/>
              <a:gd name="T50" fmla="*/ 800 w 851"/>
              <a:gd name="T51" fmla="*/ 289 h 591"/>
              <a:gd name="T52" fmla="*/ 791 w 851"/>
              <a:gd name="T53" fmla="*/ 298 h 591"/>
              <a:gd name="T54" fmla="*/ 786 w 851"/>
              <a:gd name="T55" fmla="*/ 311 h 591"/>
              <a:gd name="T56" fmla="*/ 782 w 851"/>
              <a:gd name="T57" fmla="*/ 320 h 591"/>
              <a:gd name="T58" fmla="*/ 777 w 851"/>
              <a:gd name="T59" fmla="*/ 333 h 591"/>
              <a:gd name="T60" fmla="*/ 768 w 851"/>
              <a:gd name="T61" fmla="*/ 342 h 591"/>
              <a:gd name="T62" fmla="*/ 763 w 851"/>
              <a:gd name="T63" fmla="*/ 351 h 591"/>
              <a:gd name="T64" fmla="*/ 759 w 851"/>
              <a:gd name="T65" fmla="*/ 365 h 591"/>
              <a:gd name="T66" fmla="*/ 749 w 851"/>
              <a:gd name="T67" fmla="*/ 373 h 591"/>
              <a:gd name="T68" fmla="*/ 745 w 851"/>
              <a:gd name="T69" fmla="*/ 382 h 591"/>
              <a:gd name="T70" fmla="*/ 736 w 851"/>
              <a:gd name="T71" fmla="*/ 396 h 591"/>
              <a:gd name="T72" fmla="*/ 726 w 851"/>
              <a:gd name="T73" fmla="*/ 405 h 591"/>
              <a:gd name="T74" fmla="*/ 722 w 851"/>
              <a:gd name="T75" fmla="*/ 413 h 591"/>
              <a:gd name="T76" fmla="*/ 713 w 851"/>
              <a:gd name="T77" fmla="*/ 427 h 591"/>
              <a:gd name="T78" fmla="*/ 703 w 851"/>
              <a:gd name="T79" fmla="*/ 436 h 591"/>
              <a:gd name="T80" fmla="*/ 694 w 851"/>
              <a:gd name="T81" fmla="*/ 444 h 591"/>
              <a:gd name="T82" fmla="*/ 685 w 851"/>
              <a:gd name="T83" fmla="*/ 453 h 591"/>
              <a:gd name="T84" fmla="*/ 676 w 851"/>
              <a:gd name="T85" fmla="*/ 462 h 591"/>
              <a:gd name="T86" fmla="*/ 671 w 851"/>
              <a:gd name="T87" fmla="*/ 471 h 591"/>
              <a:gd name="T88" fmla="*/ 662 w 851"/>
              <a:gd name="T89" fmla="*/ 480 h 591"/>
              <a:gd name="T90" fmla="*/ 648 w 851"/>
              <a:gd name="T91" fmla="*/ 489 h 591"/>
              <a:gd name="T92" fmla="*/ 639 w 851"/>
              <a:gd name="T93" fmla="*/ 498 h 591"/>
              <a:gd name="T94" fmla="*/ 630 w 851"/>
              <a:gd name="T95" fmla="*/ 507 h 591"/>
              <a:gd name="T96" fmla="*/ 621 w 851"/>
              <a:gd name="T97" fmla="*/ 516 h 591"/>
              <a:gd name="T98" fmla="*/ 611 w 851"/>
              <a:gd name="T99" fmla="*/ 524 h 591"/>
              <a:gd name="T100" fmla="*/ 602 w 851"/>
              <a:gd name="T101" fmla="*/ 533 h 591"/>
              <a:gd name="T102" fmla="*/ 588 w 851"/>
              <a:gd name="T103" fmla="*/ 542 h 591"/>
              <a:gd name="T104" fmla="*/ 579 w 851"/>
              <a:gd name="T105" fmla="*/ 551 h 591"/>
              <a:gd name="T106" fmla="*/ 570 w 851"/>
              <a:gd name="T107" fmla="*/ 560 h 591"/>
              <a:gd name="T108" fmla="*/ 556 w 851"/>
              <a:gd name="T109" fmla="*/ 564 h 591"/>
              <a:gd name="T110" fmla="*/ 547 w 851"/>
              <a:gd name="T111" fmla="*/ 573 h 591"/>
              <a:gd name="T112" fmla="*/ 533 w 851"/>
              <a:gd name="T113" fmla="*/ 582 h 591"/>
              <a:gd name="T114" fmla="*/ 524 w 851"/>
              <a:gd name="T115" fmla="*/ 591 h 591"/>
              <a:gd name="T116" fmla="*/ 0 w 851"/>
              <a:gd name="T117" fmla="*/ 58 h 591"/>
              <a:gd name="T118" fmla="*/ 846 w 851"/>
              <a:gd name="T119" fmla="*/ 0 h 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51" h="591">
                <a:moveTo>
                  <a:pt x="846" y="0"/>
                </a:moveTo>
                <a:lnTo>
                  <a:pt x="846" y="9"/>
                </a:lnTo>
                <a:lnTo>
                  <a:pt x="846" y="23"/>
                </a:lnTo>
                <a:lnTo>
                  <a:pt x="851" y="32"/>
                </a:lnTo>
                <a:lnTo>
                  <a:pt x="851" y="45"/>
                </a:lnTo>
                <a:lnTo>
                  <a:pt x="851" y="58"/>
                </a:lnTo>
                <a:lnTo>
                  <a:pt x="851" y="67"/>
                </a:lnTo>
                <a:lnTo>
                  <a:pt x="851" y="80"/>
                </a:lnTo>
                <a:lnTo>
                  <a:pt x="846" y="94"/>
                </a:lnTo>
                <a:lnTo>
                  <a:pt x="846" y="103"/>
                </a:lnTo>
                <a:lnTo>
                  <a:pt x="846" y="116"/>
                </a:lnTo>
                <a:lnTo>
                  <a:pt x="846" y="129"/>
                </a:lnTo>
                <a:lnTo>
                  <a:pt x="841" y="138"/>
                </a:lnTo>
                <a:lnTo>
                  <a:pt x="841" y="151"/>
                </a:lnTo>
                <a:lnTo>
                  <a:pt x="837" y="165"/>
                </a:lnTo>
                <a:lnTo>
                  <a:pt x="837" y="174"/>
                </a:lnTo>
                <a:lnTo>
                  <a:pt x="832" y="187"/>
                </a:lnTo>
                <a:lnTo>
                  <a:pt x="832" y="196"/>
                </a:lnTo>
                <a:lnTo>
                  <a:pt x="828" y="209"/>
                </a:lnTo>
                <a:lnTo>
                  <a:pt x="823" y="222"/>
                </a:lnTo>
                <a:lnTo>
                  <a:pt x="818" y="231"/>
                </a:lnTo>
                <a:lnTo>
                  <a:pt x="818" y="245"/>
                </a:lnTo>
                <a:lnTo>
                  <a:pt x="814" y="254"/>
                </a:lnTo>
                <a:lnTo>
                  <a:pt x="809" y="267"/>
                </a:lnTo>
                <a:lnTo>
                  <a:pt x="805" y="276"/>
                </a:lnTo>
                <a:lnTo>
                  <a:pt x="800" y="289"/>
                </a:lnTo>
                <a:lnTo>
                  <a:pt x="791" y="298"/>
                </a:lnTo>
                <a:lnTo>
                  <a:pt x="786" y="311"/>
                </a:lnTo>
                <a:lnTo>
                  <a:pt x="782" y="320"/>
                </a:lnTo>
                <a:lnTo>
                  <a:pt x="777" y="333"/>
                </a:lnTo>
                <a:lnTo>
                  <a:pt x="768" y="342"/>
                </a:lnTo>
                <a:lnTo>
                  <a:pt x="763" y="351"/>
                </a:lnTo>
                <a:lnTo>
                  <a:pt x="759" y="365"/>
                </a:lnTo>
                <a:lnTo>
                  <a:pt x="749" y="373"/>
                </a:lnTo>
                <a:lnTo>
                  <a:pt x="745" y="382"/>
                </a:lnTo>
                <a:lnTo>
                  <a:pt x="736" y="396"/>
                </a:lnTo>
                <a:lnTo>
                  <a:pt x="726" y="405"/>
                </a:lnTo>
                <a:lnTo>
                  <a:pt x="722" y="413"/>
                </a:lnTo>
                <a:lnTo>
                  <a:pt x="713" y="427"/>
                </a:lnTo>
                <a:lnTo>
                  <a:pt x="703" y="436"/>
                </a:lnTo>
                <a:lnTo>
                  <a:pt x="694" y="444"/>
                </a:lnTo>
                <a:lnTo>
                  <a:pt x="685" y="453"/>
                </a:lnTo>
                <a:lnTo>
                  <a:pt x="676" y="462"/>
                </a:lnTo>
                <a:lnTo>
                  <a:pt x="671" y="471"/>
                </a:lnTo>
                <a:lnTo>
                  <a:pt x="662" y="480"/>
                </a:lnTo>
                <a:lnTo>
                  <a:pt x="648" y="489"/>
                </a:lnTo>
                <a:lnTo>
                  <a:pt x="639" y="498"/>
                </a:lnTo>
                <a:lnTo>
                  <a:pt x="630" y="507"/>
                </a:lnTo>
                <a:lnTo>
                  <a:pt x="621" y="516"/>
                </a:lnTo>
                <a:lnTo>
                  <a:pt x="611" y="524"/>
                </a:lnTo>
                <a:lnTo>
                  <a:pt x="602" y="533"/>
                </a:lnTo>
                <a:lnTo>
                  <a:pt x="588" y="542"/>
                </a:lnTo>
                <a:lnTo>
                  <a:pt x="579" y="551"/>
                </a:lnTo>
                <a:lnTo>
                  <a:pt x="570" y="560"/>
                </a:lnTo>
                <a:lnTo>
                  <a:pt x="556" y="564"/>
                </a:lnTo>
                <a:lnTo>
                  <a:pt x="547" y="573"/>
                </a:lnTo>
                <a:lnTo>
                  <a:pt x="533" y="582"/>
                </a:lnTo>
                <a:lnTo>
                  <a:pt x="524" y="591"/>
                </a:lnTo>
                <a:lnTo>
                  <a:pt x="0" y="58"/>
                </a:lnTo>
                <a:lnTo>
                  <a:pt x="846" y="0"/>
                </a:lnTo>
                <a:close/>
              </a:path>
            </a:pathLst>
          </a:custGeom>
          <a:solidFill>
            <a:srgbClr val="CC0099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734" name="Freeform 14"/>
          <p:cNvSpPr>
            <a:spLocks/>
          </p:cNvSpPr>
          <p:nvPr/>
        </p:nvSpPr>
        <p:spPr bwMode="auto">
          <a:xfrm>
            <a:off x="3744913" y="4052888"/>
            <a:ext cx="1533525" cy="438150"/>
          </a:xfrm>
          <a:custGeom>
            <a:avLst/>
            <a:gdLst>
              <a:gd name="T0" fmla="*/ 938 w 966"/>
              <a:gd name="T1" fmla="*/ 14 h 276"/>
              <a:gd name="T2" fmla="*/ 906 w 966"/>
              <a:gd name="T3" fmla="*/ 31 h 276"/>
              <a:gd name="T4" fmla="*/ 864 w 966"/>
              <a:gd name="T5" fmla="*/ 49 h 276"/>
              <a:gd name="T6" fmla="*/ 828 w 966"/>
              <a:gd name="T7" fmla="*/ 67 h 276"/>
              <a:gd name="T8" fmla="*/ 786 w 966"/>
              <a:gd name="T9" fmla="*/ 85 h 276"/>
              <a:gd name="T10" fmla="*/ 745 w 966"/>
              <a:gd name="T11" fmla="*/ 98 h 276"/>
              <a:gd name="T12" fmla="*/ 703 w 966"/>
              <a:gd name="T13" fmla="*/ 107 h 276"/>
              <a:gd name="T14" fmla="*/ 662 w 966"/>
              <a:gd name="T15" fmla="*/ 120 h 276"/>
              <a:gd name="T16" fmla="*/ 616 w 966"/>
              <a:gd name="T17" fmla="*/ 125 h 276"/>
              <a:gd name="T18" fmla="*/ 575 w 966"/>
              <a:gd name="T19" fmla="*/ 133 h 276"/>
              <a:gd name="T20" fmla="*/ 529 w 966"/>
              <a:gd name="T21" fmla="*/ 138 h 276"/>
              <a:gd name="T22" fmla="*/ 483 w 966"/>
              <a:gd name="T23" fmla="*/ 142 h 276"/>
              <a:gd name="T24" fmla="*/ 441 w 966"/>
              <a:gd name="T25" fmla="*/ 142 h 276"/>
              <a:gd name="T26" fmla="*/ 395 w 966"/>
              <a:gd name="T27" fmla="*/ 142 h 276"/>
              <a:gd name="T28" fmla="*/ 349 w 966"/>
              <a:gd name="T29" fmla="*/ 138 h 276"/>
              <a:gd name="T30" fmla="*/ 308 w 966"/>
              <a:gd name="T31" fmla="*/ 133 h 276"/>
              <a:gd name="T32" fmla="*/ 262 w 966"/>
              <a:gd name="T33" fmla="*/ 125 h 276"/>
              <a:gd name="T34" fmla="*/ 220 w 966"/>
              <a:gd name="T35" fmla="*/ 120 h 276"/>
              <a:gd name="T36" fmla="*/ 179 w 966"/>
              <a:gd name="T37" fmla="*/ 107 h 276"/>
              <a:gd name="T38" fmla="*/ 133 w 966"/>
              <a:gd name="T39" fmla="*/ 98 h 276"/>
              <a:gd name="T40" fmla="*/ 96 w 966"/>
              <a:gd name="T41" fmla="*/ 85 h 276"/>
              <a:gd name="T42" fmla="*/ 55 w 966"/>
              <a:gd name="T43" fmla="*/ 67 h 276"/>
              <a:gd name="T44" fmla="*/ 13 w 966"/>
              <a:gd name="T45" fmla="*/ 49 h 276"/>
              <a:gd name="T46" fmla="*/ 13 w 966"/>
              <a:gd name="T47" fmla="*/ 182 h 276"/>
              <a:gd name="T48" fmla="*/ 55 w 966"/>
              <a:gd name="T49" fmla="*/ 200 h 276"/>
              <a:gd name="T50" fmla="*/ 96 w 966"/>
              <a:gd name="T51" fmla="*/ 218 h 276"/>
              <a:gd name="T52" fmla="*/ 133 w 966"/>
              <a:gd name="T53" fmla="*/ 231 h 276"/>
              <a:gd name="T54" fmla="*/ 179 w 966"/>
              <a:gd name="T55" fmla="*/ 240 h 276"/>
              <a:gd name="T56" fmla="*/ 220 w 966"/>
              <a:gd name="T57" fmla="*/ 253 h 276"/>
              <a:gd name="T58" fmla="*/ 262 w 966"/>
              <a:gd name="T59" fmla="*/ 258 h 276"/>
              <a:gd name="T60" fmla="*/ 308 w 966"/>
              <a:gd name="T61" fmla="*/ 267 h 276"/>
              <a:gd name="T62" fmla="*/ 349 w 966"/>
              <a:gd name="T63" fmla="*/ 271 h 276"/>
              <a:gd name="T64" fmla="*/ 395 w 966"/>
              <a:gd name="T65" fmla="*/ 276 h 276"/>
              <a:gd name="T66" fmla="*/ 441 w 966"/>
              <a:gd name="T67" fmla="*/ 276 h 276"/>
              <a:gd name="T68" fmla="*/ 483 w 966"/>
              <a:gd name="T69" fmla="*/ 276 h 276"/>
              <a:gd name="T70" fmla="*/ 529 w 966"/>
              <a:gd name="T71" fmla="*/ 271 h 276"/>
              <a:gd name="T72" fmla="*/ 575 w 966"/>
              <a:gd name="T73" fmla="*/ 267 h 276"/>
              <a:gd name="T74" fmla="*/ 616 w 966"/>
              <a:gd name="T75" fmla="*/ 258 h 276"/>
              <a:gd name="T76" fmla="*/ 662 w 966"/>
              <a:gd name="T77" fmla="*/ 253 h 276"/>
              <a:gd name="T78" fmla="*/ 703 w 966"/>
              <a:gd name="T79" fmla="*/ 240 h 276"/>
              <a:gd name="T80" fmla="*/ 745 w 966"/>
              <a:gd name="T81" fmla="*/ 231 h 276"/>
              <a:gd name="T82" fmla="*/ 786 w 966"/>
              <a:gd name="T83" fmla="*/ 218 h 276"/>
              <a:gd name="T84" fmla="*/ 828 w 966"/>
              <a:gd name="T85" fmla="*/ 200 h 276"/>
              <a:gd name="T86" fmla="*/ 864 w 966"/>
              <a:gd name="T87" fmla="*/ 182 h 276"/>
              <a:gd name="T88" fmla="*/ 906 w 966"/>
              <a:gd name="T89" fmla="*/ 165 h 276"/>
              <a:gd name="T90" fmla="*/ 938 w 966"/>
              <a:gd name="T91" fmla="*/ 147 h 276"/>
              <a:gd name="T92" fmla="*/ 966 w 966"/>
              <a:gd name="T93" fmla="*/ 0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966" h="276">
                <a:moveTo>
                  <a:pt x="966" y="0"/>
                </a:moveTo>
                <a:lnTo>
                  <a:pt x="952" y="5"/>
                </a:lnTo>
                <a:lnTo>
                  <a:pt x="938" y="14"/>
                </a:lnTo>
                <a:lnTo>
                  <a:pt x="929" y="18"/>
                </a:lnTo>
                <a:lnTo>
                  <a:pt x="915" y="27"/>
                </a:lnTo>
                <a:lnTo>
                  <a:pt x="906" y="31"/>
                </a:lnTo>
                <a:lnTo>
                  <a:pt x="892" y="40"/>
                </a:lnTo>
                <a:lnTo>
                  <a:pt x="878" y="45"/>
                </a:lnTo>
                <a:lnTo>
                  <a:pt x="864" y="49"/>
                </a:lnTo>
                <a:lnTo>
                  <a:pt x="851" y="58"/>
                </a:lnTo>
                <a:lnTo>
                  <a:pt x="841" y="62"/>
                </a:lnTo>
                <a:lnTo>
                  <a:pt x="828" y="67"/>
                </a:lnTo>
                <a:lnTo>
                  <a:pt x="814" y="71"/>
                </a:lnTo>
                <a:lnTo>
                  <a:pt x="800" y="80"/>
                </a:lnTo>
                <a:lnTo>
                  <a:pt x="786" y="85"/>
                </a:lnTo>
                <a:lnTo>
                  <a:pt x="772" y="89"/>
                </a:lnTo>
                <a:lnTo>
                  <a:pt x="759" y="93"/>
                </a:lnTo>
                <a:lnTo>
                  <a:pt x="745" y="98"/>
                </a:lnTo>
                <a:lnTo>
                  <a:pt x="731" y="102"/>
                </a:lnTo>
                <a:lnTo>
                  <a:pt x="717" y="102"/>
                </a:lnTo>
                <a:lnTo>
                  <a:pt x="703" y="107"/>
                </a:lnTo>
                <a:lnTo>
                  <a:pt x="690" y="111"/>
                </a:lnTo>
                <a:lnTo>
                  <a:pt x="676" y="116"/>
                </a:lnTo>
                <a:lnTo>
                  <a:pt x="662" y="120"/>
                </a:lnTo>
                <a:lnTo>
                  <a:pt x="648" y="120"/>
                </a:lnTo>
                <a:lnTo>
                  <a:pt x="630" y="125"/>
                </a:lnTo>
                <a:lnTo>
                  <a:pt x="616" y="125"/>
                </a:lnTo>
                <a:lnTo>
                  <a:pt x="602" y="129"/>
                </a:lnTo>
                <a:lnTo>
                  <a:pt x="588" y="129"/>
                </a:lnTo>
                <a:lnTo>
                  <a:pt x="575" y="133"/>
                </a:lnTo>
                <a:lnTo>
                  <a:pt x="556" y="133"/>
                </a:lnTo>
                <a:lnTo>
                  <a:pt x="542" y="138"/>
                </a:lnTo>
                <a:lnTo>
                  <a:pt x="529" y="138"/>
                </a:lnTo>
                <a:lnTo>
                  <a:pt x="515" y="138"/>
                </a:lnTo>
                <a:lnTo>
                  <a:pt x="501" y="138"/>
                </a:lnTo>
                <a:lnTo>
                  <a:pt x="483" y="142"/>
                </a:lnTo>
                <a:lnTo>
                  <a:pt x="469" y="142"/>
                </a:lnTo>
                <a:lnTo>
                  <a:pt x="455" y="142"/>
                </a:lnTo>
                <a:lnTo>
                  <a:pt x="441" y="142"/>
                </a:lnTo>
                <a:lnTo>
                  <a:pt x="427" y="142"/>
                </a:lnTo>
                <a:lnTo>
                  <a:pt x="409" y="142"/>
                </a:lnTo>
                <a:lnTo>
                  <a:pt x="395" y="142"/>
                </a:lnTo>
                <a:lnTo>
                  <a:pt x="381" y="138"/>
                </a:lnTo>
                <a:lnTo>
                  <a:pt x="368" y="138"/>
                </a:lnTo>
                <a:lnTo>
                  <a:pt x="349" y="138"/>
                </a:lnTo>
                <a:lnTo>
                  <a:pt x="335" y="138"/>
                </a:lnTo>
                <a:lnTo>
                  <a:pt x="322" y="133"/>
                </a:lnTo>
                <a:lnTo>
                  <a:pt x="308" y="133"/>
                </a:lnTo>
                <a:lnTo>
                  <a:pt x="294" y="129"/>
                </a:lnTo>
                <a:lnTo>
                  <a:pt x="276" y="129"/>
                </a:lnTo>
                <a:lnTo>
                  <a:pt x="262" y="125"/>
                </a:lnTo>
                <a:lnTo>
                  <a:pt x="248" y="125"/>
                </a:lnTo>
                <a:lnTo>
                  <a:pt x="234" y="120"/>
                </a:lnTo>
                <a:lnTo>
                  <a:pt x="220" y="120"/>
                </a:lnTo>
                <a:lnTo>
                  <a:pt x="207" y="116"/>
                </a:lnTo>
                <a:lnTo>
                  <a:pt x="193" y="111"/>
                </a:lnTo>
                <a:lnTo>
                  <a:pt x="179" y="107"/>
                </a:lnTo>
                <a:lnTo>
                  <a:pt x="165" y="102"/>
                </a:lnTo>
                <a:lnTo>
                  <a:pt x="147" y="102"/>
                </a:lnTo>
                <a:lnTo>
                  <a:pt x="133" y="98"/>
                </a:lnTo>
                <a:lnTo>
                  <a:pt x="119" y="93"/>
                </a:lnTo>
                <a:lnTo>
                  <a:pt x="105" y="89"/>
                </a:lnTo>
                <a:lnTo>
                  <a:pt x="96" y="85"/>
                </a:lnTo>
                <a:lnTo>
                  <a:pt x="82" y="80"/>
                </a:lnTo>
                <a:lnTo>
                  <a:pt x="69" y="71"/>
                </a:lnTo>
                <a:lnTo>
                  <a:pt x="55" y="67"/>
                </a:lnTo>
                <a:lnTo>
                  <a:pt x="41" y="62"/>
                </a:lnTo>
                <a:lnTo>
                  <a:pt x="27" y="58"/>
                </a:lnTo>
                <a:lnTo>
                  <a:pt x="13" y="49"/>
                </a:lnTo>
                <a:lnTo>
                  <a:pt x="0" y="45"/>
                </a:lnTo>
                <a:lnTo>
                  <a:pt x="0" y="178"/>
                </a:lnTo>
                <a:lnTo>
                  <a:pt x="13" y="182"/>
                </a:lnTo>
                <a:lnTo>
                  <a:pt x="27" y="191"/>
                </a:lnTo>
                <a:lnTo>
                  <a:pt x="41" y="196"/>
                </a:lnTo>
                <a:lnTo>
                  <a:pt x="55" y="200"/>
                </a:lnTo>
                <a:lnTo>
                  <a:pt x="69" y="204"/>
                </a:lnTo>
                <a:lnTo>
                  <a:pt x="82" y="213"/>
                </a:lnTo>
                <a:lnTo>
                  <a:pt x="96" y="218"/>
                </a:lnTo>
                <a:lnTo>
                  <a:pt x="105" y="222"/>
                </a:lnTo>
                <a:lnTo>
                  <a:pt x="119" y="227"/>
                </a:lnTo>
                <a:lnTo>
                  <a:pt x="133" y="231"/>
                </a:lnTo>
                <a:lnTo>
                  <a:pt x="147" y="236"/>
                </a:lnTo>
                <a:lnTo>
                  <a:pt x="165" y="236"/>
                </a:lnTo>
                <a:lnTo>
                  <a:pt x="179" y="240"/>
                </a:lnTo>
                <a:lnTo>
                  <a:pt x="193" y="244"/>
                </a:lnTo>
                <a:lnTo>
                  <a:pt x="207" y="249"/>
                </a:lnTo>
                <a:lnTo>
                  <a:pt x="220" y="253"/>
                </a:lnTo>
                <a:lnTo>
                  <a:pt x="234" y="253"/>
                </a:lnTo>
                <a:lnTo>
                  <a:pt x="248" y="258"/>
                </a:lnTo>
                <a:lnTo>
                  <a:pt x="262" y="258"/>
                </a:lnTo>
                <a:lnTo>
                  <a:pt x="276" y="262"/>
                </a:lnTo>
                <a:lnTo>
                  <a:pt x="294" y="262"/>
                </a:lnTo>
                <a:lnTo>
                  <a:pt x="308" y="267"/>
                </a:lnTo>
                <a:lnTo>
                  <a:pt x="322" y="267"/>
                </a:lnTo>
                <a:lnTo>
                  <a:pt x="335" y="271"/>
                </a:lnTo>
                <a:lnTo>
                  <a:pt x="349" y="271"/>
                </a:lnTo>
                <a:lnTo>
                  <a:pt x="368" y="271"/>
                </a:lnTo>
                <a:lnTo>
                  <a:pt x="381" y="271"/>
                </a:lnTo>
                <a:lnTo>
                  <a:pt x="395" y="276"/>
                </a:lnTo>
                <a:lnTo>
                  <a:pt x="409" y="276"/>
                </a:lnTo>
                <a:lnTo>
                  <a:pt x="427" y="276"/>
                </a:lnTo>
                <a:lnTo>
                  <a:pt x="441" y="276"/>
                </a:lnTo>
                <a:lnTo>
                  <a:pt x="455" y="276"/>
                </a:lnTo>
                <a:lnTo>
                  <a:pt x="469" y="276"/>
                </a:lnTo>
                <a:lnTo>
                  <a:pt x="483" y="276"/>
                </a:lnTo>
                <a:lnTo>
                  <a:pt x="501" y="271"/>
                </a:lnTo>
                <a:lnTo>
                  <a:pt x="515" y="271"/>
                </a:lnTo>
                <a:lnTo>
                  <a:pt x="529" y="271"/>
                </a:lnTo>
                <a:lnTo>
                  <a:pt x="542" y="271"/>
                </a:lnTo>
                <a:lnTo>
                  <a:pt x="556" y="267"/>
                </a:lnTo>
                <a:lnTo>
                  <a:pt x="575" y="267"/>
                </a:lnTo>
                <a:lnTo>
                  <a:pt x="588" y="262"/>
                </a:lnTo>
                <a:lnTo>
                  <a:pt x="602" y="262"/>
                </a:lnTo>
                <a:lnTo>
                  <a:pt x="616" y="258"/>
                </a:lnTo>
                <a:lnTo>
                  <a:pt x="630" y="258"/>
                </a:lnTo>
                <a:lnTo>
                  <a:pt x="648" y="253"/>
                </a:lnTo>
                <a:lnTo>
                  <a:pt x="662" y="253"/>
                </a:lnTo>
                <a:lnTo>
                  <a:pt x="676" y="249"/>
                </a:lnTo>
                <a:lnTo>
                  <a:pt x="690" y="244"/>
                </a:lnTo>
                <a:lnTo>
                  <a:pt x="703" y="240"/>
                </a:lnTo>
                <a:lnTo>
                  <a:pt x="717" y="236"/>
                </a:lnTo>
                <a:lnTo>
                  <a:pt x="731" y="236"/>
                </a:lnTo>
                <a:lnTo>
                  <a:pt x="745" y="231"/>
                </a:lnTo>
                <a:lnTo>
                  <a:pt x="759" y="227"/>
                </a:lnTo>
                <a:lnTo>
                  <a:pt x="772" y="222"/>
                </a:lnTo>
                <a:lnTo>
                  <a:pt x="786" y="218"/>
                </a:lnTo>
                <a:lnTo>
                  <a:pt x="800" y="213"/>
                </a:lnTo>
                <a:lnTo>
                  <a:pt x="814" y="204"/>
                </a:lnTo>
                <a:lnTo>
                  <a:pt x="828" y="200"/>
                </a:lnTo>
                <a:lnTo>
                  <a:pt x="841" y="196"/>
                </a:lnTo>
                <a:lnTo>
                  <a:pt x="851" y="191"/>
                </a:lnTo>
                <a:lnTo>
                  <a:pt x="864" y="182"/>
                </a:lnTo>
                <a:lnTo>
                  <a:pt x="878" y="178"/>
                </a:lnTo>
                <a:lnTo>
                  <a:pt x="892" y="173"/>
                </a:lnTo>
                <a:lnTo>
                  <a:pt x="906" y="165"/>
                </a:lnTo>
                <a:lnTo>
                  <a:pt x="915" y="160"/>
                </a:lnTo>
                <a:lnTo>
                  <a:pt x="929" y="151"/>
                </a:lnTo>
                <a:lnTo>
                  <a:pt x="938" y="147"/>
                </a:lnTo>
                <a:lnTo>
                  <a:pt x="952" y="138"/>
                </a:lnTo>
                <a:lnTo>
                  <a:pt x="966" y="133"/>
                </a:lnTo>
                <a:lnTo>
                  <a:pt x="966" y="0"/>
                </a:lnTo>
                <a:close/>
              </a:path>
            </a:pathLst>
          </a:custGeom>
          <a:solidFill>
            <a:srgbClr val="595959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735" name="Freeform 15"/>
          <p:cNvSpPr>
            <a:spLocks/>
          </p:cNvSpPr>
          <p:nvPr/>
        </p:nvSpPr>
        <p:spPr bwMode="auto">
          <a:xfrm>
            <a:off x="3744913" y="3206750"/>
            <a:ext cx="1533525" cy="1071563"/>
          </a:xfrm>
          <a:custGeom>
            <a:avLst/>
            <a:gdLst>
              <a:gd name="T0" fmla="*/ 952 w 966"/>
              <a:gd name="T1" fmla="*/ 538 h 675"/>
              <a:gd name="T2" fmla="*/ 929 w 966"/>
              <a:gd name="T3" fmla="*/ 551 h 675"/>
              <a:gd name="T4" fmla="*/ 906 w 966"/>
              <a:gd name="T5" fmla="*/ 564 h 675"/>
              <a:gd name="T6" fmla="*/ 878 w 966"/>
              <a:gd name="T7" fmla="*/ 578 h 675"/>
              <a:gd name="T8" fmla="*/ 851 w 966"/>
              <a:gd name="T9" fmla="*/ 591 h 675"/>
              <a:gd name="T10" fmla="*/ 828 w 966"/>
              <a:gd name="T11" fmla="*/ 600 h 675"/>
              <a:gd name="T12" fmla="*/ 800 w 966"/>
              <a:gd name="T13" fmla="*/ 613 h 675"/>
              <a:gd name="T14" fmla="*/ 772 w 966"/>
              <a:gd name="T15" fmla="*/ 622 h 675"/>
              <a:gd name="T16" fmla="*/ 745 w 966"/>
              <a:gd name="T17" fmla="*/ 631 h 675"/>
              <a:gd name="T18" fmla="*/ 717 w 966"/>
              <a:gd name="T19" fmla="*/ 635 h 675"/>
              <a:gd name="T20" fmla="*/ 690 w 966"/>
              <a:gd name="T21" fmla="*/ 644 h 675"/>
              <a:gd name="T22" fmla="*/ 662 w 966"/>
              <a:gd name="T23" fmla="*/ 653 h 675"/>
              <a:gd name="T24" fmla="*/ 630 w 966"/>
              <a:gd name="T25" fmla="*/ 658 h 675"/>
              <a:gd name="T26" fmla="*/ 602 w 966"/>
              <a:gd name="T27" fmla="*/ 662 h 675"/>
              <a:gd name="T28" fmla="*/ 575 w 966"/>
              <a:gd name="T29" fmla="*/ 666 h 675"/>
              <a:gd name="T30" fmla="*/ 542 w 966"/>
              <a:gd name="T31" fmla="*/ 671 h 675"/>
              <a:gd name="T32" fmla="*/ 515 w 966"/>
              <a:gd name="T33" fmla="*/ 671 h 675"/>
              <a:gd name="T34" fmla="*/ 483 w 966"/>
              <a:gd name="T35" fmla="*/ 675 h 675"/>
              <a:gd name="T36" fmla="*/ 455 w 966"/>
              <a:gd name="T37" fmla="*/ 675 h 675"/>
              <a:gd name="T38" fmla="*/ 427 w 966"/>
              <a:gd name="T39" fmla="*/ 675 h 675"/>
              <a:gd name="T40" fmla="*/ 395 w 966"/>
              <a:gd name="T41" fmla="*/ 675 h 675"/>
              <a:gd name="T42" fmla="*/ 368 w 966"/>
              <a:gd name="T43" fmla="*/ 671 h 675"/>
              <a:gd name="T44" fmla="*/ 335 w 966"/>
              <a:gd name="T45" fmla="*/ 671 h 675"/>
              <a:gd name="T46" fmla="*/ 308 w 966"/>
              <a:gd name="T47" fmla="*/ 666 h 675"/>
              <a:gd name="T48" fmla="*/ 276 w 966"/>
              <a:gd name="T49" fmla="*/ 662 h 675"/>
              <a:gd name="T50" fmla="*/ 248 w 966"/>
              <a:gd name="T51" fmla="*/ 658 h 675"/>
              <a:gd name="T52" fmla="*/ 220 w 966"/>
              <a:gd name="T53" fmla="*/ 653 h 675"/>
              <a:gd name="T54" fmla="*/ 193 w 966"/>
              <a:gd name="T55" fmla="*/ 644 h 675"/>
              <a:gd name="T56" fmla="*/ 165 w 966"/>
              <a:gd name="T57" fmla="*/ 635 h 675"/>
              <a:gd name="T58" fmla="*/ 133 w 966"/>
              <a:gd name="T59" fmla="*/ 631 h 675"/>
              <a:gd name="T60" fmla="*/ 105 w 966"/>
              <a:gd name="T61" fmla="*/ 622 h 675"/>
              <a:gd name="T62" fmla="*/ 82 w 966"/>
              <a:gd name="T63" fmla="*/ 613 h 675"/>
              <a:gd name="T64" fmla="*/ 55 w 966"/>
              <a:gd name="T65" fmla="*/ 600 h 675"/>
              <a:gd name="T66" fmla="*/ 27 w 966"/>
              <a:gd name="T67" fmla="*/ 591 h 675"/>
              <a:gd name="T68" fmla="*/ 0 w 966"/>
              <a:gd name="T69" fmla="*/ 578 h 675"/>
              <a:gd name="T70" fmla="*/ 966 w 966"/>
              <a:gd name="T71" fmla="*/ 533 h 6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966" h="675">
                <a:moveTo>
                  <a:pt x="966" y="533"/>
                </a:moveTo>
                <a:lnTo>
                  <a:pt x="952" y="538"/>
                </a:lnTo>
                <a:lnTo>
                  <a:pt x="938" y="547"/>
                </a:lnTo>
                <a:lnTo>
                  <a:pt x="929" y="551"/>
                </a:lnTo>
                <a:lnTo>
                  <a:pt x="915" y="560"/>
                </a:lnTo>
                <a:lnTo>
                  <a:pt x="906" y="564"/>
                </a:lnTo>
                <a:lnTo>
                  <a:pt x="892" y="573"/>
                </a:lnTo>
                <a:lnTo>
                  <a:pt x="878" y="578"/>
                </a:lnTo>
                <a:lnTo>
                  <a:pt x="864" y="582"/>
                </a:lnTo>
                <a:lnTo>
                  <a:pt x="851" y="591"/>
                </a:lnTo>
                <a:lnTo>
                  <a:pt x="841" y="595"/>
                </a:lnTo>
                <a:lnTo>
                  <a:pt x="828" y="600"/>
                </a:lnTo>
                <a:lnTo>
                  <a:pt x="814" y="604"/>
                </a:lnTo>
                <a:lnTo>
                  <a:pt x="800" y="613"/>
                </a:lnTo>
                <a:lnTo>
                  <a:pt x="786" y="618"/>
                </a:lnTo>
                <a:lnTo>
                  <a:pt x="772" y="622"/>
                </a:lnTo>
                <a:lnTo>
                  <a:pt x="759" y="626"/>
                </a:lnTo>
                <a:lnTo>
                  <a:pt x="745" y="631"/>
                </a:lnTo>
                <a:lnTo>
                  <a:pt x="731" y="635"/>
                </a:lnTo>
                <a:lnTo>
                  <a:pt x="717" y="635"/>
                </a:lnTo>
                <a:lnTo>
                  <a:pt x="703" y="640"/>
                </a:lnTo>
                <a:lnTo>
                  <a:pt x="690" y="644"/>
                </a:lnTo>
                <a:lnTo>
                  <a:pt x="676" y="649"/>
                </a:lnTo>
                <a:lnTo>
                  <a:pt x="662" y="653"/>
                </a:lnTo>
                <a:lnTo>
                  <a:pt x="648" y="653"/>
                </a:lnTo>
                <a:lnTo>
                  <a:pt x="630" y="658"/>
                </a:lnTo>
                <a:lnTo>
                  <a:pt x="616" y="658"/>
                </a:lnTo>
                <a:lnTo>
                  <a:pt x="602" y="662"/>
                </a:lnTo>
                <a:lnTo>
                  <a:pt x="588" y="662"/>
                </a:lnTo>
                <a:lnTo>
                  <a:pt x="575" y="666"/>
                </a:lnTo>
                <a:lnTo>
                  <a:pt x="556" y="666"/>
                </a:lnTo>
                <a:lnTo>
                  <a:pt x="542" y="671"/>
                </a:lnTo>
                <a:lnTo>
                  <a:pt x="529" y="671"/>
                </a:lnTo>
                <a:lnTo>
                  <a:pt x="515" y="671"/>
                </a:lnTo>
                <a:lnTo>
                  <a:pt x="501" y="671"/>
                </a:lnTo>
                <a:lnTo>
                  <a:pt x="483" y="675"/>
                </a:lnTo>
                <a:lnTo>
                  <a:pt x="469" y="675"/>
                </a:lnTo>
                <a:lnTo>
                  <a:pt x="455" y="675"/>
                </a:lnTo>
                <a:lnTo>
                  <a:pt x="441" y="675"/>
                </a:lnTo>
                <a:lnTo>
                  <a:pt x="427" y="675"/>
                </a:lnTo>
                <a:lnTo>
                  <a:pt x="409" y="675"/>
                </a:lnTo>
                <a:lnTo>
                  <a:pt x="395" y="675"/>
                </a:lnTo>
                <a:lnTo>
                  <a:pt x="381" y="671"/>
                </a:lnTo>
                <a:lnTo>
                  <a:pt x="368" y="671"/>
                </a:lnTo>
                <a:lnTo>
                  <a:pt x="349" y="671"/>
                </a:lnTo>
                <a:lnTo>
                  <a:pt x="335" y="671"/>
                </a:lnTo>
                <a:lnTo>
                  <a:pt x="322" y="666"/>
                </a:lnTo>
                <a:lnTo>
                  <a:pt x="308" y="666"/>
                </a:lnTo>
                <a:lnTo>
                  <a:pt x="294" y="662"/>
                </a:lnTo>
                <a:lnTo>
                  <a:pt x="276" y="662"/>
                </a:lnTo>
                <a:lnTo>
                  <a:pt x="262" y="658"/>
                </a:lnTo>
                <a:lnTo>
                  <a:pt x="248" y="658"/>
                </a:lnTo>
                <a:lnTo>
                  <a:pt x="234" y="653"/>
                </a:lnTo>
                <a:lnTo>
                  <a:pt x="220" y="653"/>
                </a:lnTo>
                <a:lnTo>
                  <a:pt x="207" y="649"/>
                </a:lnTo>
                <a:lnTo>
                  <a:pt x="193" y="644"/>
                </a:lnTo>
                <a:lnTo>
                  <a:pt x="179" y="640"/>
                </a:lnTo>
                <a:lnTo>
                  <a:pt x="165" y="635"/>
                </a:lnTo>
                <a:lnTo>
                  <a:pt x="147" y="635"/>
                </a:lnTo>
                <a:lnTo>
                  <a:pt x="133" y="631"/>
                </a:lnTo>
                <a:lnTo>
                  <a:pt x="119" y="626"/>
                </a:lnTo>
                <a:lnTo>
                  <a:pt x="105" y="622"/>
                </a:lnTo>
                <a:lnTo>
                  <a:pt x="96" y="618"/>
                </a:lnTo>
                <a:lnTo>
                  <a:pt x="82" y="613"/>
                </a:lnTo>
                <a:lnTo>
                  <a:pt x="69" y="604"/>
                </a:lnTo>
                <a:lnTo>
                  <a:pt x="55" y="600"/>
                </a:lnTo>
                <a:lnTo>
                  <a:pt x="41" y="595"/>
                </a:lnTo>
                <a:lnTo>
                  <a:pt x="27" y="591"/>
                </a:lnTo>
                <a:lnTo>
                  <a:pt x="13" y="582"/>
                </a:lnTo>
                <a:lnTo>
                  <a:pt x="0" y="578"/>
                </a:lnTo>
                <a:lnTo>
                  <a:pt x="441" y="0"/>
                </a:lnTo>
                <a:lnTo>
                  <a:pt x="966" y="533"/>
                </a:lnTo>
                <a:close/>
              </a:path>
            </a:pathLst>
          </a:custGeom>
          <a:solidFill>
            <a:srgbClr val="FF3300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736" name="Rectangle 16"/>
          <p:cNvSpPr>
            <a:spLocks noChangeArrowheads="1"/>
          </p:cNvSpPr>
          <p:nvPr/>
        </p:nvSpPr>
        <p:spPr bwMode="auto">
          <a:xfrm>
            <a:off x="5599113" y="2163763"/>
            <a:ext cx="3508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3%</a:t>
            </a:r>
            <a:endParaRPr lang="en-US"/>
          </a:p>
        </p:txBody>
      </p:sp>
      <p:sp>
        <p:nvSpPr>
          <p:cNvPr id="798737" name="Rectangle 17"/>
          <p:cNvSpPr>
            <a:spLocks noChangeArrowheads="1"/>
          </p:cNvSpPr>
          <p:nvPr/>
        </p:nvSpPr>
        <p:spPr bwMode="auto">
          <a:xfrm>
            <a:off x="5854700" y="2593975"/>
            <a:ext cx="3508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8%</a:t>
            </a:r>
            <a:endParaRPr lang="en-US"/>
          </a:p>
        </p:txBody>
      </p:sp>
      <p:sp>
        <p:nvSpPr>
          <p:cNvPr id="798738" name="Rectangle 18"/>
          <p:cNvSpPr>
            <a:spLocks noChangeArrowheads="1"/>
          </p:cNvSpPr>
          <p:nvPr/>
        </p:nvSpPr>
        <p:spPr bwMode="auto">
          <a:xfrm>
            <a:off x="5818188" y="3778250"/>
            <a:ext cx="4524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16%</a:t>
            </a:r>
            <a:endParaRPr lang="en-US"/>
          </a:p>
        </p:txBody>
      </p:sp>
      <p:sp>
        <p:nvSpPr>
          <p:cNvPr id="798739" name="Rectangle 19"/>
          <p:cNvSpPr>
            <a:spLocks noChangeArrowheads="1"/>
          </p:cNvSpPr>
          <p:nvPr/>
        </p:nvSpPr>
        <p:spPr bwMode="auto">
          <a:xfrm>
            <a:off x="4416425" y="4575175"/>
            <a:ext cx="4524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19%</a:t>
            </a:r>
            <a:endParaRPr lang="en-US"/>
          </a:p>
        </p:txBody>
      </p:sp>
      <p:sp>
        <p:nvSpPr>
          <p:cNvPr id="798740" name="Rectangle 20"/>
          <p:cNvSpPr>
            <a:spLocks noChangeArrowheads="1"/>
          </p:cNvSpPr>
          <p:nvPr/>
        </p:nvSpPr>
        <p:spPr bwMode="auto">
          <a:xfrm>
            <a:off x="2925763" y="2198688"/>
            <a:ext cx="4524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54%</a:t>
            </a:r>
            <a:endParaRPr lang="en-US"/>
          </a:p>
        </p:txBody>
      </p:sp>
      <p:sp>
        <p:nvSpPr>
          <p:cNvPr id="798741" name="Rectangle 21"/>
          <p:cNvSpPr>
            <a:spLocks noChangeArrowheads="1"/>
          </p:cNvSpPr>
          <p:nvPr/>
        </p:nvSpPr>
        <p:spPr bwMode="auto">
          <a:xfrm>
            <a:off x="885825" y="1550194"/>
            <a:ext cx="1700213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1400" b="1" dirty="0">
                <a:latin typeface="Arial" charset="0"/>
              </a:rPr>
              <a:t>Store Personnel</a:t>
            </a:r>
          </a:p>
          <a:p>
            <a:r>
              <a:rPr lang="en-US" sz="1400" b="1" dirty="0">
                <a:latin typeface="Arial" charset="0"/>
              </a:rPr>
              <a:t>Unaware of </a:t>
            </a:r>
          </a:p>
          <a:p>
            <a:r>
              <a:rPr lang="en-US" sz="1400" b="1" dirty="0">
                <a:latin typeface="Arial" charset="0"/>
              </a:rPr>
              <a:t>OOS Condition -</a:t>
            </a:r>
          </a:p>
          <a:p>
            <a:r>
              <a:rPr lang="en-US" sz="1400" b="1" dirty="0">
                <a:latin typeface="Arial" charset="0"/>
              </a:rPr>
              <a:t>Did Not Order Item</a:t>
            </a:r>
          </a:p>
        </p:txBody>
      </p:sp>
      <p:sp>
        <p:nvSpPr>
          <p:cNvPr id="798742" name="Rectangle 22"/>
          <p:cNvSpPr>
            <a:spLocks noChangeArrowheads="1"/>
          </p:cNvSpPr>
          <p:nvPr/>
        </p:nvSpPr>
        <p:spPr bwMode="auto">
          <a:xfrm>
            <a:off x="4826000" y="1462088"/>
            <a:ext cx="19478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400" b="1">
                <a:latin typeface="Arial" charset="0"/>
              </a:rPr>
              <a:t>Replenishment From</a:t>
            </a:r>
          </a:p>
          <a:p>
            <a:r>
              <a:rPr lang="en-US" sz="1400" b="1">
                <a:latin typeface="Arial" charset="0"/>
              </a:rPr>
              <a:t>Warehouse</a:t>
            </a:r>
          </a:p>
        </p:txBody>
      </p:sp>
      <p:sp>
        <p:nvSpPr>
          <p:cNvPr id="798743" name="Rectangle 23"/>
          <p:cNvSpPr>
            <a:spLocks noChangeArrowheads="1"/>
          </p:cNvSpPr>
          <p:nvPr/>
        </p:nvSpPr>
        <p:spPr bwMode="auto">
          <a:xfrm>
            <a:off x="6451600" y="2462213"/>
            <a:ext cx="1903413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1400" b="1">
                <a:latin typeface="Arial" charset="0"/>
              </a:rPr>
              <a:t>Backroom/Display </a:t>
            </a:r>
          </a:p>
          <a:p>
            <a:r>
              <a:rPr lang="en-US" sz="1400" b="1">
                <a:latin typeface="Arial" charset="0"/>
              </a:rPr>
              <a:t>Inventory Not Restocked To Shelf</a:t>
            </a:r>
          </a:p>
        </p:txBody>
      </p:sp>
      <p:sp>
        <p:nvSpPr>
          <p:cNvPr id="798744" name="Rectangle 24"/>
          <p:cNvSpPr>
            <a:spLocks noChangeArrowheads="1"/>
          </p:cNvSpPr>
          <p:nvPr/>
        </p:nvSpPr>
        <p:spPr bwMode="auto">
          <a:xfrm>
            <a:off x="6505575" y="3462338"/>
            <a:ext cx="14049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400" b="1">
                <a:latin typeface="Arial" charset="0"/>
              </a:rPr>
              <a:t>Shelf Capacity</a:t>
            </a:r>
          </a:p>
          <a:p>
            <a:r>
              <a:rPr lang="en-US" sz="1400" b="1">
                <a:latin typeface="Arial" charset="0"/>
              </a:rPr>
              <a:t>Inadequate</a:t>
            </a:r>
          </a:p>
        </p:txBody>
      </p:sp>
      <p:sp>
        <p:nvSpPr>
          <p:cNvPr id="798745" name="Rectangle 25"/>
          <p:cNvSpPr>
            <a:spLocks noChangeArrowheads="1"/>
          </p:cNvSpPr>
          <p:nvPr/>
        </p:nvSpPr>
        <p:spPr bwMode="auto">
          <a:xfrm>
            <a:off x="4984750" y="4776788"/>
            <a:ext cx="23685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1400" b="1">
                <a:solidFill>
                  <a:srgbClr val="0000FF"/>
                </a:solidFill>
                <a:latin typeface="Arial" charset="0"/>
              </a:rPr>
              <a:t>Promotion, Forecasting</a:t>
            </a:r>
          </a:p>
          <a:p>
            <a:r>
              <a:rPr lang="en-US" sz="1400" b="1">
                <a:solidFill>
                  <a:srgbClr val="0000FF"/>
                </a:solidFill>
                <a:latin typeface="Arial" charset="0"/>
              </a:rPr>
              <a:t>and Ordering</a:t>
            </a:r>
          </a:p>
        </p:txBody>
      </p:sp>
      <p:sp>
        <p:nvSpPr>
          <p:cNvPr id="798746" name="Oval 26"/>
          <p:cNvSpPr>
            <a:spLocks noChangeArrowheads="1"/>
          </p:cNvSpPr>
          <p:nvPr/>
        </p:nvSpPr>
        <p:spPr bwMode="auto">
          <a:xfrm>
            <a:off x="4972050" y="4621213"/>
            <a:ext cx="2349500" cy="749300"/>
          </a:xfrm>
          <a:prstGeom prst="ellips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747" name="Rectangle 27"/>
          <p:cNvSpPr>
            <a:spLocks noChangeArrowheads="1"/>
          </p:cNvSpPr>
          <p:nvPr/>
        </p:nvSpPr>
        <p:spPr bwMode="auto">
          <a:xfrm>
            <a:off x="1529557" y="5826126"/>
            <a:ext cx="7599362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r"/>
            <a:r>
              <a:rPr lang="en-US" sz="1200" b="1" dirty="0" smtClean="0">
                <a:latin typeface="+mn-lt"/>
              </a:rPr>
              <a:t>SOURCE: COCA COLA RETAILCOUNCIL INDEPENDENT STUDY, 1996</a:t>
            </a:r>
            <a:endParaRPr lang="en-US" sz="1200" b="1" dirty="0">
              <a:latin typeface="+mn-lt"/>
            </a:endParaRPr>
          </a:p>
        </p:txBody>
      </p:sp>
      <p:sp>
        <p:nvSpPr>
          <p:cNvPr id="798748" name="Line 28"/>
          <p:cNvSpPr>
            <a:spLocks noChangeShapeType="1"/>
          </p:cNvSpPr>
          <p:nvPr/>
        </p:nvSpPr>
        <p:spPr bwMode="auto">
          <a:xfrm>
            <a:off x="1828800" y="2792413"/>
            <a:ext cx="2012950" cy="3825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798749" name="Line 29"/>
          <p:cNvSpPr>
            <a:spLocks noChangeShapeType="1"/>
          </p:cNvSpPr>
          <p:nvPr/>
        </p:nvSpPr>
        <p:spPr bwMode="auto">
          <a:xfrm flipH="1" flipV="1">
            <a:off x="5254625" y="3402013"/>
            <a:ext cx="1311275" cy="3698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798750" name="Line 30"/>
          <p:cNvSpPr>
            <a:spLocks noChangeShapeType="1"/>
          </p:cNvSpPr>
          <p:nvPr/>
        </p:nvSpPr>
        <p:spPr bwMode="auto">
          <a:xfrm flipH="1" flipV="1">
            <a:off x="4578350" y="3937000"/>
            <a:ext cx="1212850" cy="80168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798751" name="Line 31"/>
          <p:cNvSpPr>
            <a:spLocks noChangeShapeType="1"/>
          </p:cNvSpPr>
          <p:nvPr/>
        </p:nvSpPr>
        <p:spPr bwMode="auto">
          <a:xfrm flipH="1">
            <a:off x="5530850" y="2725738"/>
            <a:ext cx="1089025" cy="236537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798752" name="Line 32"/>
          <p:cNvSpPr>
            <a:spLocks noChangeShapeType="1"/>
          </p:cNvSpPr>
          <p:nvPr/>
        </p:nvSpPr>
        <p:spPr bwMode="auto">
          <a:xfrm flipH="1">
            <a:off x="5443538" y="1984375"/>
            <a:ext cx="14287" cy="508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33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Scan Based Trading (SBT)</a:t>
            </a:r>
          </a:p>
        </p:txBody>
      </p:sp>
      <p:grpSp>
        <p:nvGrpSpPr>
          <p:cNvPr id="600067" name="Group 3"/>
          <p:cNvGrpSpPr>
            <a:grpSpLocks/>
          </p:cNvGrpSpPr>
          <p:nvPr/>
        </p:nvGrpSpPr>
        <p:grpSpPr bwMode="auto">
          <a:xfrm>
            <a:off x="406400" y="1893888"/>
            <a:ext cx="8496300" cy="4248150"/>
            <a:chOff x="204" y="1049"/>
            <a:chExt cx="5352" cy="2676"/>
          </a:xfrm>
        </p:grpSpPr>
        <p:grpSp>
          <p:nvGrpSpPr>
            <p:cNvPr id="600068" name="Group 4"/>
            <p:cNvGrpSpPr>
              <a:grpSpLocks/>
            </p:cNvGrpSpPr>
            <p:nvPr/>
          </p:nvGrpSpPr>
          <p:grpSpPr bwMode="auto">
            <a:xfrm>
              <a:off x="1079" y="1434"/>
              <a:ext cx="388" cy="187"/>
              <a:chOff x="1079" y="1434"/>
              <a:chExt cx="388" cy="187"/>
            </a:xfrm>
          </p:grpSpPr>
          <p:sp>
            <p:nvSpPr>
              <p:cNvPr id="600069" name="Oval 5"/>
              <p:cNvSpPr>
                <a:spLocks noChangeArrowheads="1"/>
              </p:cNvSpPr>
              <p:nvPr/>
            </p:nvSpPr>
            <p:spPr bwMode="auto">
              <a:xfrm>
                <a:off x="1328" y="1560"/>
                <a:ext cx="73" cy="61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0070" name="Oval 6"/>
              <p:cNvSpPr>
                <a:spLocks noChangeArrowheads="1"/>
              </p:cNvSpPr>
              <p:nvPr/>
            </p:nvSpPr>
            <p:spPr bwMode="auto">
              <a:xfrm>
                <a:off x="1130" y="1560"/>
                <a:ext cx="74" cy="61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0071" name="Freeform 7"/>
              <p:cNvSpPr>
                <a:spLocks/>
              </p:cNvSpPr>
              <p:nvPr/>
            </p:nvSpPr>
            <p:spPr bwMode="auto">
              <a:xfrm>
                <a:off x="1079" y="1434"/>
                <a:ext cx="388" cy="132"/>
              </a:xfrm>
              <a:custGeom>
                <a:avLst/>
                <a:gdLst>
                  <a:gd name="T0" fmla="*/ 0 w 388"/>
                  <a:gd name="T1" fmla="*/ 131 h 132"/>
                  <a:gd name="T2" fmla="*/ 70 w 388"/>
                  <a:gd name="T3" fmla="*/ 5 h 132"/>
                  <a:gd name="T4" fmla="*/ 340 w 388"/>
                  <a:gd name="T5" fmla="*/ 0 h 132"/>
                  <a:gd name="T6" fmla="*/ 387 w 388"/>
                  <a:gd name="T7" fmla="*/ 72 h 132"/>
                  <a:gd name="T8" fmla="*/ 368 w 388"/>
                  <a:gd name="T9" fmla="*/ 131 h 132"/>
                  <a:gd name="T10" fmla="*/ 0 w 388"/>
                  <a:gd name="T11" fmla="*/ 131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8" h="132">
                    <a:moveTo>
                      <a:pt x="0" y="131"/>
                    </a:moveTo>
                    <a:lnTo>
                      <a:pt x="70" y="5"/>
                    </a:lnTo>
                    <a:lnTo>
                      <a:pt x="340" y="0"/>
                    </a:lnTo>
                    <a:lnTo>
                      <a:pt x="387" y="72"/>
                    </a:lnTo>
                    <a:lnTo>
                      <a:pt x="368" y="131"/>
                    </a:lnTo>
                    <a:lnTo>
                      <a:pt x="0" y="131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00072" name="Oval 8"/>
            <p:cNvSpPr>
              <a:spLocks noChangeArrowheads="1"/>
            </p:cNvSpPr>
            <p:nvPr/>
          </p:nvSpPr>
          <p:spPr bwMode="auto">
            <a:xfrm>
              <a:off x="3605" y="2244"/>
              <a:ext cx="439" cy="439"/>
            </a:xfrm>
            <a:prstGeom prst="ellipse">
              <a:avLst/>
            </a:prstGeom>
            <a:solidFill>
              <a:srgbClr val="3EF800"/>
            </a:solidFill>
            <a:ln w="50800">
              <a:solidFill>
                <a:srgbClr val="00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0073" name="Oval 9"/>
            <p:cNvSpPr>
              <a:spLocks noChangeArrowheads="1"/>
            </p:cNvSpPr>
            <p:nvPr/>
          </p:nvSpPr>
          <p:spPr bwMode="auto">
            <a:xfrm>
              <a:off x="4226" y="1365"/>
              <a:ext cx="1330" cy="275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0074" name="Rectangle 10"/>
            <p:cNvSpPr>
              <a:spLocks noChangeArrowheads="1"/>
            </p:cNvSpPr>
            <p:nvPr/>
          </p:nvSpPr>
          <p:spPr bwMode="auto">
            <a:xfrm>
              <a:off x="444" y="1317"/>
              <a:ext cx="371" cy="371"/>
            </a:xfrm>
            <a:prstGeom prst="rect">
              <a:avLst/>
            </a:prstGeom>
            <a:solidFill>
              <a:srgbClr val="FFFFFF"/>
            </a:solidFill>
            <a:ln w="50800">
              <a:solidFill>
                <a:srgbClr val="FF003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0075" name="Rectangle 11"/>
            <p:cNvSpPr>
              <a:spLocks noChangeArrowheads="1"/>
            </p:cNvSpPr>
            <p:nvPr/>
          </p:nvSpPr>
          <p:spPr bwMode="auto">
            <a:xfrm>
              <a:off x="1638" y="1305"/>
              <a:ext cx="395" cy="39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0076" name="Rectangle 12"/>
            <p:cNvSpPr>
              <a:spLocks noChangeArrowheads="1"/>
            </p:cNvSpPr>
            <p:nvPr/>
          </p:nvSpPr>
          <p:spPr bwMode="auto">
            <a:xfrm>
              <a:off x="2043" y="1305"/>
              <a:ext cx="1425" cy="39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0077" name="Rectangle 13"/>
            <p:cNvSpPr>
              <a:spLocks noChangeArrowheads="1"/>
            </p:cNvSpPr>
            <p:nvPr/>
          </p:nvSpPr>
          <p:spPr bwMode="auto">
            <a:xfrm>
              <a:off x="3474" y="1305"/>
              <a:ext cx="395" cy="39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0078" name="Rectangle 14"/>
            <p:cNvSpPr>
              <a:spLocks noChangeArrowheads="1"/>
            </p:cNvSpPr>
            <p:nvPr/>
          </p:nvSpPr>
          <p:spPr bwMode="auto">
            <a:xfrm>
              <a:off x="429" y="1324"/>
              <a:ext cx="40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latin typeface="Arial" charset="0"/>
                </a:rPr>
                <a:t>DC</a:t>
              </a:r>
            </a:p>
          </p:txBody>
        </p:sp>
        <p:sp>
          <p:nvSpPr>
            <p:cNvPr id="600079" name="Rectangle 15"/>
            <p:cNvSpPr>
              <a:spLocks noChangeArrowheads="1"/>
            </p:cNvSpPr>
            <p:nvPr/>
          </p:nvSpPr>
          <p:spPr bwMode="auto">
            <a:xfrm>
              <a:off x="1638" y="1305"/>
              <a:ext cx="395" cy="39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0080" name="Rectangle 16"/>
            <p:cNvSpPr>
              <a:spLocks noChangeArrowheads="1"/>
            </p:cNvSpPr>
            <p:nvPr/>
          </p:nvSpPr>
          <p:spPr bwMode="auto">
            <a:xfrm>
              <a:off x="1588" y="1324"/>
              <a:ext cx="53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latin typeface="Arial" charset="0"/>
                </a:rPr>
                <a:t>BkRm</a:t>
              </a:r>
            </a:p>
          </p:txBody>
        </p:sp>
        <p:sp>
          <p:nvSpPr>
            <p:cNvPr id="600081" name="Rectangle 17"/>
            <p:cNvSpPr>
              <a:spLocks noChangeArrowheads="1"/>
            </p:cNvSpPr>
            <p:nvPr/>
          </p:nvSpPr>
          <p:spPr bwMode="auto">
            <a:xfrm>
              <a:off x="2204" y="1324"/>
              <a:ext cx="121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latin typeface="Arial" charset="0"/>
                </a:rPr>
                <a:t>Merchandising</a:t>
              </a:r>
            </a:p>
          </p:txBody>
        </p:sp>
        <p:sp>
          <p:nvSpPr>
            <p:cNvPr id="600082" name="Rectangle 18"/>
            <p:cNvSpPr>
              <a:spLocks noChangeArrowheads="1"/>
            </p:cNvSpPr>
            <p:nvPr/>
          </p:nvSpPr>
          <p:spPr bwMode="auto">
            <a:xfrm>
              <a:off x="3403" y="1324"/>
              <a:ext cx="53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latin typeface="Arial" charset="0"/>
                </a:rPr>
                <a:t>CkOut</a:t>
              </a:r>
            </a:p>
          </p:txBody>
        </p:sp>
        <p:sp>
          <p:nvSpPr>
            <p:cNvPr id="600083" name="Rectangle 19"/>
            <p:cNvSpPr>
              <a:spLocks noChangeArrowheads="1"/>
            </p:cNvSpPr>
            <p:nvPr/>
          </p:nvSpPr>
          <p:spPr bwMode="auto">
            <a:xfrm>
              <a:off x="1883" y="2248"/>
              <a:ext cx="328" cy="46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0084" name="Line 20"/>
            <p:cNvSpPr>
              <a:spLocks noChangeShapeType="1"/>
            </p:cNvSpPr>
            <p:nvPr/>
          </p:nvSpPr>
          <p:spPr bwMode="auto">
            <a:xfrm>
              <a:off x="1948" y="2322"/>
              <a:ext cx="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0085" name="Line 21"/>
            <p:cNvSpPr>
              <a:spLocks noChangeShapeType="1"/>
            </p:cNvSpPr>
            <p:nvPr/>
          </p:nvSpPr>
          <p:spPr bwMode="auto">
            <a:xfrm>
              <a:off x="1948" y="2384"/>
              <a:ext cx="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0086" name="Line 22"/>
            <p:cNvSpPr>
              <a:spLocks noChangeShapeType="1"/>
            </p:cNvSpPr>
            <p:nvPr/>
          </p:nvSpPr>
          <p:spPr bwMode="auto">
            <a:xfrm>
              <a:off x="1948" y="2445"/>
              <a:ext cx="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0087" name="Line 23"/>
            <p:cNvSpPr>
              <a:spLocks noChangeShapeType="1"/>
            </p:cNvSpPr>
            <p:nvPr/>
          </p:nvSpPr>
          <p:spPr bwMode="auto">
            <a:xfrm>
              <a:off x="1948" y="2507"/>
              <a:ext cx="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0088" name="Line 24"/>
            <p:cNvSpPr>
              <a:spLocks noChangeShapeType="1"/>
            </p:cNvSpPr>
            <p:nvPr/>
          </p:nvSpPr>
          <p:spPr bwMode="auto">
            <a:xfrm>
              <a:off x="1948" y="2569"/>
              <a:ext cx="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0089" name="Line 25"/>
            <p:cNvSpPr>
              <a:spLocks noChangeShapeType="1"/>
            </p:cNvSpPr>
            <p:nvPr/>
          </p:nvSpPr>
          <p:spPr bwMode="auto">
            <a:xfrm>
              <a:off x="1948" y="2630"/>
              <a:ext cx="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0090" name="Line 26"/>
            <p:cNvSpPr>
              <a:spLocks noChangeShapeType="1"/>
            </p:cNvSpPr>
            <p:nvPr/>
          </p:nvSpPr>
          <p:spPr bwMode="auto">
            <a:xfrm>
              <a:off x="2037" y="1505"/>
              <a:ext cx="0" cy="739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0091" name="Line 27"/>
            <p:cNvSpPr>
              <a:spLocks noChangeShapeType="1"/>
            </p:cNvSpPr>
            <p:nvPr/>
          </p:nvSpPr>
          <p:spPr bwMode="auto">
            <a:xfrm>
              <a:off x="3828" y="1505"/>
              <a:ext cx="0" cy="723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600092" name="Object 28"/>
            <p:cNvGraphicFramePr>
              <a:graphicFrameLocks/>
            </p:cNvGraphicFramePr>
            <p:nvPr/>
          </p:nvGraphicFramePr>
          <p:xfrm>
            <a:off x="1869" y="2800"/>
            <a:ext cx="379" cy="1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0187" name="Clip" r:id="rId5" imgW="601560" imgH="280800" progId="MS_ClipArt_Gallery.2">
                    <p:embed/>
                  </p:oleObj>
                </mc:Choice>
                <mc:Fallback>
                  <p:oleObj name="Clip" r:id="rId5" imgW="601560" imgH="280800" progId="MS_ClipArt_Gallery.2">
                    <p:embed/>
                    <p:pic>
                      <p:nvPicPr>
                        <p:cNvPr id="0" name="Object 28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69" y="2800"/>
                          <a:ext cx="379" cy="1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0093" name="Object 29"/>
            <p:cNvGraphicFramePr>
              <a:graphicFrameLocks/>
            </p:cNvGraphicFramePr>
            <p:nvPr/>
          </p:nvGraphicFramePr>
          <p:xfrm>
            <a:off x="3632" y="2333"/>
            <a:ext cx="372" cy="1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0188" name="CorelDRAW 6.0" r:id="rId7" imgW="590400" imgH="266400" progId="CorelDRAW.Graphic.6">
                    <p:embed/>
                  </p:oleObj>
                </mc:Choice>
                <mc:Fallback>
                  <p:oleObj name="CorelDRAW 6.0" r:id="rId7" imgW="590400" imgH="266400" progId="CorelDRAW.Graphic.6">
                    <p:embed/>
                    <p:pic>
                      <p:nvPicPr>
                        <p:cNvPr id="0" name="Object 29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32" y="2333"/>
                          <a:ext cx="372" cy="1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00094" name="Rectangle 30"/>
            <p:cNvSpPr>
              <a:spLocks noChangeArrowheads="1"/>
            </p:cNvSpPr>
            <p:nvPr/>
          </p:nvSpPr>
          <p:spPr bwMode="auto">
            <a:xfrm>
              <a:off x="3602" y="2487"/>
              <a:ext cx="45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 i="1">
                  <a:latin typeface="Arial" charset="0"/>
                </a:rPr>
                <a:t>scanner</a:t>
              </a:r>
            </a:p>
          </p:txBody>
        </p:sp>
        <p:sp>
          <p:nvSpPr>
            <p:cNvPr id="600095" name="Rectangle 31"/>
            <p:cNvSpPr>
              <a:spLocks noChangeArrowheads="1"/>
            </p:cNvSpPr>
            <p:nvPr/>
          </p:nvSpPr>
          <p:spPr bwMode="auto">
            <a:xfrm>
              <a:off x="1644" y="1317"/>
              <a:ext cx="2211" cy="371"/>
            </a:xfrm>
            <a:prstGeom prst="rect">
              <a:avLst/>
            </a:prstGeom>
            <a:noFill/>
            <a:ln w="50800">
              <a:solidFill>
                <a:srgbClr val="00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0096" name="Line 32"/>
            <p:cNvSpPr>
              <a:spLocks noChangeShapeType="1"/>
            </p:cNvSpPr>
            <p:nvPr/>
          </p:nvSpPr>
          <p:spPr bwMode="auto">
            <a:xfrm>
              <a:off x="358" y="1503"/>
              <a:ext cx="3470" cy="0"/>
            </a:xfrm>
            <a:prstGeom prst="line">
              <a:avLst/>
            </a:prstGeom>
            <a:noFill/>
            <a:ln w="25400">
              <a:solidFill>
                <a:srgbClr val="FF0033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0097" name="Line 33"/>
            <p:cNvSpPr>
              <a:spLocks noChangeShapeType="1"/>
            </p:cNvSpPr>
            <p:nvPr/>
          </p:nvSpPr>
          <p:spPr bwMode="auto">
            <a:xfrm>
              <a:off x="3835" y="1503"/>
              <a:ext cx="409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0098" name="Rectangle 34"/>
            <p:cNvSpPr>
              <a:spLocks noChangeArrowheads="1"/>
            </p:cNvSpPr>
            <p:nvPr/>
          </p:nvSpPr>
          <p:spPr bwMode="auto">
            <a:xfrm>
              <a:off x="1735" y="2130"/>
              <a:ext cx="604" cy="1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1700" b="1">
                  <a:solidFill>
                    <a:schemeClr val="bg2"/>
                  </a:solidFill>
                  <a:latin typeface="Arial" charset="0"/>
                </a:rPr>
                <a:t>X</a:t>
              </a:r>
            </a:p>
          </p:txBody>
        </p:sp>
        <p:sp>
          <p:nvSpPr>
            <p:cNvPr id="600099" name="Rectangle 35"/>
            <p:cNvSpPr>
              <a:spLocks noChangeArrowheads="1"/>
            </p:cNvSpPr>
            <p:nvPr/>
          </p:nvSpPr>
          <p:spPr bwMode="auto">
            <a:xfrm>
              <a:off x="2808" y="2968"/>
              <a:ext cx="2192" cy="757"/>
            </a:xfrm>
            <a:prstGeom prst="rect">
              <a:avLst/>
            </a:prstGeom>
            <a:noFill/>
            <a:ln w="12700">
              <a:solidFill>
                <a:srgbClr val="3EF8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 dirty="0">
                  <a:solidFill>
                    <a:srgbClr val="DDDDDD"/>
                  </a:solidFill>
                  <a:latin typeface="Arial" charset="0"/>
                </a:rPr>
                <a:t>Supplier and retailer revenue:</a:t>
              </a:r>
            </a:p>
            <a:p>
              <a:pPr>
                <a:spcBef>
                  <a:spcPct val="50000"/>
                </a:spcBef>
              </a:pPr>
              <a:r>
                <a:rPr lang="en-US" sz="1800" b="1" i="1" dirty="0" smtClean="0">
                  <a:solidFill>
                    <a:srgbClr val="3EF800"/>
                  </a:solidFill>
                  <a:latin typeface="Arial" charset="0"/>
                </a:rPr>
                <a:t>TIME-LINKED </a:t>
              </a:r>
              <a:r>
                <a:rPr lang="en-US" sz="1800" b="1" i="1" dirty="0">
                  <a:solidFill>
                    <a:srgbClr val="3EF800"/>
                  </a:solidFill>
                  <a:latin typeface="Arial" charset="0"/>
                </a:rPr>
                <a:t>TO </a:t>
              </a:r>
              <a:r>
                <a:rPr lang="en-US" sz="1800" b="1" i="1" dirty="0" smtClean="0">
                  <a:solidFill>
                    <a:srgbClr val="3EF800"/>
                  </a:solidFill>
                  <a:latin typeface="Arial" charset="0"/>
                </a:rPr>
                <a:t>POS</a:t>
              </a:r>
            </a:p>
            <a:p>
              <a:pPr>
                <a:spcBef>
                  <a:spcPct val="50000"/>
                </a:spcBef>
              </a:pPr>
              <a:r>
                <a:rPr lang="en-US" sz="1800" b="1" i="1" dirty="0" smtClean="0">
                  <a:solidFill>
                    <a:srgbClr val="3EF800"/>
                  </a:solidFill>
                  <a:latin typeface="Arial" charset="0"/>
                </a:rPr>
                <a:t>ALMOST SIMULTANEOUS</a:t>
              </a:r>
              <a:endParaRPr lang="en-US" sz="1800" b="1" i="1" dirty="0">
                <a:solidFill>
                  <a:srgbClr val="3EF800"/>
                </a:solidFill>
                <a:latin typeface="Arial" charset="0"/>
              </a:endParaRPr>
            </a:p>
          </p:txBody>
        </p:sp>
        <p:sp>
          <p:nvSpPr>
            <p:cNvPr id="600100" name="Rectangle 36"/>
            <p:cNvSpPr>
              <a:spLocks noChangeArrowheads="1"/>
            </p:cNvSpPr>
            <p:nvPr/>
          </p:nvSpPr>
          <p:spPr bwMode="auto">
            <a:xfrm>
              <a:off x="4353" y="1391"/>
              <a:ext cx="1049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336699"/>
                  </a:solidFill>
                  <a:latin typeface="Arial" charset="0"/>
                </a:rPr>
                <a:t>Consumer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600101" name="Rectangle 37"/>
            <p:cNvSpPr>
              <a:spLocks noChangeArrowheads="1"/>
            </p:cNvSpPr>
            <p:nvPr/>
          </p:nvSpPr>
          <p:spPr bwMode="auto">
            <a:xfrm>
              <a:off x="204" y="1056"/>
              <a:ext cx="88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i="1">
                  <a:solidFill>
                    <a:srgbClr val="FF0033"/>
                  </a:solidFill>
                  <a:latin typeface="Arial" charset="0"/>
                </a:rPr>
                <a:t>Supplier</a:t>
              </a:r>
            </a:p>
          </p:txBody>
        </p:sp>
        <p:sp>
          <p:nvSpPr>
            <p:cNvPr id="600102" name="Rectangle 38"/>
            <p:cNvSpPr>
              <a:spLocks noChangeArrowheads="1"/>
            </p:cNvSpPr>
            <p:nvPr/>
          </p:nvSpPr>
          <p:spPr bwMode="auto">
            <a:xfrm>
              <a:off x="2214" y="1049"/>
              <a:ext cx="1152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i="1">
                  <a:solidFill>
                    <a:srgbClr val="00FFFF"/>
                  </a:solidFill>
                  <a:latin typeface="Arial" charset="0"/>
                </a:rPr>
                <a:t>Retailer</a:t>
              </a:r>
            </a:p>
          </p:txBody>
        </p:sp>
      </p:grpSp>
      <p:graphicFrame>
        <p:nvGraphicFramePr>
          <p:cNvPr id="600103" name="Object 39"/>
          <p:cNvGraphicFramePr>
            <a:graphicFrameLocks/>
          </p:cNvGraphicFramePr>
          <p:nvPr/>
        </p:nvGraphicFramePr>
        <p:xfrm>
          <a:off x="5916613" y="4659313"/>
          <a:ext cx="601662" cy="28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0189" name="Clip" r:id="rId9" imgW="601560" imgH="280800" progId="MS_ClipArt_Gallery.2">
                  <p:embed/>
                </p:oleObj>
              </mc:Choice>
              <mc:Fallback>
                <p:oleObj name="Clip" r:id="rId9" imgW="601560" imgH="280800" progId="MS_ClipArt_Gallery.2">
                  <p:embed/>
                  <p:pic>
                    <p:nvPicPr>
                      <p:cNvPr id="0" name="Object 39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6613" y="4659313"/>
                        <a:ext cx="601662" cy="280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0104" name="Rectangle 40"/>
          <p:cNvSpPr>
            <a:spLocks noChangeArrowheads="1"/>
          </p:cNvSpPr>
          <p:nvPr/>
        </p:nvSpPr>
        <p:spPr bwMode="auto">
          <a:xfrm>
            <a:off x="4213225" y="3121025"/>
            <a:ext cx="1693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000" b="1" i="1">
                <a:solidFill>
                  <a:srgbClr val="FAFD00"/>
                </a:solidFill>
                <a:latin typeface="Arial" charset="0"/>
              </a:rPr>
              <a:t>Terms begin</a:t>
            </a:r>
          </a:p>
        </p:txBody>
      </p:sp>
      <p:sp>
        <p:nvSpPr>
          <p:cNvPr id="600105" name="AutoShape 41"/>
          <p:cNvSpPr>
            <a:spLocks noChangeArrowheads="1"/>
          </p:cNvSpPr>
          <p:nvPr/>
        </p:nvSpPr>
        <p:spPr bwMode="auto">
          <a:xfrm>
            <a:off x="6042025" y="3187700"/>
            <a:ext cx="225425" cy="177800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12700">
            <a:solidFill>
              <a:srgbClr val="FAFD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0111" name="Text Box 47"/>
          <p:cNvSpPr txBox="1">
            <a:spLocks noChangeArrowheads="1"/>
          </p:cNvSpPr>
          <p:nvPr/>
        </p:nvSpPr>
        <p:spPr bwMode="auto">
          <a:xfrm>
            <a:off x="6554788" y="6480175"/>
            <a:ext cx="25511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200" b="1">
                <a:latin typeface="Arial" charset="0"/>
              </a:rPr>
              <a:t>SOURCE: TERESA BRASHEARS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SEAMLESS SCAN-BASED TRADING                                 JUNE 13, 2016                                 COPYRIGHT © 2016 MICHAEL I. SHAMOS</a:t>
            </a:r>
            <a:endParaRPr lang="en-US"/>
          </a:p>
        </p:txBody>
      </p:sp>
      <p:sp>
        <p:nvSpPr>
          <p:cNvPr id="67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  <a:ln/>
        </p:spPr>
        <p:txBody>
          <a:bodyPr/>
          <a:lstStyle/>
          <a:p>
            <a:r>
              <a:rPr lang="en-US"/>
              <a:t>Scan-Based Trading</a:t>
            </a:r>
          </a:p>
        </p:txBody>
      </p:sp>
      <p:sp>
        <p:nvSpPr>
          <p:cNvPr id="67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0413" y="1206500"/>
            <a:ext cx="7772400" cy="4579938"/>
          </a:xfrm>
          <a:noFill/>
          <a:ln/>
        </p:spPr>
        <p:txBody>
          <a:bodyPr/>
          <a:lstStyle/>
          <a:p>
            <a:r>
              <a:rPr lang="en-US" sz="2400"/>
              <a:t>Supplier owns goods until they are sold</a:t>
            </a:r>
          </a:p>
          <a:p>
            <a:r>
              <a:rPr lang="en-US" sz="2400"/>
              <a:t>Supplier reports quantity delivered; no store checkin</a:t>
            </a:r>
          </a:p>
          <a:p>
            <a:r>
              <a:rPr lang="en-US" sz="2400"/>
              <a:t>When goods are scanned at point-of sale, supplier AND retailer are both paid</a:t>
            </a:r>
          </a:p>
          <a:p>
            <a:r>
              <a:rPr lang="en-US" sz="2400"/>
              <a:t>Risk of shrinkage (loss, theft) is shared</a:t>
            </a:r>
          </a:p>
          <a:p>
            <a:pPr>
              <a:buFontTx/>
              <a:buNone/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SEAMLESS SCAN-BASED TRADING                                 JUNE 13, 2016                                 COPYRIGHT © 2016 MICHAEL I. SHAMOS</a:t>
            </a:r>
            <a:endParaRPr lang="en-US"/>
          </a:p>
        </p:txBody>
      </p:sp>
      <p:sp>
        <p:nvSpPr>
          <p:cNvPr id="80486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486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4868" name="Rectangle 4"/>
          <p:cNvSpPr>
            <a:spLocks noGrp="1" noChangeArrowheads="1"/>
          </p:cNvSpPr>
          <p:nvPr>
            <p:ph type="title"/>
          </p:nvPr>
        </p:nvSpPr>
        <p:spPr>
          <a:xfrm>
            <a:off x="722313" y="193675"/>
            <a:ext cx="7772400" cy="722313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2550" tIns="41275" rIns="82550" bIns="41275" anchor="b"/>
          <a:lstStyle/>
          <a:p>
            <a:pPr>
              <a:lnSpc>
                <a:spcPct val="90000"/>
              </a:lnSpc>
            </a:pPr>
            <a:r>
              <a:rPr lang="en-US"/>
              <a:t>Central Banks</a:t>
            </a:r>
          </a:p>
        </p:txBody>
      </p:sp>
      <p:sp>
        <p:nvSpPr>
          <p:cNvPr id="80486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042988"/>
            <a:ext cx="7899400" cy="4637087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2550" tIns="41275" rIns="82550" bIns="41275"/>
          <a:lstStyle/>
          <a:p>
            <a:pPr>
              <a:spcBef>
                <a:spcPts val="400"/>
              </a:spcBef>
            </a:pPr>
            <a:r>
              <a:rPr lang="en-US" sz="2400" dirty="0" smtClean="0"/>
              <a:t>Currency is issued by (or under the authority of) a </a:t>
            </a:r>
            <a:r>
              <a:rPr lang="en-US" sz="2400" dirty="0"/>
              <a:t>central </a:t>
            </a:r>
            <a:r>
              <a:rPr lang="en-US" sz="2400" dirty="0" smtClean="0"/>
              <a:t>bank</a:t>
            </a:r>
          </a:p>
          <a:p>
            <a:pPr>
              <a:spcBef>
                <a:spcPts val="400"/>
              </a:spcBef>
            </a:pPr>
            <a:r>
              <a:rPr lang="en-US" sz="2400" dirty="0" smtClean="0"/>
              <a:t>The U.S</a:t>
            </a:r>
            <a:r>
              <a:rPr lang="en-US" sz="2400" dirty="0"/>
              <a:t>. central bank is the Federal Reserve </a:t>
            </a:r>
            <a:r>
              <a:rPr lang="en-US" sz="2400" dirty="0" smtClean="0"/>
              <a:t>Bank</a:t>
            </a:r>
          </a:p>
          <a:p>
            <a:pPr lvl="1">
              <a:spcBef>
                <a:spcPts val="400"/>
              </a:spcBef>
            </a:pPr>
            <a:r>
              <a:rPr lang="en-US" dirty="0" smtClean="0"/>
              <a:t>PRC: People’s Bank of China (PBOC)</a:t>
            </a:r>
          </a:p>
          <a:p>
            <a:pPr lvl="1">
              <a:spcBef>
                <a:spcPts val="400"/>
              </a:spcBef>
            </a:pPr>
            <a:r>
              <a:rPr lang="en-US" dirty="0" smtClean="0"/>
              <a:t>India: Reserve Bank of India</a:t>
            </a:r>
          </a:p>
          <a:p>
            <a:pPr>
              <a:spcBef>
                <a:spcPts val="400"/>
              </a:spcBef>
            </a:pPr>
            <a:r>
              <a:rPr lang="en-US" sz="2400" dirty="0" smtClean="0"/>
              <a:t>Commercial </a:t>
            </a:r>
            <a:r>
              <a:rPr lang="en-US" sz="2400" dirty="0"/>
              <a:t>banks hold very little cash (just enough for tellers and ATMs</a:t>
            </a:r>
            <a:r>
              <a:rPr lang="en-US" sz="2400" dirty="0" smtClean="0"/>
              <a:t>)</a:t>
            </a:r>
          </a:p>
          <a:p>
            <a:pPr>
              <a:spcBef>
                <a:spcPts val="400"/>
              </a:spcBef>
            </a:pPr>
            <a:r>
              <a:rPr lang="en-US" sz="2400" dirty="0" smtClean="0"/>
              <a:t>Commercial banks have accounts at the central bank</a:t>
            </a:r>
            <a:endParaRPr lang="en-US" sz="2400" dirty="0"/>
          </a:p>
          <a:p>
            <a:pPr>
              <a:spcBef>
                <a:spcPts val="400"/>
              </a:spcBef>
            </a:pPr>
            <a:r>
              <a:rPr lang="en-US" sz="2400" dirty="0"/>
              <a:t>Most </a:t>
            </a:r>
            <a:r>
              <a:rPr lang="en-US" sz="2400" dirty="0" smtClean="0"/>
              <a:t>bank money </a:t>
            </a:r>
            <a:r>
              <a:rPr lang="en-US" sz="2400" dirty="0"/>
              <a:t>is not </a:t>
            </a:r>
            <a:r>
              <a:rPr lang="en-US" sz="2400" dirty="0" smtClean="0"/>
              <a:t>in </a:t>
            </a:r>
            <a:r>
              <a:rPr lang="en-US" sz="2400" dirty="0"/>
              <a:t>cash, but is a ledger entry (account) </a:t>
            </a:r>
            <a:r>
              <a:rPr lang="en-US" sz="2400" dirty="0" smtClean="0"/>
              <a:t>in a database at </a:t>
            </a:r>
            <a:r>
              <a:rPr lang="en-US" sz="2400" dirty="0"/>
              <a:t>the central bank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SEAMLESS SCAN-BASED TRADING                                 JUNE 13, 2016                                 COPYRIGHT © 2016 MICHAEL I. SHAMOS</a:t>
            </a:r>
            <a:endParaRPr lang="en-US"/>
          </a:p>
        </p:txBody>
      </p:sp>
      <p:sp>
        <p:nvSpPr>
          <p:cNvPr id="557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7163"/>
            <a:ext cx="7772400" cy="1143000"/>
          </a:xfrm>
          <a:noFill/>
          <a:ln/>
        </p:spPr>
        <p:txBody>
          <a:bodyPr/>
          <a:lstStyle/>
          <a:p>
            <a:r>
              <a:rPr lang="en-US"/>
              <a:t>Scan-Based Trading Benefits</a:t>
            </a:r>
          </a:p>
        </p:txBody>
      </p:sp>
      <p:sp>
        <p:nvSpPr>
          <p:cNvPr id="557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0253" y="1371283"/>
            <a:ext cx="7772400" cy="4097337"/>
          </a:xfrm>
          <a:noFill/>
          <a:ln/>
        </p:spPr>
        <p:txBody>
          <a:bodyPr/>
          <a:lstStyle/>
          <a:p>
            <a:r>
              <a:rPr lang="en-US" sz="2400" dirty="0"/>
              <a:t>Grocery Manufacturers of America study (2000)</a:t>
            </a:r>
          </a:p>
          <a:p>
            <a:r>
              <a:rPr lang="en-US" sz="2400" dirty="0"/>
              <a:t>3-4% increase in sales</a:t>
            </a:r>
          </a:p>
          <a:p>
            <a:r>
              <a:rPr lang="en-US" sz="2400" dirty="0"/>
              <a:t>100% elimination of invoice deductions</a:t>
            </a:r>
          </a:p>
          <a:p>
            <a:r>
              <a:rPr lang="en-US" sz="2400" dirty="0"/>
              <a:t>Retailer savings of $5 - $10K per supplier per 100 stores (supplier saves $4K - $20K per 100 stores)</a:t>
            </a:r>
          </a:p>
          <a:p>
            <a:r>
              <a:rPr lang="en-US" sz="2400" dirty="0"/>
              <a:t>Shrink </a:t>
            </a:r>
            <a:r>
              <a:rPr lang="en-US" sz="2400" dirty="0" smtClean="0"/>
              <a:t>is low, about 0.3</a:t>
            </a:r>
            <a:r>
              <a:rPr lang="en-US" sz="2400" dirty="0"/>
              <a:t>%</a:t>
            </a:r>
          </a:p>
          <a:p>
            <a:r>
              <a:rPr lang="en-US" sz="2400" dirty="0" err="1" smtClean="0"/>
              <a:t>Wal</a:t>
            </a:r>
            <a:r>
              <a:rPr lang="en-US" sz="2400" dirty="0" smtClean="0"/>
              <a:t>-Mark is the largest grocery chain in the U.S.</a:t>
            </a:r>
          </a:p>
          <a:p>
            <a:r>
              <a:rPr lang="en-US" sz="2400" dirty="0"/>
              <a:t>Wal-Mart keeps $50 billion of goods </a:t>
            </a:r>
            <a:r>
              <a:rPr lang="en-US" sz="2400" dirty="0" smtClean="0"/>
              <a:t>(total) in inventory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557060" name="Text Box 4"/>
          <p:cNvSpPr txBox="1">
            <a:spLocks noChangeArrowheads="1"/>
          </p:cNvSpPr>
          <p:nvPr/>
        </p:nvSpPr>
        <p:spPr bwMode="auto">
          <a:xfrm>
            <a:off x="7558088" y="5822950"/>
            <a:ext cx="1495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200" b="1">
                <a:latin typeface="Arial" charset="0"/>
              </a:rPr>
              <a:t>SOURCE: </a:t>
            </a:r>
            <a:r>
              <a:rPr lang="en-US" sz="1200" b="1">
                <a:latin typeface="Arial" charset="0"/>
                <a:hlinkClick r:id="rId3"/>
              </a:rPr>
              <a:t>viaLINK</a:t>
            </a:r>
            <a:endParaRPr lang="en-US" sz="1200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rgbClr val="0000FF">
                <a:gamma/>
                <a:shade val="33333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SEAMLESS SCAN-BASED TRADING                                 JUNE 13, 2016                                 COPYRIGHT © 2016 MICHAEL I. SHAMOS</a:t>
            </a:r>
            <a:endParaRPr lang="en-US"/>
          </a:p>
        </p:txBody>
      </p:sp>
      <p:sp>
        <p:nvSpPr>
          <p:cNvPr id="5888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93700"/>
            <a:ext cx="9144000" cy="5334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solidFill>
                  <a:srgbClr val="FADD0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Wal-Mart Supply Chain Management</a:t>
            </a:r>
          </a:p>
        </p:txBody>
      </p:sp>
      <p:sp>
        <p:nvSpPr>
          <p:cNvPr id="588805" name="Rectangle 5"/>
          <p:cNvSpPr>
            <a:spLocks noChangeArrowheads="1"/>
          </p:cNvSpPr>
          <p:nvPr/>
        </p:nvSpPr>
        <p:spPr bwMode="auto">
          <a:xfrm>
            <a:off x="3429000" y="1924050"/>
            <a:ext cx="1279525" cy="86042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r>
              <a:rPr lang="en-US" sz="1400" b="1">
                <a:latin typeface="Arial" charset="0"/>
              </a:rPr>
              <a:t>Retailer HQ</a:t>
            </a:r>
          </a:p>
          <a:p>
            <a:r>
              <a:rPr lang="en-US" sz="1400" b="1" i="1">
                <a:latin typeface="Arial" charset="0"/>
              </a:rPr>
              <a:t>POMS</a:t>
            </a:r>
          </a:p>
          <a:p>
            <a:r>
              <a:rPr lang="en-US" sz="1400" b="1" i="1">
                <a:latin typeface="Arial" charset="0"/>
              </a:rPr>
              <a:t>MDSS</a:t>
            </a:r>
          </a:p>
        </p:txBody>
      </p:sp>
      <p:sp>
        <p:nvSpPr>
          <p:cNvPr id="588806" name="Line 6"/>
          <p:cNvSpPr>
            <a:spLocks noChangeShapeType="1"/>
          </p:cNvSpPr>
          <p:nvPr/>
        </p:nvSpPr>
        <p:spPr bwMode="auto">
          <a:xfrm>
            <a:off x="7440613" y="1219200"/>
            <a:ext cx="0" cy="920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8807" name="Line 7"/>
          <p:cNvSpPr>
            <a:spLocks noChangeShapeType="1"/>
          </p:cNvSpPr>
          <p:nvPr/>
        </p:nvSpPr>
        <p:spPr bwMode="auto">
          <a:xfrm>
            <a:off x="6958013" y="1687513"/>
            <a:ext cx="9937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8808" name="Oval 8"/>
          <p:cNvSpPr>
            <a:spLocks noChangeArrowheads="1"/>
          </p:cNvSpPr>
          <p:nvPr/>
        </p:nvSpPr>
        <p:spPr bwMode="auto">
          <a:xfrm>
            <a:off x="7102475" y="1346200"/>
            <a:ext cx="677863" cy="655638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400">
              <a:latin typeface="Arial" charset="0"/>
            </a:endParaRPr>
          </a:p>
        </p:txBody>
      </p:sp>
      <p:sp>
        <p:nvSpPr>
          <p:cNvPr id="588809" name="Rectangle 9"/>
          <p:cNvSpPr>
            <a:spLocks noChangeArrowheads="1"/>
          </p:cNvSpPr>
          <p:nvPr/>
        </p:nvSpPr>
        <p:spPr bwMode="auto">
          <a:xfrm>
            <a:off x="7567613" y="1146175"/>
            <a:ext cx="8604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Satellite</a:t>
            </a:r>
          </a:p>
        </p:txBody>
      </p:sp>
      <p:sp>
        <p:nvSpPr>
          <p:cNvPr id="588810" name="Rectangle 10"/>
          <p:cNvSpPr>
            <a:spLocks noChangeArrowheads="1"/>
          </p:cNvSpPr>
          <p:nvPr/>
        </p:nvSpPr>
        <p:spPr bwMode="auto">
          <a:xfrm>
            <a:off x="1035050" y="3863975"/>
            <a:ext cx="1160463" cy="6969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r>
              <a:rPr lang="en-US" sz="1400" b="1">
                <a:latin typeface="Arial" charset="0"/>
              </a:rPr>
              <a:t>Supplier HQ</a:t>
            </a:r>
          </a:p>
          <a:p>
            <a:r>
              <a:rPr lang="en-US" sz="1400" b="1" i="1">
                <a:latin typeface="Arial" charset="0"/>
              </a:rPr>
              <a:t>R.L.D.S.</a:t>
            </a:r>
          </a:p>
        </p:txBody>
      </p:sp>
      <p:sp>
        <p:nvSpPr>
          <p:cNvPr id="588811" name="Rectangle 11"/>
          <p:cNvSpPr>
            <a:spLocks noChangeArrowheads="1"/>
          </p:cNvSpPr>
          <p:nvPr/>
        </p:nvSpPr>
        <p:spPr bwMode="auto">
          <a:xfrm>
            <a:off x="2495550" y="3856038"/>
            <a:ext cx="1055688" cy="698500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r>
              <a:rPr lang="en-US" sz="1400" b="1">
                <a:latin typeface="Arial" charset="0"/>
              </a:rPr>
              <a:t>Warehouse</a:t>
            </a:r>
          </a:p>
        </p:txBody>
      </p:sp>
      <p:sp>
        <p:nvSpPr>
          <p:cNvPr id="588812" name="Rectangle 12"/>
          <p:cNvSpPr>
            <a:spLocks noChangeArrowheads="1"/>
          </p:cNvSpPr>
          <p:nvPr/>
        </p:nvSpPr>
        <p:spPr bwMode="auto">
          <a:xfrm>
            <a:off x="5694363" y="3863975"/>
            <a:ext cx="1060450" cy="696913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r>
              <a:rPr lang="en-US" sz="1400" b="1">
                <a:latin typeface="Arial" charset="0"/>
              </a:rPr>
              <a:t>Warehouse</a:t>
            </a:r>
          </a:p>
        </p:txBody>
      </p:sp>
      <p:sp>
        <p:nvSpPr>
          <p:cNvPr id="588813" name="Rectangle 13"/>
          <p:cNvSpPr>
            <a:spLocks noChangeArrowheads="1"/>
          </p:cNvSpPr>
          <p:nvPr/>
        </p:nvSpPr>
        <p:spPr bwMode="auto">
          <a:xfrm>
            <a:off x="7169150" y="4198938"/>
            <a:ext cx="982663" cy="102393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r>
              <a:rPr lang="en-US" sz="1400" b="1">
                <a:latin typeface="Arial" charset="0"/>
              </a:rPr>
              <a:t>Store</a:t>
            </a:r>
          </a:p>
          <a:p>
            <a:r>
              <a:rPr lang="en-US" sz="1400" b="1" i="1">
                <a:latin typeface="Arial" charset="0"/>
              </a:rPr>
              <a:t>P.O.S.</a:t>
            </a:r>
            <a:endParaRPr lang="pt-BR" sz="1400" b="1" i="1">
              <a:latin typeface="Arial" charset="0"/>
            </a:endParaRPr>
          </a:p>
          <a:p>
            <a:r>
              <a:rPr lang="pt-BR" sz="1400" b="1" i="1">
                <a:latin typeface="Arial" charset="0"/>
              </a:rPr>
              <a:t>S</a:t>
            </a:r>
            <a:r>
              <a:rPr lang="en-US" sz="1400" b="1" i="1">
                <a:latin typeface="Arial" charset="0"/>
              </a:rPr>
              <a:t>canning</a:t>
            </a:r>
          </a:p>
        </p:txBody>
      </p:sp>
      <p:grpSp>
        <p:nvGrpSpPr>
          <p:cNvPr id="588814" name="Group 14"/>
          <p:cNvGrpSpPr>
            <a:grpSpLocks/>
          </p:cNvGrpSpPr>
          <p:nvPr/>
        </p:nvGrpSpPr>
        <p:grpSpPr bwMode="auto">
          <a:xfrm>
            <a:off x="3873500" y="4121150"/>
            <a:ext cx="1598613" cy="450850"/>
            <a:chOff x="2337" y="3000"/>
            <a:chExt cx="1153" cy="336"/>
          </a:xfrm>
        </p:grpSpPr>
        <p:grpSp>
          <p:nvGrpSpPr>
            <p:cNvPr id="588815" name="Group 15"/>
            <p:cNvGrpSpPr>
              <a:grpSpLocks/>
            </p:cNvGrpSpPr>
            <p:nvPr/>
          </p:nvGrpSpPr>
          <p:grpSpPr bwMode="auto">
            <a:xfrm>
              <a:off x="2337" y="3000"/>
              <a:ext cx="889" cy="336"/>
              <a:chOff x="2337" y="3000"/>
              <a:chExt cx="889" cy="336"/>
            </a:xfrm>
          </p:grpSpPr>
          <p:grpSp>
            <p:nvGrpSpPr>
              <p:cNvPr id="588816" name="Group 16"/>
              <p:cNvGrpSpPr>
                <a:grpSpLocks/>
              </p:cNvGrpSpPr>
              <p:nvPr/>
            </p:nvGrpSpPr>
            <p:grpSpPr bwMode="auto">
              <a:xfrm>
                <a:off x="2337" y="3000"/>
                <a:ext cx="889" cy="248"/>
                <a:chOff x="2337" y="3000"/>
                <a:chExt cx="889" cy="248"/>
              </a:xfrm>
            </p:grpSpPr>
            <p:sp>
              <p:nvSpPr>
                <p:cNvPr id="588817" name="Freeform 17"/>
                <p:cNvSpPr>
                  <a:spLocks/>
                </p:cNvSpPr>
                <p:nvPr/>
              </p:nvSpPr>
              <p:spPr bwMode="auto">
                <a:xfrm>
                  <a:off x="2337" y="3000"/>
                  <a:ext cx="889" cy="248"/>
                </a:xfrm>
                <a:custGeom>
                  <a:avLst/>
                  <a:gdLst>
                    <a:gd name="T0" fmla="*/ 888 w 889"/>
                    <a:gd name="T1" fmla="*/ 0 h 248"/>
                    <a:gd name="T2" fmla="*/ 0 w 889"/>
                    <a:gd name="T3" fmla="*/ 0 h 248"/>
                    <a:gd name="T4" fmla="*/ 0 w 889"/>
                    <a:gd name="T5" fmla="*/ 247 h 248"/>
                    <a:gd name="T6" fmla="*/ 888 w 889"/>
                    <a:gd name="T7" fmla="*/ 247 h 248"/>
                    <a:gd name="T8" fmla="*/ 888 w 889"/>
                    <a:gd name="T9" fmla="*/ 0 h 2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89" h="248">
                      <a:moveTo>
                        <a:pt x="888" y="0"/>
                      </a:moveTo>
                      <a:lnTo>
                        <a:pt x="0" y="0"/>
                      </a:lnTo>
                      <a:lnTo>
                        <a:pt x="0" y="247"/>
                      </a:lnTo>
                      <a:lnTo>
                        <a:pt x="888" y="247"/>
                      </a:lnTo>
                      <a:lnTo>
                        <a:pt x="888" y="0"/>
                      </a:lnTo>
                    </a:path>
                  </a:pathLst>
                </a:custGeom>
                <a:solidFill>
                  <a:srgbClr val="FF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8818" name="Freeform 18"/>
                <p:cNvSpPr>
                  <a:spLocks/>
                </p:cNvSpPr>
                <p:nvPr/>
              </p:nvSpPr>
              <p:spPr bwMode="auto">
                <a:xfrm>
                  <a:off x="2337" y="3009"/>
                  <a:ext cx="889" cy="230"/>
                </a:xfrm>
                <a:custGeom>
                  <a:avLst/>
                  <a:gdLst>
                    <a:gd name="T0" fmla="*/ 888 w 889"/>
                    <a:gd name="T1" fmla="*/ 0 h 230"/>
                    <a:gd name="T2" fmla="*/ 0 w 889"/>
                    <a:gd name="T3" fmla="*/ 0 h 230"/>
                    <a:gd name="T4" fmla="*/ 0 w 889"/>
                    <a:gd name="T5" fmla="*/ 229 h 230"/>
                    <a:gd name="T6" fmla="*/ 888 w 889"/>
                    <a:gd name="T7" fmla="*/ 229 h 230"/>
                    <a:gd name="T8" fmla="*/ 888 w 889"/>
                    <a:gd name="T9" fmla="*/ 0 h 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89" h="230">
                      <a:moveTo>
                        <a:pt x="888" y="0"/>
                      </a:moveTo>
                      <a:lnTo>
                        <a:pt x="0" y="0"/>
                      </a:lnTo>
                      <a:lnTo>
                        <a:pt x="0" y="229"/>
                      </a:lnTo>
                      <a:lnTo>
                        <a:pt x="888" y="229"/>
                      </a:lnTo>
                      <a:lnTo>
                        <a:pt x="888" y="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88819" name="Group 19"/>
              <p:cNvGrpSpPr>
                <a:grpSpLocks/>
              </p:cNvGrpSpPr>
              <p:nvPr/>
            </p:nvGrpSpPr>
            <p:grpSpPr bwMode="auto">
              <a:xfrm>
                <a:off x="2386" y="3247"/>
                <a:ext cx="593" cy="89"/>
                <a:chOff x="2386" y="3247"/>
                <a:chExt cx="593" cy="89"/>
              </a:xfrm>
            </p:grpSpPr>
            <p:grpSp>
              <p:nvGrpSpPr>
                <p:cNvPr id="588820" name="Group 20"/>
                <p:cNvGrpSpPr>
                  <a:grpSpLocks/>
                </p:cNvGrpSpPr>
                <p:nvPr/>
              </p:nvGrpSpPr>
              <p:grpSpPr bwMode="auto">
                <a:xfrm>
                  <a:off x="2386" y="3247"/>
                  <a:ext cx="593" cy="84"/>
                  <a:chOff x="2386" y="3247"/>
                  <a:chExt cx="593" cy="84"/>
                </a:xfrm>
              </p:grpSpPr>
              <p:grpSp>
                <p:nvGrpSpPr>
                  <p:cNvPr id="588821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06" y="3247"/>
                    <a:ext cx="73" cy="69"/>
                    <a:chOff x="2906" y="3247"/>
                    <a:chExt cx="73" cy="69"/>
                  </a:xfrm>
                </p:grpSpPr>
                <p:sp>
                  <p:nvSpPr>
                    <p:cNvPr id="588822" name="Freeform 22"/>
                    <p:cNvSpPr>
                      <a:spLocks/>
                    </p:cNvSpPr>
                    <p:nvPr/>
                  </p:nvSpPr>
                  <p:spPr bwMode="auto">
                    <a:xfrm>
                      <a:off x="2906" y="3247"/>
                      <a:ext cx="73" cy="11"/>
                    </a:xfrm>
                    <a:custGeom>
                      <a:avLst/>
                      <a:gdLst>
                        <a:gd name="T0" fmla="*/ 72 w 73"/>
                        <a:gd name="T1" fmla="*/ 1 h 11"/>
                        <a:gd name="T2" fmla="*/ 0 w 73"/>
                        <a:gd name="T3" fmla="*/ 0 h 11"/>
                        <a:gd name="T4" fmla="*/ 9 w 73"/>
                        <a:gd name="T5" fmla="*/ 9 h 11"/>
                        <a:gd name="T6" fmla="*/ 63 w 73"/>
                        <a:gd name="T7" fmla="*/ 10 h 11"/>
                        <a:gd name="T8" fmla="*/ 72 w 73"/>
                        <a:gd name="T9" fmla="*/ 1 h 1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73" h="11">
                          <a:moveTo>
                            <a:pt x="72" y="1"/>
                          </a:moveTo>
                          <a:lnTo>
                            <a:pt x="0" y="0"/>
                          </a:lnTo>
                          <a:lnTo>
                            <a:pt x="9" y="9"/>
                          </a:lnTo>
                          <a:lnTo>
                            <a:pt x="63" y="10"/>
                          </a:lnTo>
                          <a:lnTo>
                            <a:pt x="72" y="1"/>
                          </a:lnTo>
                        </a:path>
                      </a:pathLst>
                    </a:custGeom>
                    <a:solidFill>
                      <a:srgbClr val="606060"/>
                    </a:solidFill>
                    <a:ln w="12700" cap="rnd" cmpd="sng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88823" name="Freeform 23"/>
                    <p:cNvSpPr>
                      <a:spLocks/>
                    </p:cNvSpPr>
                    <p:nvPr/>
                  </p:nvSpPr>
                  <p:spPr bwMode="auto">
                    <a:xfrm>
                      <a:off x="2924" y="3257"/>
                      <a:ext cx="37" cy="5"/>
                    </a:xfrm>
                    <a:custGeom>
                      <a:avLst/>
                      <a:gdLst>
                        <a:gd name="T0" fmla="*/ 36 w 37"/>
                        <a:gd name="T1" fmla="*/ 0 h 5"/>
                        <a:gd name="T2" fmla="*/ 0 w 37"/>
                        <a:gd name="T3" fmla="*/ 0 h 5"/>
                        <a:gd name="T4" fmla="*/ 4 w 37"/>
                        <a:gd name="T5" fmla="*/ 4 h 5"/>
                        <a:gd name="T6" fmla="*/ 31 w 37"/>
                        <a:gd name="T7" fmla="*/ 4 h 5"/>
                        <a:gd name="T8" fmla="*/ 36 w 37"/>
                        <a:gd name="T9" fmla="*/ 0 h 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37" h="5">
                          <a:moveTo>
                            <a:pt x="36" y="0"/>
                          </a:moveTo>
                          <a:lnTo>
                            <a:pt x="0" y="0"/>
                          </a:lnTo>
                          <a:lnTo>
                            <a:pt x="4" y="4"/>
                          </a:lnTo>
                          <a:lnTo>
                            <a:pt x="31" y="4"/>
                          </a:lnTo>
                          <a:lnTo>
                            <a:pt x="36" y="0"/>
                          </a:lnTo>
                        </a:path>
                      </a:pathLst>
                    </a:custGeom>
                    <a:solidFill>
                      <a:srgbClr val="606060"/>
                    </a:solidFill>
                    <a:ln w="12700" cap="rnd" cmpd="sng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88824" name="Freeform 24"/>
                    <p:cNvSpPr>
                      <a:spLocks/>
                    </p:cNvSpPr>
                    <p:nvPr/>
                  </p:nvSpPr>
                  <p:spPr bwMode="auto">
                    <a:xfrm>
                      <a:off x="2938" y="3261"/>
                      <a:ext cx="9" cy="55"/>
                    </a:xfrm>
                    <a:custGeom>
                      <a:avLst/>
                      <a:gdLst>
                        <a:gd name="T0" fmla="*/ 8 w 9"/>
                        <a:gd name="T1" fmla="*/ 0 h 55"/>
                        <a:gd name="T2" fmla="*/ 0 w 9"/>
                        <a:gd name="T3" fmla="*/ 0 h 55"/>
                        <a:gd name="T4" fmla="*/ 0 w 9"/>
                        <a:gd name="T5" fmla="*/ 54 h 55"/>
                        <a:gd name="T6" fmla="*/ 8 w 9"/>
                        <a:gd name="T7" fmla="*/ 54 h 55"/>
                        <a:gd name="T8" fmla="*/ 8 w 9"/>
                        <a:gd name="T9" fmla="*/ 0 h 5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9" h="55">
                          <a:moveTo>
                            <a:pt x="8" y="0"/>
                          </a:moveTo>
                          <a:lnTo>
                            <a:pt x="0" y="0"/>
                          </a:lnTo>
                          <a:lnTo>
                            <a:pt x="0" y="54"/>
                          </a:lnTo>
                          <a:lnTo>
                            <a:pt x="8" y="54"/>
                          </a:lnTo>
                          <a:lnTo>
                            <a:pt x="8" y="0"/>
                          </a:lnTo>
                        </a:path>
                      </a:pathLst>
                    </a:custGeom>
                    <a:solidFill>
                      <a:srgbClr val="606060"/>
                    </a:solidFill>
                    <a:ln w="12700" cap="rnd" cmpd="sng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88825" name="Group 25"/>
                  <p:cNvGrpSpPr>
                    <a:grpSpLocks/>
                  </p:cNvGrpSpPr>
                  <p:nvPr/>
                </p:nvGrpSpPr>
                <p:grpSpPr bwMode="auto">
                  <a:xfrm>
                    <a:off x="2507" y="3248"/>
                    <a:ext cx="113" cy="83"/>
                    <a:chOff x="2507" y="3248"/>
                    <a:chExt cx="113" cy="83"/>
                  </a:xfrm>
                </p:grpSpPr>
                <p:sp>
                  <p:nvSpPr>
                    <p:cNvPr id="588826" name="Freeform 26"/>
                    <p:cNvSpPr>
                      <a:spLocks/>
                    </p:cNvSpPr>
                    <p:nvPr/>
                  </p:nvSpPr>
                  <p:spPr bwMode="auto">
                    <a:xfrm>
                      <a:off x="2507" y="3248"/>
                      <a:ext cx="113" cy="19"/>
                    </a:xfrm>
                    <a:custGeom>
                      <a:avLst/>
                      <a:gdLst>
                        <a:gd name="T0" fmla="*/ 112 w 113"/>
                        <a:gd name="T1" fmla="*/ 0 h 19"/>
                        <a:gd name="T2" fmla="*/ 0 w 113"/>
                        <a:gd name="T3" fmla="*/ 0 h 19"/>
                        <a:gd name="T4" fmla="*/ 0 w 113"/>
                        <a:gd name="T5" fmla="*/ 18 h 19"/>
                        <a:gd name="T6" fmla="*/ 103 w 113"/>
                        <a:gd name="T7" fmla="*/ 18 h 19"/>
                        <a:gd name="T8" fmla="*/ 112 w 113"/>
                        <a:gd name="T9" fmla="*/ 0 h 1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13" h="19">
                          <a:moveTo>
                            <a:pt x="112" y="0"/>
                          </a:moveTo>
                          <a:lnTo>
                            <a:pt x="0" y="0"/>
                          </a:lnTo>
                          <a:lnTo>
                            <a:pt x="0" y="18"/>
                          </a:lnTo>
                          <a:lnTo>
                            <a:pt x="103" y="18"/>
                          </a:lnTo>
                          <a:lnTo>
                            <a:pt x="112" y="0"/>
                          </a:lnTo>
                        </a:path>
                      </a:pathLst>
                    </a:custGeom>
                    <a:solidFill>
                      <a:srgbClr val="606060"/>
                    </a:solidFill>
                    <a:ln w="12700" cap="rnd" cmpd="sng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588827" name="Group 2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16" y="3251"/>
                      <a:ext cx="95" cy="15"/>
                      <a:chOff x="2516" y="3251"/>
                      <a:chExt cx="95" cy="15"/>
                    </a:xfrm>
                  </p:grpSpPr>
                  <p:sp>
                    <p:nvSpPr>
                      <p:cNvPr id="588828" name="Freeform 2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25" y="3252"/>
                        <a:ext cx="86" cy="14"/>
                      </a:xfrm>
                      <a:custGeom>
                        <a:avLst/>
                        <a:gdLst>
                          <a:gd name="T0" fmla="*/ 85 w 86"/>
                          <a:gd name="T1" fmla="*/ 13 h 14"/>
                          <a:gd name="T2" fmla="*/ 72 w 86"/>
                          <a:gd name="T3" fmla="*/ 0 h 14"/>
                          <a:gd name="T4" fmla="*/ 0 w 86"/>
                          <a:gd name="T5" fmla="*/ 0 h 14"/>
                          <a:gd name="T6" fmla="*/ 0 w 86"/>
                          <a:gd name="T7" fmla="*/ 13 h 1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86" h="14">
                            <a:moveTo>
                              <a:pt x="85" y="13"/>
                            </a:moveTo>
                            <a:lnTo>
                              <a:pt x="72" y="0"/>
                            </a:lnTo>
                            <a:lnTo>
                              <a:pt x="0" y="0"/>
                            </a:lnTo>
                            <a:lnTo>
                              <a:pt x="0" y="13"/>
                            </a:lnTo>
                          </a:path>
                        </a:pathLst>
                      </a:custGeom>
                      <a:noFill/>
                      <a:ln w="12700" cap="rnd" cmpd="sng">
                        <a:solidFill>
                          <a:srgbClr val="40404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88829" name="Line 2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516" y="3251"/>
                        <a:ext cx="0" cy="13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40404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588830" name="Line 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07" y="3269"/>
                      <a:ext cx="0" cy="6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20202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88831" name="Group 31"/>
                  <p:cNvGrpSpPr>
                    <a:grpSpLocks/>
                  </p:cNvGrpSpPr>
                  <p:nvPr/>
                </p:nvGrpSpPr>
                <p:grpSpPr bwMode="auto">
                  <a:xfrm>
                    <a:off x="2386" y="3248"/>
                    <a:ext cx="113" cy="83"/>
                    <a:chOff x="2386" y="3248"/>
                    <a:chExt cx="113" cy="83"/>
                  </a:xfrm>
                </p:grpSpPr>
                <p:sp>
                  <p:nvSpPr>
                    <p:cNvPr id="588832" name="Freeform 32"/>
                    <p:cNvSpPr>
                      <a:spLocks/>
                    </p:cNvSpPr>
                    <p:nvPr/>
                  </p:nvSpPr>
                  <p:spPr bwMode="auto">
                    <a:xfrm>
                      <a:off x="2386" y="3248"/>
                      <a:ext cx="113" cy="19"/>
                    </a:xfrm>
                    <a:custGeom>
                      <a:avLst/>
                      <a:gdLst>
                        <a:gd name="T0" fmla="*/ 112 w 113"/>
                        <a:gd name="T1" fmla="*/ 0 h 19"/>
                        <a:gd name="T2" fmla="*/ 0 w 113"/>
                        <a:gd name="T3" fmla="*/ 0 h 19"/>
                        <a:gd name="T4" fmla="*/ 0 w 113"/>
                        <a:gd name="T5" fmla="*/ 18 h 19"/>
                        <a:gd name="T6" fmla="*/ 103 w 113"/>
                        <a:gd name="T7" fmla="*/ 18 h 19"/>
                        <a:gd name="T8" fmla="*/ 112 w 113"/>
                        <a:gd name="T9" fmla="*/ 0 h 1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13" h="19">
                          <a:moveTo>
                            <a:pt x="112" y="0"/>
                          </a:moveTo>
                          <a:lnTo>
                            <a:pt x="0" y="0"/>
                          </a:lnTo>
                          <a:lnTo>
                            <a:pt x="0" y="18"/>
                          </a:lnTo>
                          <a:lnTo>
                            <a:pt x="103" y="18"/>
                          </a:lnTo>
                          <a:lnTo>
                            <a:pt x="112" y="0"/>
                          </a:lnTo>
                        </a:path>
                      </a:pathLst>
                    </a:custGeom>
                    <a:solidFill>
                      <a:srgbClr val="606060"/>
                    </a:solidFill>
                    <a:ln w="12700" cap="rnd" cmpd="sng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588833" name="Group 3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95" y="3251"/>
                      <a:ext cx="95" cy="15"/>
                      <a:chOff x="2395" y="3251"/>
                      <a:chExt cx="95" cy="15"/>
                    </a:xfrm>
                  </p:grpSpPr>
                  <p:sp>
                    <p:nvSpPr>
                      <p:cNvPr id="588834" name="Freeform 3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4" y="3252"/>
                        <a:ext cx="86" cy="14"/>
                      </a:xfrm>
                      <a:custGeom>
                        <a:avLst/>
                        <a:gdLst>
                          <a:gd name="T0" fmla="*/ 85 w 86"/>
                          <a:gd name="T1" fmla="*/ 13 h 14"/>
                          <a:gd name="T2" fmla="*/ 71 w 86"/>
                          <a:gd name="T3" fmla="*/ 0 h 14"/>
                          <a:gd name="T4" fmla="*/ 0 w 86"/>
                          <a:gd name="T5" fmla="*/ 0 h 14"/>
                          <a:gd name="T6" fmla="*/ 0 w 86"/>
                          <a:gd name="T7" fmla="*/ 13 h 1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86" h="14">
                            <a:moveTo>
                              <a:pt x="85" y="13"/>
                            </a:moveTo>
                            <a:lnTo>
                              <a:pt x="71" y="0"/>
                            </a:lnTo>
                            <a:lnTo>
                              <a:pt x="0" y="0"/>
                            </a:lnTo>
                            <a:lnTo>
                              <a:pt x="0" y="13"/>
                            </a:lnTo>
                          </a:path>
                        </a:pathLst>
                      </a:custGeom>
                      <a:noFill/>
                      <a:ln w="12700" cap="rnd" cmpd="sng">
                        <a:solidFill>
                          <a:srgbClr val="40404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88835" name="Line 3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395" y="3251"/>
                        <a:ext cx="0" cy="13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40404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588836" name="Line 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86" y="3269"/>
                      <a:ext cx="0" cy="6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20202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588837" name="Group 37"/>
                <p:cNvGrpSpPr>
                  <a:grpSpLocks/>
                </p:cNvGrpSpPr>
                <p:nvPr/>
              </p:nvGrpSpPr>
              <p:grpSpPr bwMode="auto">
                <a:xfrm>
                  <a:off x="2526" y="3259"/>
                  <a:ext cx="77" cy="77"/>
                  <a:chOff x="2526" y="3259"/>
                  <a:chExt cx="77" cy="77"/>
                </a:xfrm>
              </p:grpSpPr>
              <p:sp>
                <p:nvSpPr>
                  <p:cNvPr id="588838" name="Oval 38"/>
                  <p:cNvSpPr>
                    <a:spLocks noChangeArrowheads="1"/>
                  </p:cNvSpPr>
                  <p:nvPr/>
                </p:nvSpPr>
                <p:spPr bwMode="auto">
                  <a:xfrm>
                    <a:off x="2526" y="3259"/>
                    <a:ext cx="77" cy="77"/>
                  </a:xfrm>
                  <a:prstGeom prst="ellipse">
                    <a:avLst/>
                  </a:prstGeom>
                  <a:solidFill>
                    <a:srgbClr val="20202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88839" name="Oval 39"/>
                  <p:cNvSpPr>
                    <a:spLocks noChangeArrowheads="1"/>
                  </p:cNvSpPr>
                  <p:nvPr/>
                </p:nvSpPr>
                <p:spPr bwMode="auto">
                  <a:xfrm>
                    <a:off x="2540" y="3273"/>
                    <a:ext cx="50" cy="49"/>
                  </a:xfrm>
                  <a:prstGeom prst="ellipse">
                    <a:avLst/>
                  </a:prstGeom>
                  <a:solidFill>
                    <a:srgbClr val="A0A0A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88840" name="Oval 40"/>
                  <p:cNvSpPr>
                    <a:spLocks noChangeArrowheads="1"/>
                  </p:cNvSpPr>
                  <p:nvPr/>
                </p:nvSpPr>
                <p:spPr bwMode="auto">
                  <a:xfrm>
                    <a:off x="2558" y="3291"/>
                    <a:ext cx="13" cy="14"/>
                  </a:xfrm>
                  <a:prstGeom prst="ellipse">
                    <a:avLst/>
                  </a:prstGeom>
                  <a:solidFill>
                    <a:srgbClr val="60606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88841" name="Group 41"/>
                <p:cNvGrpSpPr>
                  <a:grpSpLocks/>
                </p:cNvGrpSpPr>
                <p:nvPr/>
              </p:nvGrpSpPr>
              <p:grpSpPr bwMode="auto">
                <a:xfrm>
                  <a:off x="2405" y="3259"/>
                  <a:ext cx="76" cy="77"/>
                  <a:chOff x="2405" y="3259"/>
                  <a:chExt cx="76" cy="77"/>
                </a:xfrm>
              </p:grpSpPr>
              <p:sp>
                <p:nvSpPr>
                  <p:cNvPr id="588842" name="Oval 42"/>
                  <p:cNvSpPr>
                    <a:spLocks noChangeArrowheads="1"/>
                  </p:cNvSpPr>
                  <p:nvPr/>
                </p:nvSpPr>
                <p:spPr bwMode="auto">
                  <a:xfrm>
                    <a:off x="2405" y="3259"/>
                    <a:ext cx="76" cy="77"/>
                  </a:xfrm>
                  <a:prstGeom prst="ellipse">
                    <a:avLst/>
                  </a:prstGeom>
                  <a:solidFill>
                    <a:srgbClr val="20202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88843" name="Oval 43"/>
                  <p:cNvSpPr>
                    <a:spLocks noChangeArrowheads="1"/>
                  </p:cNvSpPr>
                  <p:nvPr/>
                </p:nvSpPr>
                <p:spPr bwMode="auto">
                  <a:xfrm>
                    <a:off x="2419" y="3273"/>
                    <a:ext cx="49" cy="49"/>
                  </a:xfrm>
                  <a:prstGeom prst="ellipse">
                    <a:avLst/>
                  </a:prstGeom>
                  <a:solidFill>
                    <a:srgbClr val="A0A0A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88844" name="Oval 44"/>
                  <p:cNvSpPr>
                    <a:spLocks noChangeArrowheads="1"/>
                  </p:cNvSpPr>
                  <p:nvPr/>
                </p:nvSpPr>
                <p:spPr bwMode="auto">
                  <a:xfrm>
                    <a:off x="2437" y="3291"/>
                    <a:ext cx="13" cy="14"/>
                  </a:xfrm>
                  <a:prstGeom prst="ellipse">
                    <a:avLst/>
                  </a:prstGeom>
                  <a:solidFill>
                    <a:srgbClr val="60606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588845" name="Group 45"/>
            <p:cNvGrpSpPr>
              <a:grpSpLocks/>
            </p:cNvGrpSpPr>
            <p:nvPr/>
          </p:nvGrpSpPr>
          <p:grpSpPr bwMode="auto">
            <a:xfrm>
              <a:off x="3045" y="3090"/>
              <a:ext cx="445" cy="246"/>
              <a:chOff x="3045" y="3090"/>
              <a:chExt cx="445" cy="246"/>
            </a:xfrm>
          </p:grpSpPr>
          <p:grpSp>
            <p:nvGrpSpPr>
              <p:cNvPr id="588846" name="Group 46"/>
              <p:cNvGrpSpPr>
                <a:grpSpLocks/>
              </p:cNvGrpSpPr>
              <p:nvPr/>
            </p:nvGrpSpPr>
            <p:grpSpPr bwMode="auto">
              <a:xfrm>
                <a:off x="3306" y="3090"/>
                <a:ext cx="184" cy="204"/>
                <a:chOff x="3306" y="3090"/>
                <a:chExt cx="184" cy="204"/>
              </a:xfrm>
            </p:grpSpPr>
            <p:sp>
              <p:nvSpPr>
                <p:cNvPr id="588847" name="Freeform 47"/>
                <p:cNvSpPr>
                  <a:spLocks/>
                </p:cNvSpPr>
                <p:nvPr/>
              </p:nvSpPr>
              <p:spPr bwMode="auto">
                <a:xfrm>
                  <a:off x="3306" y="3184"/>
                  <a:ext cx="10" cy="28"/>
                </a:xfrm>
                <a:custGeom>
                  <a:avLst/>
                  <a:gdLst>
                    <a:gd name="T0" fmla="*/ 9 w 10"/>
                    <a:gd name="T1" fmla="*/ 0 h 28"/>
                    <a:gd name="T2" fmla="*/ 0 w 10"/>
                    <a:gd name="T3" fmla="*/ 0 h 28"/>
                    <a:gd name="T4" fmla="*/ 0 w 10"/>
                    <a:gd name="T5" fmla="*/ 27 h 28"/>
                    <a:gd name="T6" fmla="*/ 9 w 10"/>
                    <a:gd name="T7" fmla="*/ 27 h 28"/>
                    <a:gd name="T8" fmla="*/ 9 w 10"/>
                    <a:gd name="T9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28">
                      <a:moveTo>
                        <a:pt x="9" y="0"/>
                      </a:moveTo>
                      <a:lnTo>
                        <a:pt x="0" y="0"/>
                      </a:lnTo>
                      <a:lnTo>
                        <a:pt x="0" y="27"/>
                      </a:lnTo>
                      <a:lnTo>
                        <a:pt x="9" y="27"/>
                      </a:lnTo>
                      <a:lnTo>
                        <a:pt x="9" y="0"/>
                      </a:lnTo>
                    </a:path>
                  </a:pathLst>
                </a:custGeom>
                <a:solidFill>
                  <a:srgbClr val="60606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8848" name="Freeform 48"/>
                <p:cNvSpPr>
                  <a:spLocks/>
                </p:cNvSpPr>
                <p:nvPr/>
              </p:nvSpPr>
              <p:spPr bwMode="auto">
                <a:xfrm>
                  <a:off x="3315" y="3090"/>
                  <a:ext cx="171" cy="158"/>
                </a:xfrm>
                <a:custGeom>
                  <a:avLst/>
                  <a:gdLst>
                    <a:gd name="T0" fmla="*/ 134 w 171"/>
                    <a:gd name="T1" fmla="*/ 4 h 158"/>
                    <a:gd name="T2" fmla="*/ 125 w 171"/>
                    <a:gd name="T3" fmla="*/ 0 h 158"/>
                    <a:gd name="T4" fmla="*/ 13 w 171"/>
                    <a:gd name="T5" fmla="*/ 0 h 158"/>
                    <a:gd name="T6" fmla="*/ 4 w 171"/>
                    <a:gd name="T7" fmla="*/ 4 h 158"/>
                    <a:gd name="T8" fmla="*/ 4 w 171"/>
                    <a:gd name="T9" fmla="*/ 59 h 158"/>
                    <a:gd name="T10" fmla="*/ 0 w 171"/>
                    <a:gd name="T11" fmla="*/ 72 h 158"/>
                    <a:gd name="T12" fmla="*/ 0 w 171"/>
                    <a:gd name="T13" fmla="*/ 157 h 158"/>
                    <a:gd name="T14" fmla="*/ 170 w 171"/>
                    <a:gd name="T15" fmla="*/ 157 h 158"/>
                    <a:gd name="T16" fmla="*/ 170 w 171"/>
                    <a:gd name="T17" fmla="*/ 81 h 158"/>
                    <a:gd name="T18" fmla="*/ 157 w 171"/>
                    <a:gd name="T19" fmla="*/ 72 h 158"/>
                    <a:gd name="T20" fmla="*/ 138 w 171"/>
                    <a:gd name="T21" fmla="*/ 18 h 158"/>
                    <a:gd name="T22" fmla="*/ 134 w 171"/>
                    <a:gd name="T23" fmla="*/ 18 h 158"/>
                    <a:gd name="T24" fmla="*/ 152 w 171"/>
                    <a:gd name="T25" fmla="*/ 72 h 158"/>
                    <a:gd name="T26" fmla="*/ 121 w 171"/>
                    <a:gd name="T27" fmla="*/ 72 h 158"/>
                    <a:gd name="T28" fmla="*/ 134 w 171"/>
                    <a:gd name="T29" fmla="*/ 18 h 158"/>
                    <a:gd name="T30" fmla="*/ 130 w 171"/>
                    <a:gd name="T31" fmla="*/ 18 h 158"/>
                    <a:gd name="T32" fmla="*/ 116 w 171"/>
                    <a:gd name="T33" fmla="*/ 72 h 158"/>
                    <a:gd name="T34" fmla="*/ 58 w 171"/>
                    <a:gd name="T35" fmla="*/ 72 h 158"/>
                    <a:gd name="T36" fmla="*/ 76 w 171"/>
                    <a:gd name="T37" fmla="*/ 18 h 158"/>
                    <a:gd name="T38" fmla="*/ 67 w 171"/>
                    <a:gd name="T39" fmla="*/ 18 h 158"/>
                    <a:gd name="T40" fmla="*/ 49 w 171"/>
                    <a:gd name="T41" fmla="*/ 72 h 158"/>
                    <a:gd name="T42" fmla="*/ 4 w 171"/>
                    <a:gd name="T43" fmla="*/ 72 h 158"/>
                    <a:gd name="T44" fmla="*/ 22 w 171"/>
                    <a:gd name="T45" fmla="*/ 18 h 158"/>
                    <a:gd name="T46" fmla="*/ 67 w 171"/>
                    <a:gd name="T47" fmla="*/ 18 h 158"/>
                    <a:gd name="T48" fmla="*/ 76 w 171"/>
                    <a:gd name="T49" fmla="*/ 18 h 158"/>
                    <a:gd name="T50" fmla="*/ 130 w 171"/>
                    <a:gd name="T51" fmla="*/ 18 h 158"/>
                    <a:gd name="T52" fmla="*/ 134 w 171"/>
                    <a:gd name="T53" fmla="*/ 18 h 158"/>
                    <a:gd name="T54" fmla="*/ 138 w 171"/>
                    <a:gd name="T55" fmla="*/ 18 h 158"/>
                    <a:gd name="T56" fmla="*/ 134 w 171"/>
                    <a:gd name="T57" fmla="*/ 9 h 158"/>
                    <a:gd name="T58" fmla="*/ 134 w 171"/>
                    <a:gd name="T59" fmla="*/ 4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71" h="158">
                      <a:moveTo>
                        <a:pt x="134" y="4"/>
                      </a:moveTo>
                      <a:lnTo>
                        <a:pt x="125" y="0"/>
                      </a:lnTo>
                      <a:lnTo>
                        <a:pt x="13" y="0"/>
                      </a:lnTo>
                      <a:lnTo>
                        <a:pt x="4" y="4"/>
                      </a:lnTo>
                      <a:lnTo>
                        <a:pt x="4" y="59"/>
                      </a:lnTo>
                      <a:lnTo>
                        <a:pt x="0" y="72"/>
                      </a:lnTo>
                      <a:lnTo>
                        <a:pt x="0" y="157"/>
                      </a:lnTo>
                      <a:lnTo>
                        <a:pt x="170" y="157"/>
                      </a:lnTo>
                      <a:lnTo>
                        <a:pt x="170" y="81"/>
                      </a:lnTo>
                      <a:lnTo>
                        <a:pt x="157" y="72"/>
                      </a:lnTo>
                      <a:lnTo>
                        <a:pt x="138" y="18"/>
                      </a:lnTo>
                      <a:lnTo>
                        <a:pt x="134" y="18"/>
                      </a:lnTo>
                      <a:lnTo>
                        <a:pt x="152" y="72"/>
                      </a:lnTo>
                      <a:lnTo>
                        <a:pt x="121" y="72"/>
                      </a:lnTo>
                      <a:lnTo>
                        <a:pt x="134" y="18"/>
                      </a:lnTo>
                      <a:lnTo>
                        <a:pt x="130" y="18"/>
                      </a:lnTo>
                      <a:lnTo>
                        <a:pt x="116" y="72"/>
                      </a:lnTo>
                      <a:lnTo>
                        <a:pt x="58" y="72"/>
                      </a:lnTo>
                      <a:lnTo>
                        <a:pt x="76" y="18"/>
                      </a:lnTo>
                      <a:lnTo>
                        <a:pt x="67" y="18"/>
                      </a:lnTo>
                      <a:lnTo>
                        <a:pt x="49" y="72"/>
                      </a:lnTo>
                      <a:lnTo>
                        <a:pt x="4" y="72"/>
                      </a:lnTo>
                      <a:lnTo>
                        <a:pt x="22" y="18"/>
                      </a:lnTo>
                      <a:lnTo>
                        <a:pt x="67" y="18"/>
                      </a:lnTo>
                      <a:lnTo>
                        <a:pt x="76" y="18"/>
                      </a:lnTo>
                      <a:lnTo>
                        <a:pt x="130" y="18"/>
                      </a:lnTo>
                      <a:lnTo>
                        <a:pt x="134" y="18"/>
                      </a:lnTo>
                      <a:lnTo>
                        <a:pt x="138" y="18"/>
                      </a:lnTo>
                      <a:lnTo>
                        <a:pt x="134" y="9"/>
                      </a:lnTo>
                      <a:lnTo>
                        <a:pt x="134" y="4"/>
                      </a:lnTo>
                    </a:path>
                  </a:pathLst>
                </a:custGeom>
                <a:solidFill>
                  <a:srgbClr val="FF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8849" name="Line 49"/>
                <p:cNvSpPr>
                  <a:spLocks noChangeShapeType="1"/>
                </p:cNvSpPr>
                <p:nvPr/>
              </p:nvSpPr>
              <p:spPr bwMode="auto">
                <a:xfrm>
                  <a:off x="3436" y="3166"/>
                  <a:ext cx="0" cy="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8850" name="Freeform 50"/>
                <p:cNvSpPr>
                  <a:spLocks/>
                </p:cNvSpPr>
                <p:nvPr/>
              </p:nvSpPr>
              <p:spPr bwMode="auto">
                <a:xfrm>
                  <a:off x="3369" y="3099"/>
                  <a:ext cx="22" cy="127"/>
                </a:xfrm>
                <a:custGeom>
                  <a:avLst/>
                  <a:gdLst>
                    <a:gd name="T0" fmla="*/ 21 w 22"/>
                    <a:gd name="T1" fmla="*/ 0 h 127"/>
                    <a:gd name="T2" fmla="*/ 0 w 22"/>
                    <a:gd name="T3" fmla="*/ 63 h 127"/>
                    <a:gd name="T4" fmla="*/ 0 w 22"/>
                    <a:gd name="T5" fmla="*/ 126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2" h="127">
                      <a:moveTo>
                        <a:pt x="21" y="0"/>
                      </a:moveTo>
                      <a:lnTo>
                        <a:pt x="0" y="63"/>
                      </a:lnTo>
                      <a:lnTo>
                        <a:pt x="0" y="126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588851" name="Group 51"/>
                <p:cNvGrpSpPr>
                  <a:grpSpLocks/>
                </p:cNvGrpSpPr>
                <p:nvPr/>
              </p:nvGrpSpPr>
              <p:grpSpPr bwMode="auto">
                <a:xfrm>
                  <a:off x="3315" y="3247"/>
                  <a:ext cx="175" cy="47"/>
                  <a:chOff x="3315" y="3247"/>
                  <a:chExt cx="175" cy="47"/>
                </a:xfrm>
              </p:grpSpPr>
              <p:sp>
                <p:nvSpPr>
                  <p:cNvPr id="588852" name="Freeform 52"/>
                  <p:cNvSpPr>
                    <a:spLocks/>
                  </p:cNvSpPr>
                  <p:nvPr/>
                </p:nvSpPr>
                <p:spPr bwMode="auto">
                  <a:xfrm>
                    <a:off x="3315" y="3247"/>
                    <a:ext cx="175" cy="47"/>
                  </a:xfrm>
                  <a:custGeom>
                    <a:avLst/>
                    <a:gdLst>
                      <a:gd name="T0" fmla="*/ 174 w 175"/>
                      <a:gd name="T1" fmla="*/ 0 h 47"/>
                      <a:gd name="T2" fmla="*/ 0 w 175"/>
                      <a:gd name="T3" fmla="*/ 0 h 47"/>
                      <a:gd name="T4" fmla="*/ 0 w 175"/>
                      <a:gd name="T5" fmla="*/ 46 h 47"/>
                      <a:gd name="T6" fmla="*/ 174 w 175"/>
                      <a:gd name="T7" fmla="*/ 46 h 47"/>
                      <a:gd name="T8" fmla="*/ 174 w 175"/>
                      <a:gd name="T9" fmla="*/ 0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5" h="47">
                        <a:moveTo>
                          <a:pt x="174" y="0"/>
                        </a:moveTo>
                        <a:lnTo>
                          <a:pt x="0" y="0"/>
                        </a:lnTo>
                        <a:lnTo>
                          <a:pt x="0" y="46"/>
                        </a:lnTo>
                        <a:lnTo>
                          <a:pt x="174" y="46"/>
                        </a:lnTo>
                        <a:lnTo>
                          <a:pt x="174" y="0"/>
                        </a:lnTo>
                      </a:path>
                    </a:pathLst>
                  </a:custGeom>
                  <a:solidFill>
                    <a:srgbClr val="FFFFFF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588853" name="Group 53"/>
                  <p:cNvGrpSpPr>
                    <a:grpSpLocks/>
                  </p:cNvGrpSpPr>
                  <p:nvPr/>
                </p:nvGrpSpPr>
                <p:grpSpPr bwMode="auto">
                  <a:xfrm>
                    <a:off x="3425" y="3252"/>
                    <a:ext cx="60" cy="4"/>
                    <a:chOff x="3425" y="3252"/>
                    <a:chExt cx="60" cy="4"/>
                  </a:xfrm>
                </p:grpSpPr>
                <p:sp>
                  <p:nvSpPr>
                    <p:cNvPr id="588854" name="Line 5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425" y="3252"/>
                      <a:ext cx="60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88855" name="Line 5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425" y="3256"/>
                      <a:ext cx="55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588856" name="Group 56"/>
                <p:cNvGrpSpPr>
                  <a:grpSpLocks/>
                </p:cNvGrpSpPr>
                <p:nvPr/>
              </p:nvGrpSpPr>
              <p:grpSpPr bwMode="auto">
                <a:xfrm>
                  <a:off x="3313" y="3225"/>
                  <a:ext cx="176" cy="5"/>
                  <a:chOff x="3313" y="3225"/>
                  <a:chExt cx="176" cy="5"/>
                </a:xfrm>
              </p:grpSpPr>
              <p:sp>
                <p:nvSpPr>
                  <p:cNvPr id="588857" name="Line 5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430" y="3230"/>
                    <a:ext cx="59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20202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88858" name="Line 5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13" y="3225"/>
                    <a:ext cx="176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20202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88859" name="Line 59"/>
                <p:cNvSpPr>
                  <a:spLocks noChangeShapeType="1"/>
                </p:cNvSpPr>
                <p:nvPr/>
              </p:nvSpPr>
              <p:spPr bwMode="auto">
                <a:xfrm>
                  <a:off x="3319" y="3166"/>
                  <a:ext cx="0" cy="7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588860" name="Group 60"/>
                <p:cNvGrpSpPr>
                  <a:grpSpLocks/>
                </p:cNvGrpSpPr>
                <p:nvPr/>
              </p:nvGrpSpPr>
              <p:grpSpPr bwMode="auto">
                <a:xfrm>
                  <a:off x="3407" y="3129"/>
                  <a:ext cx="24" cy="56"/>
                  <a:chOff x="3407" y="3129"/>
                  <a:chExt cx="24" cy="56"/>
                </a:xfrm>
              </p:grpSpPr>
              <p:sp>
                <p:nvSpPr>
                  <p:cNvPr id="588861" name="AutoShape 61"/>
                  <p:cNvSpPr>
                    <a:spLocks noChangeArrowheads="1"/>
                  </p:cNvSpPr>
                  <p:nvPr/>
                </p:nvSpPr>
                <p:spPr bwMode="auto">
                  <a:xfrm>
                    <a:off x="3428" y="3129"/>
                    <a:ext cx="1" cy="32"/>
                  </a:xfrm>
                  <a:prstGeom prst="roundRect">
                    <a:avLst>
                      <a:gd name="adj" fmla="val 47051"/>
                    </a:avLst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88862" name="AutoShape 62"/>
                  <p:cNvSpPr>
                    <a:spLocks noChangeArrowheads="1"/>
                  </p:cNvSpPr>
                  <p:nvPr/>
                </p:nvSpPr>
                <p:spPr bwMode="auto">
                  <a:xfrm>
                    <a:off x="3430" y="3180"/>
                    <a:ext cx="1" cy="1"/>
                  </a:xfrm>
                  <a:prstGeom prst="roundRect">
                    <a:avLst>
                      <a:gd name="adj" fmla="val 44440"/>
                    </a:avLst>
                  </a:prstGeom>
                  <a:solidFill>
                    <a:srgbClr val="60606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88863" name="AutoShape 63"/>
                  <p:cNvSpPr>
                    <a:spLocks noChangeArrowheads="1"/>
                  </p:cNvSpPr>
                  <p:nvPr/>
                </p:nvSpPr>
                <p:spPr bwMode="auto">
                  <a:xfrm>
                    <a:off x="3417" y="3176"/>
                    <a:ext cx="1" cy="1"/>
                  </a:xfrm>
                  <a:prstGeom prst="roundRect">
                    <a:avLst>
                      <a:gd name="adj" fmla="val 42852"/>
                    </a:avLst>
                  </a:prstGeom>
                  <a:solidFill>
                    <a:srgbClr val="60606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588864" name="Group 64"/>
                  <p:cNvGrpSpPr>
                    <a:grpSpLocks/>
                  </p:cNvGrpSpPr>
                  <p:nvPr/>
                </p:nvGrpSpPr>
                <p:grpSpPr bwMode="auto">
                  <a:xfrm>
                    <a:off x="3407" y="3152"/>
                    <a:ext cx="23" cy="33"/>
                    <a:chOff x="3407" y="3152"/>
                    <a:chExt cx="23" cy="33"/>
                  </a:xfrm>
                </p:grpSpPr>
                <p:sp>
                  <p:nvSpPr>
                    <p:cNvPr id="588865" name="Freeform 65"/>
                    <p:cNvSpPr>
                      <a:spLocks/>
                    </p:cNvSpPr>
                    <p:nvPr/>
                  </p:nvSpPr>
                  <p:spPr bwMode="auto">
                    <a:xfrm>
                      <a:off x="3427" y="3152"/>
                      <a:ext cx="1" cy="33"/>
                    </a:xfrm>
                    <a:custGeom>
                      <a:avLst/>
                      <a:gdLst>
                        <a:gd name="T0" fmla="*/ 0 w 1"/>
                        <a:gd name="T1" fmla="*/ 0 h 33"/>
                        <a:gd name="T2" fmla="*/ 0 w 1"/>
                        <a:gd name="T3" fmla="*/ 32 h 33"/>
                        <a:gd name="T4" fmla="*/ 0 w 1"/>
                        <a:gd name="T5" fmla="*/ 28 h 3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" h="33">
                          <a:moveTo>
                            <a:pt x="0" y="0"/>
                          </a:moveTo>
                          <a:lnTo>
                            <a:pt x="0" y="32"/>
                          </a:lnTo>
                          <a:lnTo>
                            <a:pt x="0" y="28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88866" name="Line 6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407" y="3175"/>
                      <a:ext cx="23" cy="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588867" name="Freeform 67"/>
                <p:cNvSpPr>
                  <a:spLocks/>
                </p:cNvSpPr>
                <p:nvPr/>
              </p:nvSpPr>
              <p:spPr bwMode="auto">
                <a:xfrm>
                  <a:off x="3373" y="3166"/>
                  <a:ext cx="19" cy="7"/>
                </a:xfrm>
                <a:custGeom>
                  <a:avLst/>
                  <a:gdLst>
                    <a:gd name="T0" fmla="*/ 18 w 19"/>
                    <a:gd name="T1" fmla="*/ 0 h 7"/>
                    <a:gd name="T2" fmla="*/ 0 w 19"/>
                    <a:gd name="T3" fmla="*/ 0 h 7"/>
                    <a:gd name="T4" fmla="*/ 0 w 19"/>
                    <a:gd name="T5" fmla="*/ 3 h 7"/>
                    <a:gd name="T6" fmla="*/ 0 w 19"/>
                    <a:gd name="T7" fmla="*/ 6 h 7"/>
                    <a:gd name="T8" fmla="*/ 4 w 19"/>
                    <a:gd name="T9" fmla="*/ 6 h 7"/>
                    <a:gd name="T10" fmla="*/ 4 w 19"/>
                    <a:gd name="T11" fmla="*/ 3 h 7"/>
                    <a:gd name="T12" fmla="*/ 18 w 19"/>
                    <a:gd name="T13" fmla="*/ 3 h 7"/>
                    <a:gd name="T14" fmla="*/ 18 w 19"/>
                    <a:gd name="T1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9" h="7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6"/>
                      </a:lnTo>
                      <a:lnTo>
                        <a:pt x="4" y="6"/>
                      </a:lnTo>
                      <a:lnTo>
                        <a:pt x="4" y="3"/>
                      </a:lnTo>
                      <a:lnTo>
                        <a:pt x="18" y="3"/>
                      </a:lnTo>
                      <a:lnTo>
                        <a:pt x="18" y="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8868" name="Freeform 68"/>
                <p:cNvSpPr>
                  <a:spLocks/>
                </p:cNvSpPr>
                <p:nvPr/>
              </p:nvSpPr>
              <p:spPr bwMode="auto">
                <a:xfrm>
                  <a:off x="3319" y="3094"/>
                  <a:ext cx="131" cy="5"/>
                </a:xfrm>
                <a:custGeom>
                  <a:avLst/>
                  <a:gdLst>
                    <a:gd name="T0" fmla="*/ 130 w 131"/>
                    <a:gd name="T1" fmla="*/ 0 h 5"/>
                    <a:gd name="T2" fmla="*/ 0 w 131"/>
                    <a:gd name="T3" fmla="*/ 0 h 5"/>
                    <a:gd name="T4" fmla="*/ 0 w 131"/>
                    <a:gd name="T5" fmla="*/ 4 h 5"/>
                    <a:gd name="T6" fmla="*/ 130 w 131"/>
                    <a:gd name="T7" fmla="*/ 4 h 5"/>
                    <a:gd name="T8" fmla="*/ 130 w 131"/>
                    <a:gd name="T9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1" h="5">
                      <a:moveTo>
                        <a:pt x="130" y="0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30" y="4"/>
                      </a:lnTo>
                      <a:lnTo>
                        <a:pt x="130" y="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88869" name="Group 69"/>
              <p:cNvGrpSpPr>
                <a:grpSpLocks/>
              </p:cNvGrpSpPr>
              <p:nvPr/>
            </p:nvGrpSpPr>
            <p:grpSpPr bwMode="auto">
              <a:xfrm>
                <a:off x="3306" y="3230"/>
                <a:ext cx="145" cy="64"/>
                <a:chOff x="3306" y="3230"/>
                <a:chExt cx="145" cy="64"/>
              </a:xfrm>
            </p:grpSpPr>
            <p:sp>
              <p:nvSpPr>
                <p:cNvPr id="588870" name="Freeform 70"/>
                <p:cNvSpPr>
                  <a:spLocks/>
                </p:cNvSpPr>
                <p:nvPr/>
              </p:nvSpPr>
              <p:spPr bwMode="auto">
                <a:xfrm>
                  <a:off x="3306" y="3230"/>
                  <a:ext cx="145" cy="64"/>
                </a:xfrm>
                <a:custGeom>
                  <a:avLst/>
                  <a:gdLst>
                    <a:gd name="T0" fmla="*/ 144 w 145"/>
                    <a:gd name="T1" fmla="*/ 63 h 64"/>
                    <a:gd name="T2" fmla="*/ 144 w 145"/>
                    <a:gd name="T3" fmla="*/ 56 h 64"/>
                    <a:gd name="T4" fmla="*/ 143 w 145"/>
                    <a:gd name="T5" fmla="*/ 49 h 64"/>
                    <a:gd name="T6" fmla="*/ 140 w 145"/>
                    <a:gd name="T7" fmla="*/ 41 h 64"/>
                    <a:gd name="T8" fmla="*/ 136 w 145"/>
                    <a:gd name="T9" fmla="*/ 34 h 64"/>
                    <a:gd name="T10" fmla="*/ 132 w 145"/>
                    <a:gd name="T11" fmla="*/ 27 h 64"/>
                    <a:gd name="T12" fmla="*/ 127 w 145"/>
                    <a:gd name="T13" fmla="*/ 22 h 64"/>
                    <a:gd name="T14" fmla="*/ 120 w 145"/>
                    <a:gd name="T15" fmla="*/ 16 h 64"/>
                    <a:gd name="T16" fmla="*/ 112 w 145"/>
                    <a:gd name="T17" fmla="*/ 10 h 64"/>
                    <a:gd name="T18" fmla="*/ 104 w 145"/>
                    <a:gd name="T19" fmla="*/ 6 h 64"/>
                    <a:gd name="T20" fmla="*/ 97 w 145"/>
                    <a:gd name="T21" fmla="*/ 3 h 64"/>
                    <a:gd name="T22" fmla="*/ 88 w 145"/>
                    <a:gd name="T23" fmla="*/ 1 h 64"/>
                    <a:gd name="T24" fmla="*/ 78 w 145"/>
                    <a:gd name="T25" fmla="*/ 0 h 64"/>
                    <a:gd name="T26" fmla="*/ 69 w 145"/>
                    <a:gd name="T27" fmla="*/ 0 h 64"/>
                    <a:gd name="T28" fmla="*/ 59 w 145"/>
                    <a:gd name="T29" fmla="*/ 1 h 64"/>
                    <a:gd name="T30" fmla="*/ 50 w 145"/>
                    <a:gd name="T31" fmla="*/ 3 h 64"/>
                    <a:gd name="T32" fmla="*/ 41 w 145"/>
                    <a:gd name="T33" fmla="*/ 6 h 64"/>
                    <a:gd name="T34" fmla="*/ 34 w 145"/>
                    <a:gd name="T35" fmla="*/ 10 h 64"/>
                    <a:gd name="T36" fmla="*/ 28 w 145"/>
                    <a:gd name="T37" fmla="*/ 13 h 64"/>
                    <a:gd name="T38" fmla="*/ 23 w 145"/>
                    <a:gd name="T39" fmla="*/ 18 h 64"/>
                    <a:gd name="T40" fmla="*/ 17 w 145"/>
                    <a:gd name="T41" fmla="*/ 23 h 64"/>
                    <a:gd name="T42" fmla="*/ 12 w 145"/>
                    <a:gd name="T43" fmla="*/ 30 h 64"/>
                    <a:gd name="T44" fmla="*/ 8 w 145"/>
                    <a:gd name="T45" fmla="*/ 36 h 64"/>
                    <a:gd name="T46" fmla="*/ 5 w 145"/>
                    <a:gd name="T47" fmla="*/ 40 h 64"/>
                    <a:gd name="T48" fmla="*/ 3 w 145"/>
                    <a:gd name="T49" fmla="*/ 45 h 64"/>
                    <a:gd name="T50" fmla="*/ 2 w 145"/>
                    <a:gd name="T51" fmla="*/ 50 h 64"/>
                    <a:gd name="T52" fmla="*/ 2 w 145"/>
                    <a:gd name="T53" fmla="*/ 55 h 64"/>
                    <a:gd name="T54" fmla="*/ 1 w 145"/>
                    <a:gd name="T55" fmla="*/ 60 h 64"/>
                    <a:gd name="T56" fmla="*/ 0 w 145"/>
                    <a:gd name="T57" fmla="*/ 63 h 64"/>
                    <a:gd name="T58" fmla="*/ 144 w 145"/>
                    <a:gd name="T59" fmla="*/ 63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45" h="64">
                      <a:moveTo>
                        <a:pt x="144" y="63"/>
                      </a:moveTo>
                      <a:lnTo>
                        <a:pt x="144" y="56"/>
                      </a:lnTo>
                      <a:lnTo>
                        <a:pt x="143" y="49"/>
                      </a:lnTo>
                      <a:lnTo>
                        <a:pt x="140" y="41"/>
                      </a:lnTo>
                      <a:lnTo>
                        <a:pt x="136" y="34"/>
                      </a:lnTo>
                      <a:lnTo>
                        <a:pt x="132" y="27"/>
                      </a:lnTo>
                      <a:lnTo>
                        <a:pt x="127" y="22"/>
                      </a:lnTo>
                      <a:lnTo>
                        <a:pt x="120" y="16"/>
                      </a:lnTo>
                      <a:lnTo>
                        <a:pt x="112" y="10"/>
                      </a:lnTo>
                      <a:lnTo>
                        <a:pt x="104" y="6"/>
                      </a:lnTo>
                      <a:lnTo>
                        <a:pt x="97" y="3"/>
                      </a:lnTo>
                      <a:lnTo>
                        <a:pt x="88" y="1"/>
                      </a:lnTo>
                      <a:lnTo>
                        <a:pt x="78" y="0"/>
                      </a:lnTo>
                      <a:lnTo>
                        <a:pt x="69" y="0"/>
                      </a:lnTo>
                      <a:lnTo>
                        <a:pt x="59" y="1"/>
                      </a:lnTo>
                      <a:lnTo>
                        <a:pt x="50" y="3"/>
                      </a:lnTo>
                      <a:lnTo>
                        <a:pt x="41" y="6"/>
                      </a:lnTo>
                      <a:lnTo>
                        <a:pt x="34" y="10"/>
                      </a:lnTo>
                      <a:lnTo>
                        <a:pt x="28" y="13"/>
                      </a:lnTo>
                      <a:lnTo>
                        <a:pt x="23" y="18"/>
                      </a:lnTo>
                      <a:lnTo>
                        <a:pt x="17" y="23"/>
                      </a:lnTo>
                      <a:lnTo>
                        <a:pt x="12" y="30"/>
                      </a:lnTo>
                      <a:lnTo>
                        <a:pt x="8" y="36"/>
                      </a:lnTo>
                      <a:lnTo>
                        <a:pt x="5" y="40"/>
                      </a:lnTo>
                      <a:lnTo>
                        <a:pt x="3" y="45"/>
                      </a:lnTo>
                      <a:lnTo>
                        <a:pt x="2" y="50"/>
                      </a:lnTo>
                      <a:lnTo>
                        <a:pt x="2" y="55"/>
                      </a:lnTo>
                      <a:lnTo>
                        <a:pt x="1" y="60"/>
                      </a:lnTo>
                      <a:lnTo>
                        <a:pt x="0" y="63"/>
                      </a:lnTo>
                      <a:lnTo>
                        <a:pt x="144" y="63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8871" name="Freeform 71"/>
                <p:cNvSpPr>
                  <a:spLocks/>
                </p:cNvSpPr>
                <p:nvPr/>
              </p:nvSpPr>
              <p:spPr bwMode="auto">
                <a:xfrm>
                  <a:off x="3327" y="3247"/>
                  <a:ext cx="103" cy="47"/>
                </a:xfrm>
                <a:custGeom>
                  <a:avLst/>
                  <a:gdLst>
                    <a:gd name="T0" fmla="*/ 102 w 103"/>
                    <a:gd name="T1" fmla="*/ 46 h 47"/>
                    <a:gd name="T2" fmla="*/ 102 w 103"/>
                    <a:gd name="T3" fmla="*/ 41 h 47"/>
                    <a:gd name="T4" fmla="*/ 101 w 103"/>
                    <a:gd name="T5" fmla="*/ 36 h 47"/>
                    <a:gd name="T6" fmla="*/ 99 w 103"/>
                    <a:gd name="T7" fmla="*/ 31 h 47"/>
                    <a:gd name="T8" fmla="*/ 97 w 103"/>
                    <a:gd name="T9" fmla="*/ 25 h 47"/>
                    <a:gd name="T10" fmla="*/ 93 w 103"/>
                    <a:gd name="T11" fmla="*/ 20 h 47"/>
                    <a:gd name="T12" fmla="*/ 90 w 103"/>
                    <a:gd name="T13" fmla="*/ 17 h 47"/>
                    <a:gd name="T14" fmla="*/ 86 w 103"/>
                    <a:gd name="T15" fmla="*/ 12 h 47"/>
                    <a:gd name="T16" fmla="*/ 80 w 103"/>
                    <a:gd name="T17" fmla="*/ 8 h 47"/>
                    <a:gd name="T18" fmla="*/ 74 w 103"/>
                    <a:gd name="T19" fmla="*/ 5 h 47"/>
                    <a:gd name="T20" fmla="*/ 69 w 103"/>
                    <a:gd name="T21" fmla="*/ 3 h 47"/>
                    <a:gd name="T22" fmla="*/ 62 w 103"/>
                    <a:gd name="T23" fmla="*/ 2 h 47"/>
                    <a:gd name="T24" fmla="*/ 55 w 103"/>
                    <a:gd name="T25" fmla="*/ 0 h 47"/>
                    <a:gd name="T26" fmla="*/ 48 w 103"/>
                    <a:gd name="T27" fmla="*/ 0 h 47"/>
                    <a:gd name="T28" fmla="*/ 42 w 103"/>
                    <a:gd name="T29" fmla="*/ 1 h 47"/>
                    <a:gd name="T30" fmla="*/ 35 w 103"/>
                    <a:gd name="T31" fmla="*/ 3 h 47"/>
                    <a:gd name="T32" fmla="*/ 29 w 103"/>
                    <a:gd name="T33" fmla="*/ 5 h 47"/>
                    <a:gd name="T34" fmla="*/ 24 w 103"/>
                    <a:gd name="T35" fmla="*/ 8 h 47"/>
                    <a:gd name="T36" fmla="*/ 20 w 103"/>
                    <a:gd name="T37" fmla="*/ 10 h 47"/>
                    <a:gd name="T38" fmla="*/ 15 w 103"/>
                    <a:gd name="T39" fmla="*/ 14 h 47"/>
                    <a:gd name="T40" fmla="*/ 11 w 103"/>
                    <a:gd name="T41" fmla="*/ 17 h 47"/>
                    <a:gd name="T42" fmla="*/ 8 w 103"/>
                    <a:gd name="T43" fmla="*/ 22 h 47"/>
                    <a:gd name="T44" fmla="*/ 5 w 103"/>
                    <a:gd name="T45" fmla="*/ 27 h 47"/>
                    <a:gd name="T46" fmla="*/ 3 w 103"/>
                    <a:gd name="T47" fmla="*/ 30 h 47"/>
                    <a:gd name="T48" fmla="*/ 2 w 103"/>
                    <a:gd name="T49" fmla="*/ 33 h 47"/>
                    <a:gd name="T50" fmla="*/ 1 w 103"/>
                    <a:gd name="T51" fmla="*/ 37 h 47"/>
                    <a:gd name="T52" fmla="*/ 0 w 103"/>
                    <a:gd name="T53" fmla="*/ 41 h 47"/>
                    <a:gd name="T54" fmla="*/ 0 w 103"/>
                    <a:gd name="T55" fmla="*/ 45 h 47"/>
                    <a:gd name="T56" fmla="*/ 0 w 103"/>
                    <a:gd name="T57" fmla="*/ 46 h 47"/>
                    <a:gd name="T58" fmla="*/ 102 w 103"/>
                    <a:gd name="T5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03" h="47">
                      <a:moveTo>
                        <a:pt x="102" y="46"/>
                      </a:moveTo>
                      <a:lnTo>
                        <a:pt x="102" y="41"/>
                      </a:lnTo>
                      <a:lnTo>
                        <a:pt x="101" y="36"/>
                      </a:lnTo>
                      <a:lnTo>
                        <a:pt x="99" y="31"/>
                      </a:lnTo>
                      <a:lnTo>
                        <a:pt x="97" y="25"/>
                      </a:lnTo>
                      <a:lnTo>
                        <a:pt x="93" y="20"/>
                      </a:lnTo>
                      <a:lnTo>
                        <a:pt x="90" y="17"/>
                      </a:lnTo>
                      <a:lnTo>
                        <a:pt x="86" y="12"/>
                      </a:lnTo>
                      <a:lnTo>
                        <a:pt x="80" y="8"/>
                      </a:lnTo>
                      <a:lnTo>
                        <a:pt x="74" y="5"/>
                      </a:lnTo>
                      <a:lnTo>
                        <a:pt x="69" y="3"/>
                      </a:lnTo>
                      <a:lnTo>
                        <a:pt x="62" y="2"/>
                      </a:lnTo>
                      <a:lnTo>
                        <a:pt x="55" y="0"/>
                      </a:lnTo>
                      <a:lnTo>
                        <a:pt x="48" y="0"/>
                      </a:lnTo>
                      <a:lnTo>
                        <a:pt x="42" y="1"/>
                      </a:lnTo>
                      <a:lnTo>
                        <a:pt x="35" y="3"/>
                      </a:lnTo>
                      <a:lnTo>
                        <a:pt x="29" y="5"/>
                      </a:lnTo>
                      <a:lnTo>
                        <a:pt x="24" y="8"/>
                      </a:lnTo>
                      <a:lnTo>
                        <a:pt x="20" y="10"/>
                      </a:lnTo>
                      <a:lnTo>
                        <a:pt x="15" y="14"/>
                      </a:lnTo>
                      <a:lnTo>
                        <a:pt x="11" y="17"/>
                      </a:lnTo>
                      <a:lnTo>
                        <a:pt x="8" y="22"/>
                      </a:lnTo>
                      <a:lnTo>
                        <a:pt x="5" y="27"/>
                      </a:lnTo>
                      <a:lnTo>
                        <a:pt x="3" y="30"/>
                      </a:lnTo>
                      <a:lnTo>
                        <a:pt x="2" y="33"/>
                      </a:lnTo>
                      <a:lnTo>
                        <a:pt x="1" y="37"/>
                      </a:lnTo>
                      <a:lnTo>
                        <a:pt x="0" y="41"/>
                      </a:lnTo>
                      <a:lnTo>
                        <a:pt x="0" y="45"/>
                      </a:lnTo>
                      <a:lnTo>
                        <a:pt x="0" y="46"/>
                      </a:lnTo>
                      <a:lnTo>
                        <a:pt x="102" y="46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88872" name="Group 72"/>
              <p:cNvGrpSpPr>
                <a:grpSpLocks/>
              </p:cNvGrpSpPr>
              <p:nvPr/>
            </p:nvGrpSpPr>
            <p:grpSpPr bwMode="auto">
              <a:xfrm>
                <a:off x="3225" y="3126"/>
                <a:ext cx="82" cy="113"/>
                <a:chOff x="3225" y="3126"/>
                <a:chExt cx="82" cy="113"/>
              </a:xfrm>
            </p:grpSpPr>
            <p:sp>
              <p:nvSpPr>
                <p:cNvPr id="588873" name="Freeform 73"/>
                <p:cNvSpPr>
                  <a:spLocks/>
                </p:cNvSpPr>
                <p:nvPr/>
              </p:nvSpPr>
              <p:spPr bwMode="auto">
                <a:xfrm>
                  <a:off x="3225" y="3148"/>
                  <a:ext cx="82" cy="78"/>
                </a:xfrm>
                <a:custGeom>
                  <a:avLst/>
                  <a:gdLst>
                    <a:gd name="T0" fmla="*/ 81 w 82"/>
                    <a:gd name="T1" fmla="*/ 41 h 78"/>
                    <a:gd name="T2" fmla="*/ 77 w 82"/>
                    <a:gd name="T3" fmla="*/ 45 h 78"/>
                    <a:gd name="T4" fmla="*/ 73 w 82"/>
                    <a:gd name="T5" fmla="*/ 51 h 78"/>
                    <a:gd name="T6" fmla="*/ 70 w 82"/>
                    <a:gd name="T7" fmla="*/ 54 h 78"/>
                    <a:gd name="T8" fmla="*/ 66 w 82"/>
                    <a:gd name="T9" fmla="*/ 58 h 78"/>
                    <a:gd name="T10" fmla="*/ 63 w 82"/>
                    <a:gd name="T11" fmla="*/ 62 h 78"/>
                    <a:gd name="T12" fmla="*/ 60 w 82"/>
                    <a:gd name="T13" fmla="*/ 65 h 78"/>
                    <a:gd name="T14" fmla="*/ 57 w 82"/>
                    <a:gd name="T15" fmla="*/ 69 h 78"/>
                    <a:gd name="T16" fmla="*/ 54 w 82"/>
                    <a:gd name="T17" fmla="*/ 71 h 78"/>
                    <a:gd name="T18" fmla="*/ 52 w 82"/>
                    <a:gd name="T19" fmla="*/ 73 h 78"/>
                    <a:gd name="T20" fmla="*/ 50 w 82"/>
                    <a:gd name="T21" fmla="*/ 75 h 78"/>
                    <a:gd name="T22" fmla="*/ 46 w 82"/>
                    <a:gd name="T23" fmla="*/ 76 h 78"/>
                    <a:gd name="T24" fmla="*/ 43 w 82"/>
                    <a:gd name="T25" fmla="*/ 77 h 78"/>
                    <a:gd name="T26" fmla="*/ 39 w 82"/>
                    <a:gd name="T27" fmla="*/ 76 h 78"/>
                    <a:gd name="T28" fmla="*/ 35 w 82"/>
                    <a:gd name="T29" fmla="*/ 75 h 78"/>
                    <a:gd name="T30" fmla="*/ 33 w 82"/>
                    <a:gd name="T31" fmla="*/ 74 h 78"/>
                    <a:gd name="T32" fmla="*/ 31 w 82"/>
                    <a:gd name="T33" fmla="*/ 73 h 78"/>
                    <a:gd name="T34" fmla="*/ 28 w 82"/>
                    <a:gd name="T35" fmla="*/ 70 h 78"/>
                    <a:gd name="T36" fmla="*/ 25 w 82"/>
                    <a:gd name="T37" fmla="*/ 66 h 78"/>
                    <a:gd name="T38" fmla="*/ 22 w 82"/>
                    <a:gd name="T39" fmla="*/ 63 h 78"/>
                    <a:gd name="T40" fmla="*/ 19 w 82"/>
                    <a:gd name="T41" fmla="*/ 59 h 78"/>
                    <a:gd name="T42" fmla="*/ 17 w 82"/>
                    <a:gd name="T43" fmla="*/ 55 h 78"/>
                    <a:gd name="T44" fmla="*/ 15 w 82"/>
                    <a:gd name="T45" fmla="*/ 50 h 78"/>
                    <a:gd name="T46" fmla="*/ 13 w 82"/>
                    <a:gd name="T47" fmla="*/ 45 h 78"/>
                    <a:gd name="T48" fmla="*/ 12 w 82"/>
                    <a:gd name="T49" fmla="*/ 40 h 78"/>
                    <a:gd name="T50" fmla="*/ 11 w 82"/>
                    <a:gd name="T51" fmla="*/ 34 h 78"/>
                    <a:gd name="T52" fmla="*/ 11 w 82"/>
                    <a:gd name="T53" fmla="*/ 28 h 78"/>
                    <a:gd name="T54" fmla="*/ 10 w 82"/>
                    <a:gd name="T55" fmla="*/ 23 h 78"/>
                    <a:gd name="T56" fmla="*/ 9 w 82"/>
                    <a:gd name="T57" fmla="*/ 19 h 78"/>
                    <a:gd name="T58" fmla="*/ 8 w 82"/>
                    <a:gd name="T59" fmla="*/ 16 h 78"/>
                    <a:gd name="T60" fmla="*/ 6 w 82"/>
                    <a:gd name="T61" fmla="*/ 13 h 78"/>
                    <a:gd name="T62" fmla="*/ 4 w 82"/>
                    <a:gd name="T63" fmla="*/ 8 h 78"/>
                    <a:gd name="T64" fmla="*/ 2 w 82"/>
                    <a:gd name="T65" fmla="*/ 3 h 78"/>
                    <a:gd name="T66" fmla="*/ 0 w 82"/>
                    <a:gd name="T67" fmla="*/ 0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82" h="78">
                      <a:moveTo>
                        <a:pt x="81" y="41"/>
                      </a:moveTo>
                      <a:lnTo>
                        <a:pt x="77" y="45"/>
                      </a:lnTo>
                      <a:lnTo>
                        <a:pt x="73" y="51"/>
                      </a:lnTo>
                      <a:lnTo>
                        <a:pt x="70" y="54"/>
                      </a:lnTo>
                      <a:lnTo>
                        <a:pt x="66" y="58"/>
                      </a:lnTo>
                      <a:lnTo>
                        <a:pt x="63" y="62"/>
                      </a:lnTo>
                      <a:lnTo>
                        <a:pt x="60" y="65"/>
                      </a:lnTo>
                      <a:lnTo>
                        <a:pt x="57" y="69"/>
                      </a:lnTo>
                      <a:lnTo>
                        <a:pt x="54" y="71"/>
                      </a:lnTo>
                      <a:lnTo>
                        <a:pt x="52" y="73"/>
                      </a:lnTo>
                      <a:lnTo>
                        <a:pt x="50" y="75"/>
                      </a:lnTo>
                      <a:lnTo>
                        <a:pt x="46" y="76"/>
                      </a:lnTo>
                      <a:lnTo>
                        <a:pt x="43" y="77"/>
                      </a:lnTo>
                      <a:lnTo>
                        <a:pt x="39" y="76"/>
                      </a:lnTo>
                      <a:lnTo>
                        <a:pt x="35" y="75"/>
                      </a:lnTo>
                      <a:lnTo>
                        <a:pt x="33" y="74"/>
                      </a:lnTo>
                      <a:lnTo>
                        <a:pt x="31" y="73"/>
                      </a:lnTo>
                      <a:lnTo>
                        <a:pt x="28" y="70"/>
                      </a:lnTo>
                      <a:lnTo>
                        <a:pt x="25" y="66"/>
                      </a:lnTo>
                      <a:lnTo>
                        <a:pt x="22" y="63"/>
                      </a:lnTo>
                      <a:lnTo>
                        <a:pt x="19" y="59"/>
                      </a:lnTo>
                      <a:lnTo>
                        <a:pt x="17" y="55"/>
                      </a:lnTo>
                      <a:lnTo>
                        <a:pt x="15" y="50"/>
                      </a:lnTo>
                      <a:lnTo>
                        <a:pt x="13" y="45"/>
                      </a:lnTo>
                      <a:lnTo>
                        <a:pt x="12" y="40"/>
                      </a:lnTo>
                      <a:lnTo>
                        <a:pt x="11" y="34"/>
                      </a:lnTo>
                      <a:lnTo>
                        <a:pt x="11" y="28"/>
                      </a:lnTo>
                      <a:lnTo>
                        <a:pt x="10" y="23"/>
                      </a:lnTo>
                      <a:lnTo>
                        <a:pt x="9" y="19"/>
                      </a:lnTo>
                      <a:lnTo>
                        <a:pt x="8" y="16"/>
                      </a:lnTo>
                      <a:lnTo>
                        <a:pt x="6" y="13"/>
                      </a:lnTo>
                      <a:lnTo>
                        <a:pt x="4" y="8"/>
                      </a:lnTo>
                      <a:lnTo>
                        <a:pt x="2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8874" name="Freeform 74"/>
                <p:cNvSpPr>
                  <a:spLocks/>
                </p:cNvSpPr>
                <p:nvPr/>
              </p:nvSpPr>
              <p:spPr bwMode="auto">
                <a:xfrm>
                  <a:off x="3225" y="3126"/>
                  <a:ext cx="82" cy="113"/>
                </a:xfrm>
                <a:custGeom>
                  <a:avLst/>
                  <a:gdLst>
                    <a:gd name="T0" fmla="*/ 81 w 82"/>
                    <a:gd name="T1" fmla="*/ 76 h 113"/>
                    <a:gd name="T2" fmla="*/ 79 w 82"/>
                    <a:gd name="T3" fmla="*/ 78 h 113"/>
                    <a:gd name="T4" fmla="*/ 77 w 82"/>
                    <a:gd name="T5" fmla="*/ 80 h 113"/>
                    <a:gd name="T6" fmla="*/ 75 w 82"/>
                    <a:gd name="T7" fmla="*/ 82 h 113"/>
                    <a:gd name="T8" fmla="*/ 72 w 82"/>
                    <a:gd name="T9" fmla="*/ 85 h 113"/>
                    <a:gd name="T10" fmla="*/ 70 w 82"/>
                    <a:gd name="T11" fmla="*/ 88 h 113"/>
                    <a:gd name="T12" fmla="*/ 69 w 82"/>
                    <a:gd name="T13" fmla="*/ 91 h 113"/>
                    <a:gd name="T14" fmla="*/ 67 w 82"/>
                    <a:gd name="T15" fmla="*/ 95 h 113"/>
                    <a:gd name="T16" fmla="*/ 63 w 82"/>
                    <a:gd name="T17" fmla="*/ 101 h 113"/>
                    <a:gd name="T18" fmla="*/ 59 w 82"/>
                    <a:gd name="T19" fmla="*/ 104 h 113"/>
                    <a:gd name="T20" fmla="*/ 56 w 82"/>
                    <a:gd name="T21" fmla="*/ 106 h 113"/>
                    <a:gd name="T22" fmla="*/ 54 w 82"/>
                    <a:gd name="T23" fmla="*/ 108 h 113"/>
                    <a:gd name="T24" fmla="*/ 52 w 82"/>
                    <a:gd name="T25" fmla="*/ 109 h 113"/>
                    <a:gd name="T26" fmla="*/ 50 w 82"/>
                    <a:gd name="T27" fmla="*/ 110 h 113"/>
                    <a:gd name="T28" fmla="*/ 46 w 82"/>
                    <a:gd name="T29" fmla="*/ 111 h 113"/>
                    <a:gd name="T30" fmla="*/ 43 w 82"/>
                    <a:gd name="T31" fmla="*/ 112 h 113"/>
                    <a:gd name="T32" fmla="*/ 40 w 82"/>
                    <a:gd name="T33" fmla="*/ 112 h 113"/>
                    <a:gd name="T34" fmla="*/ 37 w 82"/>
                    <a:gd name="T35" fmla="*/ 112 h 113"/>
                    <a:gd name="T36" fmla="*/ 34 w 82"/>
                    <a:gd name="T37" fmla="*/ 111 h 113"/>
                    <a:gd name="T38" fmla="*/ 31 w 82"/>
                    <a:gd name="T39" fmla="*/ 110 h 113"/>
                    <a:gd name="T40" fmla="*/ 27 w 82"/>
                    <a:gd name="T41" fmla="*/ 109 h 113"/>
                    <a:gd name="T42" fmla="*/ 24 w 82"/>
                    <a:gd name="T43" fmla="*/ 107 h 113"/>
                    <a:gd name="T44" fmla="*/ 22 w 82"/>
                    <a:gd name="T45" fmla="*/ 105 h 113"/>
                    <a:gd name="T46" fmla="*/ 21 w 82"/>
                    <a:gd name="T47" fmla="*/ 104 h 113"/>
                    <a:gd name="T48" fmla="*/ 19 w 82"/>
                    <a:gd name="T49" fmla="*/ 102 h 113"/>
                    <a:gd name="T50" fmla="*/ 17 w 82"/>
                    <a:gd name="T51" fmla="*/ 100 h 113"/>
                    <a:gd name="T52" fmla="*/ 16 w 82"/>
                    <a:gd name="T53" fmla="*/ 98 h 113"/>
                    <a:gd name="T54" fmla="*/ 14 w 82"/>
                    <a:gd name="T55" fmla="*/ 95 h 113"/>
                    <a:gd name="T56" fmla="*/ 12 w 82"/>
                    <a:gd name="T57" fmla="*/ 91 h 113"/>
                    <a:gd name="T58" fmla="*/ 11 w 82"/>
                    <a:gd name="T59" fmla="*/ 87 h 113"/>
                    <a:gd name="T60" fmla="*/ 10 w 82"/>
                    <a:gd name="T61" fmla="*/ 83 h 113"/>
                    <a:gd name="T62" fmla="*/ 9 w 82"/>
                    <a:gd name="T63" fmla="*/ 79 h 113"/>
                    <a:gd name="T64" fmla="*/ 8 w 82"/>
                    <a:gd name="T65" fmla="*/ 75 h 113"/>
                    <a:gd name="T66" fmla="*/ 7 w 82"/>
                    <a:gd name="T67" fmla="*/ 71 h 113"/>
                    <a:gd name="T68" fmla="*/ 6 w 82"/>
                    <a:gd name="T69" fmla="*/ 67 h 113"/>
                    <a:gd name="T70" fmla="*/ 5 w 82"/>
                    <a:gd name="T71" fmla="*/ 63 h 113"/>
                    <a:gd name="T72" fmla="*/ 4 w 82"/>
                    <a:gd name="T73" fmla="*/ 59 h 113"/>
                    <a:gd name="T74" fmla="*/ 4 w 82"/>
                    <a:gd name="T75" fmla="*/ 55 h 113"/>
                    <a:gd name="T76" fmla="*/ 4 w 82"/>
                    <a:gd name="T77" fmla="*/ 51 h 113"/>
                    <a:gd name="T78" fmla="*/ 4 w 82"/>
                    <a:gd name="T79" fmla="*/ 45 h 113"/>
                    <a:gd name="T80" fmla="*/ 4 w 82"/>
                    <a:gd name="T81" fmla="*/ 22 h 113"/>
                    <a:gd name="T82" fmla="*/ 4 w 82"/>
                    <a:gd name="T83" fmla="*/ 12 h 113"/>
                    <a:gd name="T84" fmla="*/ 4 w 82"/>
                    <a:gd name="T85" fmla="*/ 9 h 113"/>
                    <a:gd name="T86" fmla="*/ 4 w 82"/>
                    <a:gd name="T87" fmla="*/ 6 h 113"/>
                    <a:gd name="T88" fmla="*/ 4 w 82"/>
                    <a:gd name="T89" fmla="*/ 3 h 113"/>
                    <a:gd name="T90" fmla="*/ 2 w 82"/>
                    <a:gd name="T91" fmla="*/ 1 h 113"/>
                    <a:gd name="T92" fmla="*/ 0 w 82"/>
                    <a:gd name="T93" fmla="*/ 0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82" h="113">
                      <a:moveTo>
                        <a:pt x="81" y="76"/>
                      </a:moveTo>
                      <a:lnTo>
                        <a:pt x="79" y="78"/>
                      </a:lnTo>
                      <a:lnTo>
                        <a:pt x="77" y="80"/>
                      </a:lnTo>
                      <a:lnTo>
                        <a:pt x="75" y="82"/>
                      </a:lnTo>
                      <a:lnTo>
                        <a:pt x="72" y="85"/>
                      </a:lnTo>
                      <a:lnTo>
                        <a:pt x="70" y="88"/>
                      </a:lnTo>
                      <a:lnTo>
                        <a:pt x="69" y="91"/>
                      </a:lnTo>
                      <a:lnTo>
                        <a:pt x="67" y="95"/>
                      </a:lnTo>
                      <a:lnTo>
                        <a:pt x="63" y="101"/>
                      </a:lnTo>
                      <a:lnTo>
                        <a:pt x="59" y="104"/>
                      </a:lnTo>
                      <a:lnTo>
                        <a:pt x="56" y="106"/>
                      </a:lnTo>
                      <a:lnTo>
                        <a:pt x="54" y="108"/>
                      </a:lnTo>
                      <a:lnTo>
                        <a:pt x="52" y="109"/>
                      </a:lnTo>
                      <a:lnTo>
                        <a:pt x="50" y="110"/>
                      </a:lnTo>
                      <a:lnTo>
                        <a:pt x="46" y="111"/>
                      </a:lnTo>
                      <a:lnTo>
                        <a:pt x="43" y="112"/>
                      </a:lnTo>
                      <a:lnTo>
                        <a:pt x="40" y="112"/>
                      </a:lnTo>
                      <a:lnTo>
                        <a:pt x="37" y="112"/>
                      </a:lnTo>
                      <a:lnTo>
                        <a:pt x="34" y="111"/>
                      </a:lnTo>
                      <a:lnTo>
                        <a:pt x="31" y="110"/>
                      </a:lnTo>
                      <a:lnTo>
                        <a:pt x="27" y="109"/>
                      </a:lnTo>
                      <a:lnTo>
                        <a:pt x="24" y="107"/>
                      </a:lnTo>
                      <a:lnTo>
                        <a:pt x="22" y="105"/>
                      </a:lnTo>
                      <a:lnTo>
                        <a:pt x="21" y="104"/>
                      </a:lnTo>
                      <a:lnTo>
                        <a:pt x="19" y="102"/>
                      </a:lnTo>
                      <a:lnTo>
                        <a:pt x="17" y="100"/>
                      </a:lnTo>
                      <a:lnTo>
                        <a:pt x="16" y="98"/>
                      </a:lnTo>
                      <a:lnTo>
                        <a:pt x="14" y="95"/>
                      </a:lnTo>
                      <a:lnTo>
                        <a:pt x="12" y="91"/>
                      </a:lnTo>
                      <a:lnTo>
                        <a:pt x="11" y="87"/>
                      </a:lnTo>
                      <a:lnTo>
                        <a:pt x="10" y="83"/>
                      </a:lnTo>
                      <a:lnTo>
                        <a:pt x="9" y="79"/>
                      </a:lnTo>
                      <a:lnTo>
                        <a:pt x="8" y="75"/>
                      </a:lnTo>
                      <a:lnTo>
                        <a:pt x="7" y="71"/>
                      </a:lnTo>
                      <a:lnTo>
                        <a:pt x="6" y="67"/>
                      </a:lnTo>
                      <a:lnTo>
                        <a:pt x="5" y="63"/>
                      </a:lnTo>
                      <a:lnTo>
                        <a:pt x="4" y="59"/>
                      </a:lnTo>
                      <a:lnTo>
                        <a:pt x="4" y="55"/>
                      </a:lnTo>
                      <a:lnTo>
                        <a:pt x="4" y="51"/>
                      </a:lnTo>
                      <a:lnTo>
                        <a:pt x="4" y="45"/>
                      </a:lnTo>
                      <a:lnTo>
                        <a:pt x="4" y="22"/>
                      </a:lnTo>
                      <a:lnTo>
                        <a:pt x="4" y="12"/>
                      </a:lnTo>
                      <a:lnTo>
                        <a:pt x="4" y="9"/>
                      </a:lnTo>
                      <a:lnTo>
                        <a:pt x="4" y="6"/>
                      </a:lnTo>
                      <a:lnTo>
                        <a:pt x="4" y="3"/>
                      </a:lnTo>
                      <a:lnTo>
                        <a:pt x="2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8875" name="Arc 75"/>
                <p:cNvSpPr>
                  <a:spLocks/>
                </p:cNvSpPr>
                <p:nvPr/>
              </p:nvSpPr>
              <p:spPr bwMode="auto">
                <a:xfrm>
                  <a:off x="3229" y="3143"/>
                  <a:ext cx="8" cy="77"/>
                </a:xfrm>
                <a:custGeom>
                  <a:avLst/>
                  <a:gdLst>
                    <a:gd name="G0" fmla="+- 3327 0 0"/>
                    <a:gd name="G1" fmla="+- 21600 0 0"/>
                    <a:gd name="G2" fmla="+- 21600 0 0"/>
                    <a:gd name="T0" fmla="*/ 84 w 24927"/>
                    <a:gd name="T1" fmla="*/ 245 h 43200"/>
                    <a:gd name="T2" fmla="*/ 0 w 24927"/>
                    <a:gd name="T3" fmla="*/ 42942 h 43200"/>
                    <a:gd name="T4" fmla="*/ 3327 w 24927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4927" h="43200" fill="none" extrusionOk="0">
                      <a:moveTo>
                        <a:pt x="83" y="244"/>
                      </a:moveTo>
                      <a:cubicBezTo>
                        <a:pt x="1157" y="81"/>
                        <a:pt x="2241" y="-1"/>
                        <a:pt x="3327" y="0"/>
                      </a:cubicBezTo>
                      <a:cubicBezTo>
                        <a:pt x="15256" y="0"/>
                        <a:pt x="24927" y="9670"/>
                        <a:pt x="24927" y="21600"/>
                      </a:cubicBezTo>
                      <a:cubicBezTo>
                        <a:pt x="24927" y="33529"/>
                        <a:pt x="15256" y="43200"/>
                        <a:pt x="3327" y="43200"/>
                      </a:cubicBezTo>
                      <a:cubicBezTo>
                        <a:pt x="2213" y="43200"/>
                        <a:pt x="1100" y="43113"/>
                        <a:pt x="-1" y="42942"/>
                      </a:cubicBezTo>
                    </a:path>
                    <a:path w="24927" h="43200" stroke="0" extrusionOk="0">
                      <a:moveTo>
                        <a:pt x="83" y="244"/>
                      </a:moveTo>
                      <a:cubicBezTo>
                        <a:pt x="1157" y="81"/>
                        <a:pt x="2241" y="-1"/>
                        <a:pt x="3327" y="0"/>
                      </a:cubicBezTo>
                      <a:cubicBezTo>
                        <a:pt x="15256" y="0"/>
                        <a:pt x="24927" y="9670"/>
                        <a:pt x="24927" y="21600"/>
                      </a:cubicBezTo>
                      <a:cubicBezTo>
                        <a:pt x="24927" y="33529"/>
                        <a:pt x="15256" y="43200"/>
                        <a:pt x="3327" y="43200"/>
                      </a:cubicBezTo>
                      <a:cubicBezTo>
                        <a:pt x="2213" y="43200"/>
                        <a:pt x="1100" y="43113"/>
                        <a:pt x="-1" y="42942"/>
                      </a:cubicBezTo>
                      <a:lnTo>
                        <a:pt x="3327" y="2160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88876" name="Group 76"/>
              <p:cNvGrpSpPr>
                <a:grpSpLocks/>
              </p:cNvGrpSpPr>
              <p:nvPr/>
            </p:nvGrpSpPr>
            <p:grpSpPr bwMode="auto">
              <a:xfrm>
                <a:off x="3045" y="3247"/>
                <a:ext cx="271" cy="78"/>
                <a:chOff x="3045" y="3247"/>
                <a:chExt cx="271" cy="78"/>
              </a:xfrm>
            </p:grpSpPr>
            <p:sp>
              <p:nvSpPr>
                <p:cNvPr id="588877" name="Line 77"/>
                <p:cNvSpPr>
                  <a:spLocks noChangeShapeType="1"/>
                </p:cNvSpPr>
                <p:nvPr/>
              </p:nvSpPr>
              <p:spPr bwMode="auto">
                <a:xfrm>
                  <a:off x="3045" y="3282"/>
                  <a:ext cx="0" cy="43"/>
                </a:xfrm>
                <a:prstGeom prst="line">
                  <a:avLst/>
                </a:prstGeom>
                <a:noFill/>
                <a:ln w="12700">
                  <a:solidFill>
                    <a:srgbClr val="20202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8878" name="Freeform 78"/>
                <p:cNvSpPr>
                  <a:spLocks/>
                </p:cNvSpPr>
                <p:nvPr/>
              </p:nvSpPr>
              <p:spPr bwMode="auto">
                <a:xfrm>
                  <a:off x="3045" y="3256"/>
                  <a:ext cx="271" cy="37"/>
                </a:xfrm>
                <a:custGeom>
                  <a:avLst/>
                  <a:gdLst>
                    <a:gd name="T0" fmla="*/ 270 w 271"/>
                    <a:gd name="T1" fmla="*/ 0 h 37"/>
                    <a:gd name="T2" fmla="*/ 0 w 271"/>
                    <a:gd name="T3" fmla="*/ 0 h 37"/>
                    <a:gd name="T4" fmla="*/ 0 w 271"/>
                    <a:gd name="T5" fmla="*/ 36 h 37"/>
                    <a:gd name="T6" fmla="*/ 270 w 271"/>
                    <a:gd name="T7" fmla="*/ 36 h 37"/>
                    <a:gd name="T8" fmla="*/ 270 w 271"/>
                    <a:gd name="T9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1" h="37">
                      <a:moveTo>
                        <a:pt x="270" y="0"/>
                      </a:moveTo>
                      <a:lnTo>
                        <a:pt x="0" y="0"/>
                      </a:lnTo>
                      <a:lnTo>
                        <a:pt x="0" y="36"/>
                      </a:lnTo>
                      <a:lnTo>
                        <a:pt x="270" y="36"/>
                      </a:lnTo>
                      <a:lnTo>
                        <a:pt x="270" y="0"/>
                      </a:lnTo>
                    </a:path>
                  </a:pathLst>
                </a:custGeom>
                <a:solidFill>
                  <a:srgbClr val="A00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588879" name="Group 79"/>
                <p:cNvGrpSpPr>
                  <a:grpSpLocks/>
                </p:cNvGrpSpPr>
                <p:nvPr/>
              </p:nvGrpSpPr>
              <p:grpSpPr bwMode="auto">
                <a:xfrm>
                  <a:off x="3246" y="3256"/>
                  <a:ext cx="59" cy="47"/>
                  <a:chOff x="3246" y="3256"/>
                  <a:chExt cx="59" cy="47"/>
                </a:xfrm>
              </p:grpSpPr>
              <p:sp>
                <p:nvSpPr>
                  <p:cNvPr id="588880" name="Freeform 80"/>
                  <p:cNvSpPr>
                    <a:spLocks/>
                  </p:cNvSpPr>
                  <p:nvPr/>
                </p:nvSpPr>
                <p:spPr bwMode="auto">
                  <a:xfrm>
                    <a:off x="3246" y="3256"/>
                    <a:ext cx="59" cy="47"/>
                  </a:xfrm>
                  <a:custGeom>
                    <a:avLst/>
                    <a:gdLst>
                      <a:gd name="T0" fmla="*/ 58 w 59"/>
                      <a:gd name="T1" fmla="*/ 0 h 47"/>
                      <a:gd name="T2" fmla="*/ 0 w 59"/>
                      <a:gd name="T3" fmla="*/ 0 h 47"/>
                      <a:gd name="T4" fmla="*/ 0 w 59"/>
                      <a:gd name="T5" fmla="*/ 46 h 47"/>
                      <a:gd name="T6" fmla="*/ 58 w 59"/>
                      <a:gd name="T7" fmla="*/ 46 h 47"/>
                      <a:gd name="T8" fmla="*/ 58 w 59"/>
                      <a:gd name="T9" fmla="*/ 0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9" h="47">
                        <a:moveTo>
                          <a:pt x="58" y="0"/>
                        </a:moveTo>
                        <a:lnTo>
                          <a:pt x="0" y="0"/>
                        </a:lnTo>
                        <a:lnTo>
                          <a:pt x="0" y="46"/>
                        </a:lnTo>
                        <a:lnTo>
                          <a:pt x="58" y="46"/>
                        </a:lnTo>
                        <a:lnTo>
                          <a:pt x="58" y="0"/>
                        </a:lnTo>
                      </a:path>
                    </a:pathLst>
                  </a:custGeom>
                  <a:solidFill>
                    <a:srgbClr val="FFFFFF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588881" name="Group 81"/>
                  <p:cNvGrpSpPr>
                    <a:grpSpLocks/>
                  </p:cNvGrpSpPr>
                  <p:nvPr/>
                </p:nvGrpSpPr>
                <p:grpSpPr bwMode="auto">
                  <a:xfrm>
                    <a:off x="3255" y="3260"/>
                    <a:ext cx="40" cy="40"/>
                    <a:chOff x="3255" y="3260"/>
                    <a:chExt cx="40" cy="40"/>
                  </a:xfrm>
                </p:grpSpPr>
                <p:sp>
                  <p:nvSpPr>
                    <p:cNvPr id="588882" name="Line 8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95" y="3260"/>
                      <a:ext cx="0" cy="4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88883" name="Line 8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91" y="3260"/>
                      <a:ext cx="0" cy="4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88884" name="Line 8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59" y="3260"/>
                      <a:ext cx="0" cy="4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88885" name="Line 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55" y="3260"/>
                      <a:ext cx="0" cy="4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588886" name="Freeform 86"/>
                <p:cNvSpPr>
                  <a:spLocks/>
                </p:cNvSpPr>
                <p:nvPr/>
              </p:nvSpPr>
              <p:spPr bwMode="auto">
                <a:xfrm>
                  <a:off x="3117" y="3247"/>
                  <a:ext cx="73" cy="10"/>
                </a:xfrm>
                <a:custGeom>
                  <a:avLst/>
                  <a:gdLst>
                    <a:gd name="T0" fmla="*/ 72 w 73"/>
                    <a:gd name="T1" fmla="*/ 0 h 10"/>
                    <a:gd name="T2" fmla="*/ 0 w 73"/>
                    <a:gd name="T3" fmla="*/ 0 h 10"/>
                    <a:gd name="T4" fmla="*/ 0 w 73"/>
                    <a:gd name="T5" fmla="*/ 5 h 10"/>
                    <a:gd name="T6" fmla="*/ 18 w 73"/>
                    <a:gd name="T7" fmla="*/ 5 h 10"/>
                    <a:gd name="T8" fmla="*/ 18 w 73"/>
                    <a:gd name="T9" fmla="*/ 9 h 10"/>
                    <a:gd name="T10" fmla="*/ 54 w 73"/>
                    <a:gd name="T11" fmla="*/ 9 h 10"/>
                    <a:gd name="T12" fmla="*/ 54 w 73"/>
                    <a:gd name="T13" fmla="*/ 5 h 10"/>
                    <a:gd name="T14" fmla="*/ 72 w 73"/>
                    <a:gd name="T15" fmla="*/ 6 h 10"/>
                    <a:gd name="T16" fmla="*/ 72 w 73"/>
                    <a:gd name="T17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3" h="10">
                      <a:moveTo>
                        <a:pt x="72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8" y="5"/>
                      </a:lnTo>
                      <a:lnTo>
                        <a:pt x="18" y="9"/>
                      </a:lnTo>
                      <a:lnTo>
                        <a:pt x="54" y="9"/>
                      </a:lnTo>
                      <a:lnTo>
                        <a:pt x="54" y="5"/>
                      </a:lnTo>
                      <a:lnTo>
                        <a:pt x="72" y="6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rgbClr val="40404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88887" name="Group 87"/>
              <p:cNvGrpSpPr>
                <a:grpSpLocks/>
              </p:cNvGrpSpPr>
              <p:nvPr/>
            </p:nvGrpSpPr>
            <p:grpSpPr bwMode="auto">
              <a:xfrm>
                <a:off x="3074" y="3259"/>
                <a:ext cx="345" cy="77"/>
                <a:chOff x="3074" y="3259"/>
                <a:chExt cx="345" cy="77"/>
              </a:xfrm>
            </p:grpSpPr>
            <p:grpSp>
              <p:nvGrpSpPr>
                <p:cNvPr id="588888" name="Group 88"/>
                <p:cNvGrpSpPr>
                  <a:grpSpLocks/>
                </p:cNvGrpSpPr>
                <p:nvPr/>
              </p:nvGrpSpPr>
              <p:grpSpPr bwMode="auto">
                <a:xfrm>
                  <a:off x="3164" y="3259"/>
                  <a:ext cx="76" cy="77"/>
                  <a:chOff x="3164" y="3259"/>
                  <a:chExt cx="76" cy="77"/>
                </a:xfrm>
              </p:grpSpPr>
              <p:sp>
                <p:nvSpPr>
                  <p:cNvPr id="588889" name="Oval 89"/>
                  <p:cNvSpPr>
                    <a:spLocks noChangeArrowheads="1"/>
                  </p:cNvSpPr>
                  <p:nvPr/>
                </p:nvSpPr>
                <p:spPr bwMode="auto">
                  <a:xfrm>
                    <a:off x="3164" y="3259"/>
                    <a:ext cx="76" cy="77"/>
                  </a:xfrm>
                  <a:prstGeom prst="ellipse">
                    <a:avLst/>
                  </a:prstGeom>
                  <a:solidFill>
                    <a:srgbClr val="20202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88890" name="Oval 90"/>
                  <p:cNvSpPr>
                    <a:spLocks noChangeArrowheads="1"/>
                  </p:cNvSpPr>
                  <p:nvPr/>
                </p:nvSpPr>
                <p:spPr bwMode="auto">
                  <a:xfrm>
                    <a:off x="3177" y="3273"/>
                    <a:ext cx="50" cy="49"/>
                  </a:xfrm>
                  <a:prstGeom prst="ellipse">
                    <a:avLst/>
                  </a:prstGeom>
                  <a:solidFill>
                    <a:srgbClr val="A0A0A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88891" name="Oval 91"/>
                  <p:cNvSpPr>
                    <a:spLocks noChangeArrowheads="1"/>
                  </p:cNvSpPr>
                  <p:nvPr/>
                </p:nvSpPr>
                <p:spPr bwMode="auto">
                  <a:xfrm>
                    <a:off x="3195" y="3291"/>
                    <a:ext cx="13" cy="14"/>
                  </a:xfrm>
                  <a:prstGeom prst="ellipse">
                    <a:avLst/>
                  </a:prstGeom>
                  <a:solidFill>
                    <a:srgbClr val="60606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88892" name="Group 92"/>
                <p:cNvGrpSpPr>
                  <a:grpSpLocks/>
                </p:cNvGrpSpPr>
                <p:nvPr/>
              </p:nvGrpSpPr>
              <p:grpSpPr bwMode="auto">
                <a:xfrm>
                  <a:off x="3074" y="3259"/>
                  <a:ext cx="76" cy="77"/>
                  <a:chOff x="3074" y="3259"/>
                  <a:chExt cx="76" cy="77"/>
                </a:xfrm>
              </p:grpSpPr>
              <p:sp>
                <p:nvSpPr>
                  <p:cNvPr id="588893" name="Oval 93"/>
                  <p:cNvSpPr>
                    <a:spLocks noChangeArrowheads="1"/>
                  </p:cNvSpPr>
                  <p:nvPr/>
                </p:nvSpPr>
                <p:spPr bwMode="auto">
                  <a:xfrm>
                    <a:off x="3074" y="3259"/>
                    <a:ext cx="76" cy="77"/>
                  </a:xfrm>
                  <a:prstGeom prst="ellipse">
                    <a:avLst/>
                  </a:prstGeom>
                  <a:solidFill>
                    <a:srgbClr val="20202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88894" name="Oval 94"/>
                  <p:cNvSpPr>
                    <a:spLocks noChangeArrowheads="1"/>
                  </p:cNvSpPr>
                  <p:nvPr/>
                </p:nvSpPr>
                <p:spPr bwMode="auto">
                  <a:xfrm>
                    <a:off x="3087" y="3273"/>
                    <a:ext cx="50" cy="49"/>
                  </a:xfrm>
                  <a:prstGeom prst="ellipse">
                    <a:avLst/>
                  </a:prstGeom>
                  <a:solidFill>
                    <a:srgbClr val="A0A0A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88895" name="Oval 95"/>
                  <p:cNvSpPr>
                    <a:spLocks noChangeArrowheads="1"/>
                  </p:cNvSpPr>
                  <p:nvPr/>
                </p:nvSpPr>
                <p:spPr bwMode="auto">
                  <a:xfrm>
                    <a:off x="3105" y="3291"/>
                    <a:ext cx="14" cy="14"/>
                  </a:xfrm>
                  <a:prstGeom prst="ellipse">
                    <a:avLst/>
                  </a:prstGeom>
                  <a:solidFill>
                    <a:srgbClr val="60606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88896" name="Group 96"/>
                <p:cNvGrpSpPr>
                  <a:grpSpLocks/>
                </p:cNvGrpSpPr>
                <p:nvPr/>
              </p:nvGrpSpPr>
              <p:grpSpPr bwMode="auto">
                <a:xfrm>
                  <a:off x="3343" y="3259"/>
                  <a:ext cx="76" cy="77"/>
                  <a:chOff x="3343" y="3259"/>
                  <a:chExt cx="76" cy="77"/>
                </a:xfrm>
              </p:grpSpPr>
              <p:sp>
                <p:nvSpPr>
                  <p:cNvPr id="588897" name="Oval 97"/>
                  <p:cNvSpPr>
                    <a:spLocks noChangeArrowheads="1"/>
                  </p:cNvSpPr>
                  <p:nvPr/>
                </p:nvSpPr>
                <p:spPr bwMode="auto">
                  <a:xfrm>
                    <a:off x="3343" y="3259"/>
                    <a:ext cx="76" cy="77"/>
                  </a:xfrm>
                  <a:prstGeom prst="ellipse">
                    <a:avLst/>
                  </a:prstGeom>
                  <a:solidFill>
                    <a:srgbClr val="20202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88898" name="Oval 98"/>
                  <p:cNvSpPr>
                    <a:spLocks noChangeArrowheads="1"/>
                  </p:cNvSpPr>
                  <p:nvPr/>
                </p:nvSpPr>
                <p:spPr bwMode="auto">
                  <a:xfrm>
                    <a:off x="3356" y="3273"/>
                    <a:ext cx="50" cy="50"/>
                  </a:xfrm>
                  <a:prstGeom prst="ellipse">
                    <a:avLst/>
                  </a:prstGeom>
                  <a:solidFill>
                    <a:srgbClr val="A0A0A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88899" name="Oval 99"/>
                  <p:cNvSpPr>
                    <a:spLocks noChangeArrowheads="1"/>
                  </p:cNvSpPr>
                  <p:nvPr/>
                </p:nvSpPr>
                <p:spPr bwMode="auto">
                  <a:xfrm>
                    <a:off x="3375" y="3291"/>
                    <a:ext cx="13" cy="14"/>
                  </a:xfrm>
                  <a:prstGeom prst="ellipse">
                    <a:avLst/>
                  </a:prstGeom>
                  <a:solidFill>
                    <a:srgbClr val="60606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588900" name="Rectangle 100"/>
          <p:cNvSpPr>
            <a:spLocks noChangeArrowheads="1"/>
          </p:cNvSpPr>
          <p:nvPr/>
        </p:nvSpPr>
        <p:spPr bwMode="auto">
          <a:xfrm>
            <a:off x="4070350" y="4146550"/>
            <a:ext cx="8207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pt-BR" sz="1400" b="1">
                <a:solidFill>
                  <a:srgbClr val="009900"/>
                </a:solidFill>
                <a:latin typeface="Arial" charset="0"/>
              </a:rPr>
              <a:t>s</a:t>
            </a:r>
            <a:r>
              <a:rPr lang="en-US" sz="1400" b="1">
                <a:solidFill>
                  <a:srgbClr val="009900"/>
                </a:solidFill>
                <a:latin typeface="Arial" charset="0"/>
              </a:rPr>
              <a:t>hipper</a:t>
            </a:r>
          </a:p>
        </p:txBody>
      </p:sp>
      <p:sp>
        <p:nvSpPr>
          <p:cNvPr id="588989" name="AutoShape 189"/>
          <p:cNvSpPr>
            <a:spLocks noChangeArrowheads="1"/>
          </p:cNvSpPr>
          <p:nvPr/>
        </p:nvSpPr>
        <p:spPr bwMode="auto">
          <a:xfrm>
            <a:off x="2233613" y="4164013"/>
            <a:ext cx="220662" cy="157162"/>
          </a:xfrm>
          <a:prstGeom prst="rightArrow">
            <a:avLst>
              <a:gd name="adj1" fmla="val 50000"/>
              <a:gd name="adj2" fmla="val 70209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8990" name="AutoShape 190"/>
          <p:cNvSpPr>
            <a:spLocks noChangeArrowheads="1"/>
          </p:cNvSpPr>
          <p:nvPr/>
        </p:nvSpPr>
        <p:spPr bwMode="auto">
          <a:xfrm>
            <a:off x="3616325" y="4181475"/>
            <a:ext cx="220663" cy="157163"/>
          </a:xfrm>
          <a:prstGeom prst="rightArrow">
            <a:avLst>
              <a:gd name="adj1" fmla="val 50000"/>
              <a:gd name="adj2" fmla="val 70208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8991" name="AutoShape 191"/>
          <p:cNvSpPr>
            <a:spLocks noChangeArrowheads="1"/>
          </p:cNvSpPr>
          <p:nvPr/>
        </p:nvSpPr>
        <p:spPr bwMode="auto">
          <a:xfrm>
            <a:off x="5438775" y="4211638"/>
            <a:ext cx="220663" cy="155575"/>
          </a:xfrm>
          <a:prstGeom prst="rightArrow">
            <a:avLst>
              <a:gd name="adj1" fmla="val 50000"/>
              <a:gd name="adj2" fmla="val 70925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8992" name="AutoShape 192"/>
          <p:cNvSpPr>
            <a:spLocks noChangeArrowheads="1"/>
          </p:cNvSpPr>
          <p:nvPr/>
        </p:nvSpPr>
        <p:spPr bwMode="auto">
          <a:xfrm>
            <a:off x="6889750" y="4238625"/>
            <a:ext cx="220663" cy="155575"/>
          </a:xfrm>
          <a:prstGeom prst="rightArrow">
            <a:avLst>
              <a:gd name="adj1" fmla="val 50000"/>
              <a:gd name="adj2" fmla="val 70925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8994" name="Line 194"/>
          <p:cNvSpPr>
            <a:spLocks noChangeShapeType="1"/>
          </p:cNvSpPr>
          <p:nvPr/>
        </p:nvSpPr>
        <p:spPr bwMode="auto">
          <a:xfrm>
            <a:off x="4764088" y="2173288"/>
            <a:ext cx="292735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8995" name="Line 195"/>
          <p:cNvSpPr>
            <a:spLocks noChangeShapeType="1"/>
          </p:cNvSpPr>
          <p:nvPr/>
        </p:nvSpPr>
        <p:spPr bwMode="auto">
          <a:xfrm>
            <a:off x="7662863" y="2157413"/>
            <a:ext cx="0" cy="203041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8996" name="Rectangle 196"/>
          <p:cNvSpPr>
            <a:spLocks noChangeArrowheads="1"/>
          </p:cNvSpPr>
          <p:nvPr/>
        </p:nvSpPr>
        <p:spPr bwMode="auto">
          <a:xfrm>
            <a:off x="7753350" y="2909888"/>
            <a:ext cx="604838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Scan</a:t>
            </a:r>
          </a:p>
          <a:p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Data</a:t>
            </a:r>
          </a:p>
        </p:txBody>
      </p:sp>
      <p:sp>
        <p:nvSpPr>
          <p:cNvPr id="588999" name="Line 199"/>
          <p:cNvSpPr>
            <a:spLocks noChangeShapeType="1"/>
          </p:cNvSpPr>
          <p:nvPr/>
        </p:nvSpPr>
        <p:spPr bwMode="auto">
          <a:xfrm flipH="1">
            <a:off x="2217738" y="2697163"/>
            <a:ext cx="1200150" cy="1119187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9000" name="Line 200"/>
          <p:cNvSpPr>
            <a:spLocks noChangeShapeType="1"/>
          </p:cNvSpPr>
          <p:nvPr/>
        </p:nvSpPr>
        <p:spPr bwMode="auto">
          <a:xfrm flipH="1">
            <a:off x="3165475" y="2852738"/>
            <a:ext cx="628650" cy="989012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9001" name="Line 201"/>
          <p:cNvSpPr>
            <a:spLocks noChangeShapeType="1"/>
          </p:cNvSpPr>
          <p:nvPr/>
        </p:nvSpPr>
        <p:spPr bwMode="auto">
          <a:xfrm>
            <a:off x="4425950" y="2854325"/>
            <a:ext cx="47625" cy="1252538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9002" name="Line 202"/>
          <p:cNvSpPr>
            <a:spLocks noChangeShapeType="1"/>
          </p:cNvSpPr>
          <p:nvPr/>
        </p:nvSpPr>
        <p:spPr bwMode="auto">
          <a:xfrm>
            <a:off x="4743450" y="2687638"/>
            <a:ext cx="1220788" cy="1141412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9003" name="Rectangle 203"/>
          <p:cNvSpPr>
            <a:spLocks noChangeArrowheads="1"/>
          </p:cNvSpPr>
          <p:nvPr/>
        </p:nvSpPr>
        <p:spPr bwMode="auto">
          <a:xfrm>
            <a:off x="5924550" y="1855788"/>
            <a:ext cx="56356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Data</a:t>
            </a:r>
          </a:p>
        </p:txBody>
      </p:sp>
      <p:sp>
        <p:nvSpPr>
          <p:cNvPr id="589005" name="Text Box 205"/>
          <p:cNvSpPr txBox="1">
            <a:spLocks noChangeArrowheads="1"/>
          </p:cNvSpPr>
          <p:nvPr/>
        </p:nvSpPr>
        <p:spPr bwMode="auto">
          <a:xfrm>
            <a:off x="6821488" y="5821363"/>
            <a:ext cx="22891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200" b="1">
                <a:latin typeface="Arial" charset="0"/>
              </a:rPr>
              <a:t>SOURCE: HAK &amp; PARTNERS</a:t>
            </a:r>
          </a:p>
        </p:txBody>
      </p:sp>
      <p:sp>
        <p:nvSpPr>
          <p:cNvPr id="589006" name="Text Box 206"/>
          <p:cNvSpPr txBox="1">
            <a:spLocks noChangeArrowheads="1"/>
          </p:cNvSpPr>
          <p:nvPr/>
        </p:nvSpPr>
        <p:spPr bwMode="auto">
          <a:xfrm>
            <a:off x="212725" y="5183188"/>
            <a:ext cx="3398838" cy="702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900" b="1" dirty="0" smtClean="0">
                <a:latin typeface="Arial" charset="0"/>
              </a:rPr>
              <a:t>MDSS </a:t>
            </a:r>
            <a:r>
              <a:rPr lang="en-US" sz="900" b="1" dirty="0">
                <a:latin typeface="Arial" charset="0"/>
              </a:rPr>
              <a:t>= MGMT DECISION SUPPORT SYSTEM</a:t>
            </a:r>
          </a:p>
          <a:p>
            <a:pPr algn="l">
              <a:lnSpc>
                <a:spcPct val="110000"/>
              </a:lnSpc>
            </a:pPr>
            <a:r>
              <a:rPr lang="en-US" sz="900" b="1" dirty="0">
                <a:latin typeface="Arial" charset="0"/>
              </a:rPr>
              <a:t>POMS = PRODUCTION &amp; OPS MGMT SYSTEM</a:t>
            </a:r>
          </a:p>
          <a:p>
            <a:pPr algn="l">
              <a:lnSpc>
                <a:spcPct val="110000"/>
              </a:lnSpc>
            </a:pPr>
            <a:r>
              <a:rPr lang="en-US" sz="900" b="1" dirty="0">
                <a:latin typeface="Arial" charset="0"/>
              </a:rPr>
              <a:t>POS =  POINT OF SALE</a:t>
            </a:r>
          </a:p>
          <a:p>
            <a:pPr algn="l">
              <a:lnSpc>
                <a:spcPct val="110000"/>
              </a:lnSpc>
            </a:pPr>
            <a:r>
              <a:rPr lang="en-US" sz="900" b="1" dirty="0">
                <a:latin typeface="Arial" charset="0"/>
              </a:rPr>
              <a:t>RLDS = RAPID LEAN DEPLOYMENT SYSTEM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SEAMLESS SCAN-BASED TRADING                                 JUNE 13, 2016                                 COPYRIGHT © 2016 MICHAEL I. SHAMOS</a:t>
            </a:r>
            <a:endParaRPr lang="en-US"/>
          </a:p>
        </p:txBody>
      </p:sp>
      <p:sp>
        <p:nvSpPr>
          <p:cNvPr id="79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  <a:ln/>
        </p:spPr>
        <p:txBody>
          <a:bodyPr/>
          <a:lstStyle/>
          <a:p>
            <a:r>
              <a:rPr lang="en-US"/>
              <a:t>Paying for Scan-Based Trading</a:t>
            </a:r>
          </a:p>
        </p:txBody>
      </p:sp>
      <p:sp>
        <p:nvSpPr>
          <p:cNvPr id="79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0413" y="1206500"/>
            <a:ext cx="7772400" cy="4579938"/>
          </a:xfrm>
          <a:noFill/>
          <a:ln/>
        </p:spPr>
        <p:txBody>
          <a:bodyPr/>
          <a:lstStyle/>
          <a:p>
            <a:r>
              <a:rPr lang="en-US" sz="2400" dirty="0"/>
              <a:t>Large retailers may have more than 1 million SKUs (stock-keeping units) and 100,000 </a:t>
            </a:r>
            <a:r>
              <a:rPr lang="en-US" sz="2400" dirty="0" smtClean="0"/>
              <a:t>suppliers\</a:t>
            </a:r>
          </a:p>
          <a:p>
            <a:r>
              <a:rPr lang="en-US" sz="2400" dirty="0" smtClean="0"/>
              <a:t>Not all items are SBT items (which ones are?)</a:t>
            </a:r>
            <a:endParaRPr lang="en-US" sz="2400" dirty="0"/>
          </a:p>
          <a:p>
            <a:r>
              <a:rPr lang="en-US" sz="2400" dirty="0" smtClean="0"/>
              <a:t>Making </a:t>
            </a:r>
            <a:r>
              <a:rPr lang="en-US" sz="2400" dirty="0"/>
              <a:t>daily payments to so many suppliers is a  major payment </a:t>
            </a:r>
            <a:r>
              <a:rPr lang="en-US" sz="2400" dirty="0" smtClean="0"/>
              <a:t>problem</a:t>
            </a:r>
          </a:p>
          <a:p>
            <a:r>
              <a:rPr lang="en-US" sz="2400" dirty="0" smtClean="0"/>
              <a:t>Each supplier my give different discounts based on its contract with Wal-Mart</a:t>
            </a:r>
            <a:endParaRPr lang="en-US" sz="2400" dirty="0"/>
          </a:p>
          <a:p>
            <a:r>
              <a:rPr lang="en-US" sz="2400" dirty="0" smtClean="0"/>
              <a:t>Need data </a:t>
            </a:r>
            <a:r>
              <a:rPr lang="en-US" sz="2400" dirty="0"/>
              <a:t>to compute the </a:t>
            </a:r>
            <a:r>
              <a:rPr lang="en-US" sz="2400" dirty="0" smtClean="0"/>
              <a:t>payments</a:t>
            </a:r>
            <a:endParaRPr lang="en-US" sz="2400" dirty="0"/>
          </a:p>
          <a:p>
            <a:r>
              <a:rPr lang="en-US" sz="2400" dirty="0" smtClean="0"/>
              <a:t>Need a </a:t>
            </a:r>
            <a:r>
              <a:rPr lang="en-US" sz="2400" dirty="0"/>
              <a:t>mechanism to make </a:t>
            </a:r>
            <a:r>
              <a:rPr lang="en-US" sz="2400" dirty="0" smtClean="0"/>
              <a:t>a large number of </a:t>
            </a:r>
            <a:r>
              <a:rPr lang="en-US" sz="2400" dirty="0"/>
              <a:t>payments </a:t>
            </a:r>
            <a:r>
              <a:rPr lang="en-US" sz="2400" dirty="0" smtClean="0"/>
              <a:t>per day</a:t>
            </a:r>
            <a:endParaRPr lang="en-US" sz="2400" dirty="0"/>
          </a:p>
          <a:p>
            <a:pPr>
              <a:buFontTx/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SEAMLESS SCAN-BASED TRADING                                 JUNE 13, 2016                                 COPYRIGHT © 2016 MICHAEL I. SHAMOS</a:t>
            </a:r>
            <a:endParaRPr lang="en-US"/>
          </a:p>
        </p:txBody>
      </p:sp>
      <p:sp>
        <p:nvSpPr>
          <p:cNvPr id="80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98763" y="90054"/>
            <a:ext cx="8254568" cy="1143000"/>
          </a:xfrm>
          <a:noFill/>
          <a:ln/>
        </p:spPr>
        <p:txBody>
          <a:bodyPr/>
          <a:lstStyle/>
          <a:p>
            <a:r>
              <a:rPr lang="en-US" dirty="0" smtClean="0"/>
              <a:t>Possible </a:t>
            </a:r>
            <a:r>
              <a:rPr lang="en-US" dirty="0"/>
              <a:t>Task </a:t>
            </a:r>
            <a:r>
              <a:rPr lang="en-US" dirty="0" smtClean="0"/>
              <a:t>16</a:t>
            </a:r>
            <a:r>
              <a:rPr lang="en-US" dirty="0"/>
              <a:t> </a:t>
            </a:r>
            <a:r>
              <a:rPr lang="en-US" dirty="0" smtClean="0"/>
              <a:t>Payment </a:t>
            </a:r>
            <a:r>
              <a:rPr lang="en-US" dirty="0"/>
              <a:t>Methods</a:t>
            </a:r>
            <a:endParaRPr lang="en-US" sz="3200" dirty="0"/>
          </a:p>
        </p:txBody>
      </p:sp>
      <p:sp>
        <p:nvSpPr>
          <p:cNvPr id="80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8086" y="1114281"/>
            <a:ext cx="7772400" cy="3725862"/>
          </a:xfrm>
          <a:noFill/>
          <a:ln/>
        </p:spPr>
        <p:txBody>
          <a:bodyPr/>
          <a:lstStyle/>
          <a:p>
            <a:r>
              <a:rPr lang="en-US" sz="2400" dirty="0" smtClean="0"/>
              <a:t>C2B</a:t>
            </a:r>
          </a:p>
          <a:p>
            <a:pPr lvl="1"/>
            <a:r>
              <a:rPr lang="en-US" sz="2000" dirty="0" smtClean="0"/>
              <a:t>Credit card, debit card</a:t>
            </a:r>
          </a:p>
          <a:p>
            <a:pPr lvl="1"/>
            <a:r>
              <a:rPr lang="en-US" sz="2000" dirty="0" smtClean="0"/>
              <a:t>Apple Pay, Android Pay</a:t>
            </a:r>
          </a:p>
          <a:p>
            <a:pPr lvl="1"/>
            <a:r>
              <a:rPr lang="en-US" sz="2000" dirty="0" smtClean="0"/>
              <a:t>PayPal</a:t>
            </a:r>
          </a:p>
          <a:p>
            <a:pPr lvl="1"/>
            <a:r>
              <a:rPr lang="en-US" sz="2000" dirty="0" smtClean="0"/>
              <a:t>Bitcoin</a:t>
            </a:r>
          </a:p>
          <a:p>
            <a:r>
              <a:rPr lang="en-US" sz="2400" dirty="0" smtClean="0"/>
              <a:t>B2B</a:t>
            </a:r>
          </a:p>
          <a:p>
            <a:pPr lvl="1"/>
            <a:r>
              <a:rPr lang="en-US" sz="2000" dirty="0" smtClean="0"/>
              <a:t>Wire </a:t>
            </a:r>
            <a:r>
              <a:rPr lang="en-US" sz="2000" dirty="0"/>
              <a:t>transfer (</a:t>
            </a:r>
            <a:r>
              <a:rPr lang="en-US" sz="2000" dirty="0" err="1" smtClean="0"/>
              <a:t>Fedwire</a:t>
            </a:r>
            <a:r>
              <a:rPr lang="en-US" sz="2000" dirty="0" smtClean="0"/>
              <a:t> or equivalent)</a:t>
            </a:r>
            <a:endParaRPr lang="en-US" sz="2000" dirty="0"/>
          </a:p>
          <a:p>
            <a:pPr lvl="1"/>
            <a:r>
              <a:rPr lang="en-US" sz="2000" dirty="0"/>
              <a:t>Credit transfer (ACH </a:t>
            </a:r>
            <a:r>
              <a:rPr lang="en-US" sz="2000" dirty="0" smtClean="0"/>
              <a:t>credit)</a:t>
            </a:r>
          </a:p>
          <a:p>
            <a:pPr lvl="1"/>
            <a:r>
              <a:rPr lang="en-US" sz="2000" dirty="0" smtClean="0"/>
              <a:t>PayPal</a:t>
            </a:r>
          </a:p>
          <a:p>
            <a:r>
              <a:rPr lang="en-US" sz="2400" dirty="0" smtClean="0"/>
              <a:t>You </a:t>
            </a:r>
            <a:r>
              <a:rPr lang="en-US" sz="2400" dirty="0"/>
              <a:t>may use another method if you want </a:t>
            </a:r>
            <a:r>
              <a:rPr lang="en-US" sz="2400" dirty="0" smtClean="0"/>
              <a:t>to, BUT if you do not use one (or more) of the above you will need to justify your choice thoroughly</a:t>
            </a:r>
            <a:endParaRPr lang="en-US" sz="2400" dirty="0"/>
          </a:p>
          <a:p>
            <a:pPr lvl="1"/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SEAMLESS SCAN-BASED TRADING                                 JUNE 13, 2016                                 COPYRIGHT © 2016 MICHAEL I. SHAMOS</a:t>
            </a:r>
            <a:endParaRPr lang="en-US"/>
          </a:p>
        </p:txBody>
      </p:sp>
      <p:grpSp>
        <p:nvGrpSpPr>
          <p:cNvPr id="377858" name="Group 2"/>
          <p:cNvGrpSpPr>
            <a:grpSpLocks/>
          </p:cNvGrpSpPr>
          <p:nvPr/>
        </p:nvGrpSpPr>
        <p:grpSpPr bwMode="auto">
          <a:xfrm>
            <a:off x="2719388" y="1536700"/>
            <a:ext cx="3546475" cy="2746375"/>
            <a:chOff x="1713" y="1232"/>
            <a:chExt cx="2234" cy="1730"/>
          </a:xfrm>
        </p:grpSpPr>
        <p:sp>
          <p:nvSpPr>
            <p:cNvPr id="377859" name="Text Box 3"/>
            <p:cNvSpPr txBox="1">
              <a:spLocks noChangeArrowheads="1"/>
            </p:cNvSpPr>
            <p:nvPr/>
          </p:nvSpPr>
          <p:spPr bwMode="auto">
            <a:xfrm>
              <a:off x="1713" y="1232"/>
              <a:ext cx="1093" cy="1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5000" b="1">
                  <a:latin typeface="Tahoma" pitchFamily="34" charset="0"/>
                </a:rPr>
                <a:t>Q</a:t>
              </a:r>
            </a:p>
          </p:txBody>
        </p:sp>
        <p:sp>
          <p:nvSpPr>
            <p:cNvPr id="377860" name="Text Box 4"/>
            <p:cNvSpPr txBox="1">
              <a:spLocks noChangeArrowheads="1"/>
            </p:cNvSpPr>
            <p:nvPr/>
          </p:nvSpPr>
          <p:spPr bwMode="auto">
            <a:xfrm>
              <a:off x="2854" y="1464"/>
              <a:ext cx="1093" cy="1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5000" b="1">
                  <a:latin typeface="Tahoma" pitchFamily="34" charset="0"/>
                </a:rPr>
                <a:t>A</a:t>
              </a:r>
            </a:p>
          </p:txBody>
        </p:sp>
        <p:sp>
          <p:nvSpPr>
            <p:cNvPr id="377861" name="Text Box 5"/>
            <p:cNvSpPr txBox="1">
              <a:spLocks noChangeArrowheads="1"/>
            </p:cNvSpPr>
            <p:nvPr/>
          </p:nvSpPr>
          <p:spPr bwMode="auto">
            <a:xfrm>
              <a:off x="2400" y="1864"/>
              <a:ext cx="1093" cy="10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0" b="1">
                  <a:latin typeface="Tahoma" pitchFamily="34" charset="0"/>
                </a:rPr>
                <a:t>&amp;</a:t>
              </a:r>
              <a:endParaRPr lang="en-US" sz="15000" b="1">
                <a:latin typeface="Tahom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879" y="1379304"/>
            <a:ext cx="3507315" cy="4572000"/>
          </a:xfrm>
          <a:prstGeom prst="rect">
            <a:avLst/>
          </a:prstGeom>
        </p:spPr>
      </p:pic>
      <p:sp>
        <p:nvSpPr>
          <p:cNvPr id="10242" name="Date Placeholder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b="0" smtClean="0">
                <a:solidFill>
                  <a:srgbClr val="000000"/>
                </a:solidFill>
              </a:rPr>
              <a:t>SEAMLESS SCAN-BASED TRADING                                 JUNE 13, 2016                                 COPYRIGHT © 2016 MICHAEL I. SHAMOS</a:t>
            </a:r>
            <a:endParaRPr lang="en-US" b="0" dirty="0" smtClean="0">
              <a:solidFill>
                <a:srgbClr val="000000"/>
              </a:solidFill>
            </a:endParaRPr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endParaRPr lang="en-US" sz="1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endParaRPr lang="en-US" sz="1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01733" y="-193963"/>
            <a:ext cx="8030528" cy="1143000"/>
          </a:xfrm>
          <a:noFill/>
          <a:ln/>
        </p:spPr>
        <p:txBody>
          <a:bodyPr/>
          <a:lstStyle/>
          <a:p>
            <a:r>
              <a:rPr lang="en-US" sz="3200" dirty="0" smtClean="0"/>
              <a:t>Tokenization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7475239" y="5832764"/>
            <a:ext cx="15648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</a:rPr>
              <a:t>SOURCE: SECUROSIS</a:t>
            </a:r>
            <a:endParaRPr lang="en-US" sz="1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3327" y="721031"/>
            <a:ext cx="8434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</a:rPr>
              <a:t>REPLACING SENSITIVE DATA WITH A PROXY (SUBSTITUTE) – A “TOKEN”</a:t>
            </a:r>
            <a:endParaRPr lang="en-US" sz="16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1600" y="1235994"/>
            <a:ext cx="3455126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400" dirty="0" smtClean="0">
                <a:solidFill>
                  <a:srgbClr val="000000"/>
                </a:solidFill>
                <a:latin typeface="HelveticaNeue-Light"/>
              </a:rPr>
              <a:t>1. </a:t>
            </a:r>
            <a:r>
              <a:rPr lang="en-US" sz="1400" dirty="0">
                <a:solidFill>
                  <a:srgbClr val="000000"/>
                </a:solidFill>
                <a:latin typeface="HelveticaNeue-Light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HelveticaNeue-Light"/>
              </a:rPr>
              <a:t>pplication </a:t>
            </a:r>
            <a:r>
              <a:rPr lang="en-US" sz="1400" dirty="0">
                <a:solidFill>
                  <a:srgbClr val="000000"/>
                </a:solidFill>
                <a:latin typeface="HelveticaNeue-Light"/>
              </a:rPr>
              <a:t>collects or generates a piece of sensitive data</a:t>
            </a:r>
            <a:r>
              <a:rPr lang="en-US" sz="1400" dirty="0" smtClean="0">
                <a:solidFill>
                  <a:srgbClr val="000000"/>
                </a:solidFill>
                <a:latin typeface="HelveticaNeue-Light"/>
              </a:rPr>
              <a:t>.</a:t>
            </a:r>
          </a:p>
          <a:p>
            <a:pPr marL="228600" indent="-228600" algn="l">
              <a:buFontTx/>
              <a:buAutoNum type="arabicPeriod"/>
            </a:pPr>
            <a:endParaRPr lang="en-US" sz="1400" dirty="0">
              <a:solidFill>
                <a:srgbClr val="000000"/>
              </a:solidFill>
              <a:latin typeface="HelveticaNeue-Light"/>
            </a:endParaRPr>
          </a:p>
          <a:p>
            <a:pPr algn="l"/>
            <a:r>
              <a:rPr lang="en-US" sz="1400" dirty="0">
                <a:solidFill>
                  <a:srgbClr val="000000"/>
                </a:solidFill>
                <a:latin typeface="HelveticaNeue-Light"/>
              </a:rPr>
              <a:t>2. </a:t>
            </a:r>
            <a:r>
              <a:rPr lang="en-US" sz="1400" dirty="0" smtClean="0">
                <a:solidFill>
                  <a:srgbClr val="000000"/>
                </a:solidFill>
                <a:latin typeface="HelveticaNeue-Light"/>
              </a:rPr>
              <a:t>Data is sent </a:t>
            </a:r>
            <a:r>
              <a:rPr lang="en-US" sz="1400" dirty="0">
                <a:solidFill>
                  <a:srgbClr val="000000"/>
                </a:solidFill>
                <a:latin typeface="HelveticaNeue-Light"/>
              </a:rPr>
              <a:t>to the tokenization </a:t>
            </a:r>
            <a:r>
              <a:rPr lang="en-US" sz="1400" dirty="0" smtClean="0">
                <a:solidFill>
                  <a:srgbClr val="000000"/>
                </a:solidFill>
                <a:latin typeface="HelveticaNeue-Light"/>
              </a:rPr>
              <a:t>server, </a:t>
            </a:r>
            <a:r>
              <a:rPr lang="en-US" sz="1400" b="1" dirty="0" smtClean="0">
                <a:solidFill>
                  <a:srgbClr val="000000"/>
                </a:solidFill>
                <a:latin typeface="HelveticaNeue-Light"/>
              </a:rPr>
              <a:t>NOT</a:t>
            </a:r>
            <a:r>
              <a:rPr lang="en-US" sz="1400" dirty="0" smtClean="0">
                <a:solidFill>
                  <a:srgbClr val="000000"/>
                </a:solidFill>
                <a:latin typeface="HelveticaNeue-Light"/>
              </a:rPr>
              <a:t> stored </a:t>
            </a:r>
            <a:r>
              <a:rPr lang="en-US" sz="1400" dirty="0">
                <a:solidFill>
                  <a:srgbClr val="000000"/>
                </a:solidFill>
                <a:latin typeface="HelveticaNeue-Light"/>
              </a:rPr>
              <a:t>locally</a:t>
            </a:r>
            <a:r>
              <a:rPr lang="en-US" sz="1400" dirty="0" smtClean="0">
                <a:solidFill>
                  <a:srgbClr val="000000"/>
                </a:solidFill>
                <a:latin typeface="HelveticaNeue-Light"/>
              </a:rPr>
              <a:t>.</a:t>
            </a:r>
          </a:p>
          <a:p>
            <a:pPr algn="l"/>
            <a:endParaRPr lang="en-US" sz="1400" dirty="0">
              <a:solidFill>
                <a:srgbClr val="000000"/>
              </a:solidFill>
              <a:latin typeface="HelveticaNeue-Light"/>
            </a:endParaRPr>
          </a:p>
          <a:p>
            <a:pPr algn="l"/>
            <a:r>
              <a:rPr lang="en-US" sz="1400" dirty="0">
                <a:solidFill>
                  <a:srgbClr val="000000"/>
                </a:solidFill>
                <a:latin typeface="HelveticaNeue-Light"/>
              </a:rPr>
              <a:t>3. </a:t>
            </a:r>
            <a:r>
              <a:rPr lang="en-US" sz="1400" dirty="0" smtClean="0">
                <a:solidFill>
                  <a:srgbClr val="000000"/>
                </a:solidFill>
                <a:latin typeface="HelveticaNeue-Light"/>
              </a:rPr>
              <a:t>Tokenization </a:t>
            </a:r>
            <a:r>
              <a:rPr lang="en-US" sz="1400" dirty="0">
                <a:solidFill>
                  <a:srgbClr val="000000"/>
                </a:solidFill>
                <a:latin typeface="HelveticaNeue-Light"/>
              </a:rPr>
              <a:t>server generates </a:t>
            </a:r>
            <a:r>
              <a:rPr lang="en-US" sz="1400" dirty="0" smtClean="0">
                <a:solidFill>
                  <a:srgbClr val="000000"/>
                </a:solidFill>
                <a:latin typeface="HelveticaNeue-Light"/>
              </a:rPr>
              <a:t>a </a:t>
            </a:r>
            <a:r>
              <a:rPr lang="en-US" sz="1400" dirty="0">
                <a:solidFill>
                  <a:srgbClr val="000000"/>
                </a:solidFill>
                <a:latin typeface="HelveticaNeue-Light"/>
              </a:rPr>
              <a:t>random </a:t>
            </a:r>
            <a:r>
              <a:rPr lang="en-US" sz="1400" dirty="0" smtClean="0">
                <a:solidFill>
                  <a:srgbClr val="000000"/>
                </a:solidFill>
                <a:latin typeface="HelveticaNeue-Light"/>
              </a:rPr>
              <a:t>token</a:t>
            </a:r>
            <a:r>
              <a:rPr lang="en-US" sz="1400" dirty="0">
                <a:solidFill>
                  <a:srgbClr val="000000"/>
                </a:solidFill>
                <a:latin typeface="HelveticaNeue-Light"/>
              </a:rPr>
              <a:t>. </a:t>
            </a:r>
            <a:r>
              <a:rPr lang="en-US" sz="1400" dirty="0" smtClean="0">
                <a:solidFill>
                  <a:srgbClr val="000000"/>
                </a:solidFill>
                <a:latin typeface="HelveticaNeue-Light"/>
              </a:rPr>
              <a:t> Sensitive data and </a:t>
            </a:r>
            <a:r>
              <a:rPr lang="en-US" sz="1400" dirty="0">
                <a:solidFill>
                  <a:srgbClr val="000000"/>
                </a:solidFill>
                <a:latin typeface="HelveticaNeue-Light"/>
              </a:rPr>
              <a:t>token are stored </a:t>
            </a:r>
            <a:r>
              <a:rPr lang="en-US" sz="1400" dirty="0" smtClean="0">
                <a:solidFill>
                  <a:srgbClr val="000000"/>
                </a:solidFill>
                <a:latin typeface="HelveticaNeue-Light"/>
              </a:rPr>
              <a:t>in a </a:t>
            </a:r>
            <a:r>
              <a:rPr lang="en-US" sz="1400" dirty="0">
                <a:solidFill>
                  <a:srgbClr val="000000"/>
                </a:solidFill>
                <a:latin typeface="HelveticaNeue-Light"/>
              </a:rPr>
              <a:t>highly secure and restricted database (usually encrypted).</a:t>
            </a:r>
          </a:p>
          <a:p>
            <a:pPr algn="l"/>
            <a:endParaRPr lang="en-US" sz="1400" dirty="0" smtClean="0">
              <a:solidFill>
                <a:srgbClr val="000000"/>
              </a:solidFill>
              <a:latin typeface="HelveticaNeue-Light"/>
            </a:endParaRPr>
          </a:p>
          <a:p>
            <a:pPr algn="l"/>
            <a:r>
              <a:rPr lang="en-US" sz="1400" dirty="0" smtClean="0">
                <a:solidFill>
                  <a:srgbClr val="000000"/>
                </a:solidFill>
                <a:latin typeface="HelveticaNeue-Light"/>
              </a:rPr>
              <a:t>4</a:t>
            </a:r>
            <a:r>
              <a:rPr lang="en-US" sz="1400" dirty="0">
                <a:solidFill>
                  <a:srgbClr val="000000"/>
                </a:solidFill>
                <a:latin typeface="HelveticaNeue-Light"/>
              </a:rPr>
              <a:t>. </a:t>
            </a:r>
            <a:r>
              <a:rPr lang="en-US" sz="1400" dirty="0" smtClean="0">
                <a:solidFill>
                  <a:srgbClr val="000000"/>
                </a:solidFill>
                <a:latin typeface="HelveticaNeue-Light"/>
              </a:rPr>
              <a:t>Tokenization </a:t>
            </a:r>
            <a:r>
              <a:rPr lang="en-US" sz="1400" dirty="0">
                <a:solidFill>
                  <a:srgbClr val="000000"/>
                </a:solidFill>
                <a:latin typeface="HelveticaNeue-Light"/>
              </a:rPr>
              <a:t>server returns the token to the application.</a:t>
            </a:r>
          </a:p>
          <a:p>
            <a:pPr algn="l"/>
            <a:endParaRPr lang="en-US" sz="1400" dirty="0" smtClean="0">
              <a:solidFill>
                <a:srgbClr val="000000"/>
              </a:solidFill>
              <a:latin typeface="HelveticaNeue-Light"/>
            </a:endParaRPr>
          </a:p>
          <a:p>
            <a:pPr algn="l"/>
            <a:r>
              <a:rPr lang="en-US" sz="1400" dirty="0" smtClean="0">
                <a:solidFill>
                  <a:srgbClr val="000000"/>
                </a:solidFill>
                <a:latin typeface="HelveticaNeue-Light"/>
              </a:rPr>
              <a:t>5</a:t>
            </a:r>
            <a:r>
              <a:rPr lang="en-US" sz="1400" dirty="0">
                <a:solidFill>
                  <a:srgbClr val="000000"/>
                </a:solidFill>
                <a:latin typeface="HelveticaNeue-Light"/>
              </a:rPr>
              <a:t>. </a:t>
            </a:r>
            <a:r>
              <a:rPr lang="en-US" sz="1400" dirty="0" smtClean="0">
                <a:solidFill>
                  <a:srgbClr val="000000"/>
                </a:solidFill>
                <a:latin typeface="HelveticaNeue-Light"/>
              </a:rPr>
              <a:t>Application </a:t>
            </a:r>
            <a:r>
              <a:rPr lang="en-US" sz="1400" dirty="0">
                <a:solidFill>
                  <a:srgbClr val="000000"/>
                </a:solidFill>
                <a:latin typeface="HelveticaNeue-Light"/>
              </a:rPr>
              <a:t>stores the token, </a:t>
            </a:r>
            <a:r>
              <a:rPr lang="en-US" sz="1400" b="1" dirty="0" smtClean="0">
                <a:solidFill>
                  <a:srgbClr val="000000"/>
                </a:solidFill>
                <a:latin typeface="HelveticaNeue-Light"/>
              </a:rPr>
              <a:t>NOT</a:t>
            </a:r>
            <a:r>
              <a:rPr lang="en-US" sz="1400" dirty="0" smtClean="0">
                <a:solidFill>
                  <a:srgbClr val="000000"/>
                </a:solidFill>
                <a:latin typeface="HelveticaNeue-Light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HelveticaNeue-Light"/>
              </a:rPr>
              <a:t>the original </a:t>
            </a:r>
            <a:r>
              <a:rPr lang="en-US" sz="1400" dirty="0" smtClean="0">
                <a:solidFill>
                  <a:srgbClr val="000000"/>
                </a:solidFill>
                <a:latin typeface="HelveticaNeue-Light"/>
              </a:rPr>
              <a:t>value.  Application uses the </a:t>
            </a:r>
            <a:r>
              <a:rPr lang="en-US" sz="1400" dirty="0">
                <a:solidFill>
                  <a:srgbClr val="000000"/>
                </a:solidFill>
                <a:latin typeface="HelveticaNeue-Light"/>
              </a:rPr>
              <a:t>token </a:t>
            </a:r>
            <a:r>
              <a:rPr lang="en-US" sz="1400" dirty="0" smtClean="0">
                <a:solidFill>
                  <a:srgbClr val="000000"/>
                </a:solidFill>
                <a:latin typeface="HelveticaNeue-Light"/>
              </a:rPr>
              <a:t>for </a:t>
            </a:r>
            <a:r>
              <a:rPr lang="en-US" sz="1400" dirty="0">
                <a:solidFill>
                  <a:srgbClr val="000000"/>
                </a:solidFill>
                <a:latin typeface="HelveticaNeue-Light"/>
              </a:rPr>
              <a:t>most </a:t>
            </a:r>
            <a:r>
              <a:rPr lang="en-US" sz="1400" dirty="0" smtClean="0">
                <a:solidFill>
                  <a:srgbClr val="000000"/>
                </a:solidFill>
                <a:latin typeface="HelveticaNeue-Light"/>
              </a:rPr>
              <a:t>transactions.</a:t>
            </a:r>
            <a:endParaRPr lang="en-US" sz="1400" dirty="0">
              <a:solidFill>
                <a:srgbClr val="000000"/>
              </a:solidFill>
              <a:latin typeface="HelveticaNeue-Light"/>
            </a:endParaRPr>
          </a:p>
          <a:p>
            <a:pPr algn="l"/>
            <a:endParaRPr lang="en-US" sz="1400" dirty="0" smtClean="0">
              <a:solidFill>
                <a:srgbClr val="000000"/>
              </a:solidFill>
              <a:latin typeface="HelveticaNeue-Light"/>
            </a:endParaRPr>
          </a:p>
          <a:p>
            <a:pPr algn="l"/>
            <a:r>
              <a:rPr lang="en-US" sz="1400" dirty="0" smtClean="0">
                <a:solidFill>
                  <a:srgbClr val="000000"/>
                </a:solidFill>
                <a:latin typeface="HelveticaNeue-Light"/>
              </a:rPr>
              <a:t>6</a:t>
            </a:r>
            <a:r>
              <a:rPr lang="en-US" sz="1400" dirty="0">
                <a:solidFill>
                  <a:srgbClr val="000000"/>
                </a:solidFill>
                <a:latin typeface="HelveticaNeue-Light"/>
              </a:rPr>
              <a:t>. When the sensitive value is needed, an authorized </a:t>
            </a:r>
            <a:r>
              <a:rPr lang="en-US" sz="1400" dirty="0" smtClean="0">
                <a:solidFill>
                  <a:srgbClr val="000000"/>
                </a:solidFill>
                <a:latin typeface="HelveticaNeue-Light"/>
              </a:rPr>
              <a:t>application can </a:t>
            </a:r>
            <a:r>
              <a:rPr lang="en-US" sz="1400" dirty="0">
                <a:solidFill>
                  <a:srgbClr val="000000"/>
                </a:solidFill>
                <a:latin typeface="HelveticaNeue-Light"/>
              </a:rPr>
              <a:t>request </a:t>
            </a:r>
            <a:r>
              <a:rPr lang="en-US" sz="1400" dirty="0" smtClean="0">
                <a:solidFill>
                  <a:srgbClr val="000000"/>
                </a:solidFill>
                <a:latin typeface="HelveticaNeue-Light"/>
              </a:rPr>
              <a:t>it from the tokenization server.  Only authenticated requests will be honored.</a:t>
            </a:r>
          </a:p>
          <a:p>
            <a:pPr algn="l"/>
            <a:endParaRPr lang="en-US" sz="1000" dirty="0">
              <a:solidFill>
                <a:srgbClr val="000000"/>
              </a:solidFill>
              <a:latin typeface="HelveticaNeue-Light"/>
            </a:endParaRPr>
          </a:p>
        </p:txBody>
      </p:sp>
    </p:spTree>
    <p:extLst>
      <p:ext uri="{BB962C8B-B14F-4D97-AF65-F5344CB8AC3E}">
        <p14:creationId xmlns:p14="http://schemas.microsoft.com/office/powerpoint/2010/main" val="9946163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1292" y="1080919"/>
            <a:ext cx="4054436" cy="4754880"/>
          </a:xfrm>
          <a:prstGeom prst="rect">
            <a:avLst/>
          </a:prstGeom>
        </p:spPr>
      </p:pic>
      <p:sp>
        <p:nvSpPr>
          <p:cNvPr id="10242" name="Date Placeholder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b="0" smtClean="0">
                <a:solidFill>
                  <a:srgbClr val="000000"/>
                </a:solidFill>
              </a:rPr>
              <a:t>SEAMLESS SCAN-BASED TRADING                                 JUNE 13, 2016                                 COPYRIGHT © 2016 MICHAEL I. SHAMOS</a:t>
            </a:r>
            <a:endParaRPr lang="en-US" b="0" dirty="0" smtClean="0">
              <a:solidFill>
                <a:srgbClr val="000000"/>
              </a:solidFill>
            </a:endParaRPr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endParaRPr lang="en-US" sz="1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endParaRPr lang="en-US" sz="1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08660" y="0"/>
            <a:ext cx="8030528" cy="1143000"/>
          </a:xfrm>
          <a:noFill/>
          <a:ln/>
        </p:spPr>
        <p:txBody>
          <a:bodyPr/>
          <a:lstStyle/>
          <a:p>
            <a:r>
              <a:rPr lang="en-US" sz="3200" dirty="0" smtClean="0"/>
              <a:t>Using a Token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7475239" y="5832764"/>
            <a:ext cx="15648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</a:rPr>
              <a:t>SOURCE: SECUROSIS</a:t>
            </a:r>
            <a:endParaRPr lang="en-US" sz="1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9857" y="1268330"/>
            <a:ext cx="347254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400" dirty="0" smtClean="0">
                <a:solidFill>
                  <a:srgbClr val="000000"/>
                </a:solidFill>
                <a:latin typeface="Arial"/>
              </a:rPr>
              <a:t>1. Retail 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customer </a:t>
            </a:r>
            <a:r>
              <a:rPr lang="en-US" sz="1400" dirty="0" smtClean="0">
                <a:solidFill>
                  <a:srgbClr val="000000"/>
                </a:solidFill>
                <a:latin typeface="Arial"/>
              </a:rPr>
              <a:t>swipes card at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</a:rPr>
              <a:t>PoS.</a:t>
            </a:r>
            <a:endParaRPr lang="en-US" sz="1400" dirty="0" smtClean="0">
              <a:solidFill>
                <a:srgbClr val="000000"/>
              </a:solidFill>
              <a:latin typeface="Arial"/>
            </a:endParaRPr>
          </a:p>
          <a:p>
            <a:pPr marL="342900" indent="-342900" algn="l">
              <a:buFontTx/>
              <a:buAutoNum type="arabicPeriod"/>
            </a:pPr>
            <a:endParaRPr lang="en-US" sz="1400" dirty="0">
              <a:solidFill>
                <a:srgbClr val="000000"/>
              </a:solidFill>
              <a:latin typeface="Arial"/>
            </a:endParaRPr>
          </a:p>
          <a:p>
            <a:pPr algn="l"/>
            <a:r>
              <a:rPr lang="en-US" sz="1400" dirty="0">
                <a:solidFill>
                  <a:srgbClr val="000000"/>
                </a:solidFill>
                <a:latin typeface="Arial"/>
              </a:rPr>
              <a:t>2.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</a:rPr>
              <a:t>PoS</a:t>
            </a:r>
            <a:r>
              <a:rPr lang="en-US" sz="14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encrypts </a:t>
            </a:r>
            <a:r>
              <a:rPr lang="en-US" sz="1400" dirty="0" smtClean="0">
                <a:solidFill>
                  <a:srgbClr val="000000"/>
                </a:solidFill>
                <a:latin typeface="Arial"/>
              </a:rPr>
              <a:t>PAN 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with the </a:t>
            </a:r>
            <a:r>
              <a:rPr lang="en-US" sz="1400" dirty="0" smtClean="0">
                <a:solidFill>
                  <a:srgbClr val="000000"/>
                </a:solidFill>
                <a:latin typeface="Arial"/>
              </a:rPr>
              <a:t>public key 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of the payment processor’s </a:t>
            </a:r>
            <a:r>
              <a:rPr lang="en-US" sz="1400" dirty="0" smtClean="0">
                <a:solidFill>
                  <a:srgbClr val="000000"/>
                </a:solidFill>
                <a:latin typeface="Arial"/>
              </a:rPr>
              <a:t>tokenization server.</a:t>
            </a:r>
          </a:p>
          <a:p>
            <a:pPr algn="l"/>
            <a:endParaRPr lang="en-US" sz="1400" dirty="0">
              <a:solidFill>
                <a:srgbClr val="000000"/>
              </a:solidFill>
              <a:latin typeface="Arial"/>
            </a:endParaRPr>
          </a:p>
          <a:p>
            <a:pPr algn="l"/>
            <a:r>
              <a:rPr lang="en-US" sz="1400" dirty="0">
                <a:solidFill>
                  <a:srgbClr val="000000"/>
                </a:solidFill>
                <a:latin typeface="Arial"/>
              </a:rPr>
              <a:t>3. </a:t>
            </a:r>
            <a:r>
              <a:rPr lang="en-US" sz="1400" dirty="0" smtClean="0">
                <a:solidFill>
                  <a:srgbClr val="000000"/>
                </a:solidFill>
                <a:latin typeface="Arial"/>
              </a:rPr>
              <a:t>Transaction 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information (including </a:t>
            </a:r>
            <a:r>
              <a:rPr lang="en-US" sz="1400" dirty="0" smtClean="0">
                <a:solidFill>
                  <a:srgbClr val="000000"/>
                </a:solidFill>
                <a:latin typeface="Arial"/>
              </a:rPr>
              <a:t>the PAN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, other </a:t>
            </a:r>
            <a:r>
              <a:rPr lang="en-US" sz="1400" dirty="0" smtClean="0">
                <a:solidFill>
                  <a:srgbClr val="000000"/>
                </a:solidFill>
                <a:latin typeface="Arial"/>
              </a:rPr>
              <a:t>card data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400" dirty="0" smtClean="0">
                <a:solidFill>
                  <a:srgbClr val="000000"/>
                </a:solidFill>
                <a:latin typeface="Arial"/>
              </a:rPr>
              <a:t>transaction 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amount, </a:t>
            </a:r>
            <a:r>
              <a:rPr lang="en-US" sz="1400" dirty="0" smtClean="0">
                <a:solidFill>
                  <a:srgbClr val="000000"/>
                </a:solidFill>
                <a:latin typeface="Arial"/>
              </a:rPr>
              <a:t>and 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merchant </a:t>
            </a:r>
            <a:r>
              <a:rPr lang="en-US" sz="1400" dirty="0" smtClean="0">
                <a:solidFill>
                  <a:srgbClr val="000000"/>
                </a:solidFill>
                <a:latin typeface="Arial"/>
              </a:rPr>
              <a:t>ID) are 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encrypted and transmitted to the</a:t>
            </a:r>
          </a:p>
          <a:p>
            <a:pPr algn="l"/>
            <a:r>
              <a:rPr lang="en-US" sz="1400" dirty="0">
                <a:solidFill>
                  <a:srgbClr val="000000"/>
                </a:solidFill>
                <a:latin typeface="Arial"/>
              </a:rPr>
              <a:t>payment processor</a:t>
            </a:r>
            <a:r>
              <a:rPr lang="en-US" sz="1400" dirty="0" smtClean="0">
                <a:solidFill>
                  <a:srgbClr val="000000"/>
                </a:solidFill>
                <a:latin typeface="Arial"/>
              </a:rPr>
              <a:t>.</a:t>
            </a:r>
          </a:p>
          <a:p>
            <a:pPr algn="l"/>
            <a:endParaRPr lang="en-US" sz="1400" dirty="0">
              <a:solidFill>
                <a:srgbClr val="000000"/>
              </a:solidFill>
              <a:latin typeface="Arial"/>
            </a:endParaRPr>
          </a:p>
          <a:p>
            <a:pPr algn="l"/>
            <a:r>
              <a:rPr lang="en-US" sz="1400" dirty="0">
                <a:solidFill>
                  <a:srgbClr val="000000"/>
                </a:solidFill>
                <a:latin typeface="Arial"/>
              </a:rPr>
              <a:t>4. </a:t>
            </a:r>
            <a:r>
              <a:rPr lang="en-US" sz="1400" dirty="0" smtClean="0">
                <a:solidFill>
                  <a:srgbClr val="000000"/>
                </a:solidFill>
                <a:latin typeface="Arial"/>
              </a:rPr>
              <a:t>Payment 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processor’s tokenization </a:t>
            </a:r>
            <a:r>
              <a:rPr lang="en-US" sz="1400" dirty="0" smtClean="0">
                <a:solidFill>
                  <a:srgbClr val="000000"/>
                </a:solidFill>
                <a:latin typeface="Arial"/>
              </a:rPr>
              <a:t>server decrypts 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the PAN and generates a token. </a:t>
            </a:r>
            <a:r>
              <a:rPr lang="en-US" sz="1400" dirty="0" smtClean="0">
                <a:solidFill>
                  <a:srgbClr val="000000"/>
                </a:solidFill>
                <a:latin typeface="Arial"/>
              </a:rPr>
              <a:t>If this 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PAN is already in the token </a:t>
            </a:r>
            <a:r>
              <a:rPr lang="en-US" sz="1400" dirty="0" smtClean="0">
                <a:solidFill>
                  <a:srgbClr val="000000"/>
                </a:solidFill>
                <a:latin typeface="Arial"/>
              </a:rPr>
              <a:t>database, either 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reuse the existing </a:t>
            </a:r>
            <a:r>
              <a:rPr lang="en-US" sz="1400" dirty="0" smtClean="0">
                <a:solidFill>
                  <a:srgbClr val="000000"/>
                </a:solidFill>
                <a:latin typeface="Arial"/>
              </a:rPr>
              <a:t>token (multi-use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), or generate a new token </a:t>
            </a:r>
            <a:r>
              <a:rPr lang="en-US" sz="1400" dirty="0" smtClean="0">
                <a:solidFill>
                  <a:srgbClr val="000000"/>
                </a:solidFill>
                <a:latin typeface="Arial"/>
              </a:rPr>
              <a:t>specific to 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this transaction (single-use</a:t>
            </a:r>
            <a:r>
              <a:rPr lang="en-US" sz="1400" dirty="0" smtClean="0">
                <a:solidFill>
                  <a:srgbClr val="000000"/>
                </a:solidFill>
                <a:latin typeface="Arial"/>
              </a:rPr>
              <a:t>).</a:t>
            </a:r>
            <a:endParaRPr lang="en-US" sz="14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04657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1292" y="1080919"/>
            <a:ext cx="4054436" cy="4754880"/>
          </a:xfrm>
          <a:prstGeom prst="rect">
            <a:avLst/>
          </a:prstGeom>
        </p:spPr>
      </p:pic>
      <p:sp>
        <p:nvSpPr>
          <p:cNvPr id="10242" name="Date Placeholder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b="0" smtClean="0">
                <a:solidFill>
                  <a:srgbClr val="000000"/>
                </a:solidFill>
              </a:rPr>
              <a:t>SEAMLESS SCAN-BASED TRADING                                 JUNE 13, 2016                                 COPYRIGHT © 2016 MICHAEL I. SHAMOS</a:t>
            </a:r>
            <a:endParaRPr lang="en-US" b="0" dirty="0" smtClean="0">
              <a:solidFill>
                <a:srgbClr val="000000"/>
              </a:solidFill>
            </a:endParaRPr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endParaRPr lang="en-US" sz="1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endParaRPr lang="en-US" sz="1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08660" y="0"/>
            <a:ext cx="8030528" cy="1143000"/>
          </a:xfrm>
          <a:noFill/>
          <a:ln/>
        </p:spPr>
        <p:txBody>
          <a:bodyPr/>
          <a:lstStyle/>
          <a:p>
            <a:r>
              <a:rPr lang="en-US" sz="3200" dirty="0" smtClean="0"/>
              <a:t>Using a Token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7475239" y="5832764"/>
            <a:ext cx="15648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</a:rPr>
              <a:t>SOURCE: SECUROSIS</a:t>
            </a:r>
            <a:endParaRPr lang="en-US" sz="1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7566" y="1192130"/>
            <a:ext cx="339634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400" dirty="0" smtClean="0">
                <a:solidFill>
                  <a:srgbClr val="000000"/>
                </a:solidFill>
                <a:latin typeface="Arial"/>
              </a:rPr>
              <a:t>5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. </a:t>
            </a:r>
            <a:r>
              <a:rPr lang="en-US" sz="1400" dirty="0" smtClean="0">
                <a:solidFill>
                  <a:srgbClr val="000000"/>
                </a:solidFill>
                <a:latin typeface="Arial"/>
              </a:rPr>
              <a:t>Token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, PAN data, and possibly </a:t>
            </a:r>
            <a:r>
              <a:rPr lang="en-US" sz="1400" dirty="0" smtClean="0">
                <a:solidFill>
                  <a:srgbClr val="000000"/>
                </a:solidFill>
                <a:latin typeface="Arial"/>
              </a:rPr>
              <a:t>merchant ID 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are stored in the tokenization database.</a:t>
            </a:r>
          </a:p>
          <a:p>
            <a:pPr algn="l"/>
            <a:endParaRPr lang="en-US" sz="1400" dirty="0" smtClean="0">
              <a:solidFill>
                <a:srgbClr val="000000"/>
              </a:solidFill>
              <a:latin typeface="Arial"/>
            </a:endParaRPr>
          </a:p>
          <a:p>
            <a:pPr algn="l"/>
            <a:r>
              <a:rPr lang="en-US" sz="1400" dirty="0" smtClean="0">
                <a:solidFill>
                  <a:srgbClr val="000000"/>
                </a:solidFill>
                <a:latin typeface="Arial"/>
              </a:rPr>
              <a:t>6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. </a:t>
            </a:r>
            <a:r>
              <a:rPr lang="en-US" sz="1400" dirty="0" smtClean="0">
                <a:solidFill>
                  <a:srgbClr val="000000"/>
                </a:solidFill>
                <a:latin typeface="Arial"/>
              </a:rPr>
              <a:t>PAN 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is used by the payment </a:t>
            </a:r>
            <a:r>
              <a:rPr lang="en-US" sz="1400" dirty="0" smtClean="0">
                <a:solidFill>
                  <a:srgbClr val="000000"/>
                </a:solidFill>
                <a:latin typeface="Arial"/>
              </a:rPr>
              <a:t>processor’s transaction 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systems for authorization </a:t>
            </a:r>
            <a:r>
              <a:rPr lang="en-US" sz="1400" dirty="0" smtClean="0">
                <a:solidFill>
                  <a:srgbClr val="000000"/>
                </a:solidFill>
                <a:latin typeface="Arial"/>
              </a:rPr>
              <a:t>and charge 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submission to the issuing bank.</a:t>
            </a:r>
          </a:p>
          <a:p>
            <a:pPr algn="l"/>
            <a:endParaRPr lang="en-US" sz="1400" dirty="0" smtClean="0">
              <a:solidFill>
                <a:srgbClr val="000000"/>
              </a:solidFill>
              <a:latin typeface="Arial"/>
            </a:endParaRPr>
          </a:p>
          <a:p>
            <a:pPr algn="l"/>
            <a:r>
              <a:rPr lang="en-US" sz="1400" dirty="0" smtClean="0">
                <a:solidFill>
                  <a:srgbClr val="000000"/>
                </a:solidFill>
                <a:latin typeface="Arial"/>
              </a:rPr>
              <a:t>7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. </a:t>
            </a:r>
            <a:r>
              <a:rPr lang="en-US" sz="1400" dirty="0" smtClean="0">
                <a:solidFill>
                  <a:srgbClr val="000000"/>
                </a:solidFill>
                <a:latin typeface="Arial"/>
              </a:rPr>
              <a:t>Token 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is returned to the merchant’s </a:t>
            </a:r>
            <a:r>
              <a:rPr lang="en-US" sz="1400" dirty="0" smtClean="0">
                <a:solidFill>
                  <a:srgbClr val="000000"/>
                </a:solidFill>
                <a:latin typeface="Arial"/>
              </a:rPr>
              <a:t>payment 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systems, as is </a:t>
            </a:r>
            <a:r>
              <a:rPr lang="en-US" sz="1400" dirty="0" smtClean="0">
                <a:solidFill>
                  <a:srgbClr val="000000"/>
                </a:solidFill>
                <a:latin typeface="Arial"/>
              </a:rPr>
              <a:t>the transaction 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approval/denial, which hands </a:t>
            </a:r>
            <a:r>
              <a:rPr lang="en-US" sz="1400" dirty="0" smtClean="0">
                <a:solidFill>
                  <a:srgbClr val="000000"/>
                </a:solidFill>
                <a:latin typeface="Arial"/>
              </a:rPr>
              <a:t>it off 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to the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PoS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terminal</a:t>
            </a:r>
            <a:r>
              <a:rPr lang="en-US" sz="1400" dirty="0" smtClean="0">
                <a:solidFill>
                  <a:srgbClr val="000000"/>
                </a:solidFill>
                <a:latin typeface="Arial"/>
              </a:rPr>
              <a:t>.</a:t>
            </a:r>
          </a:p>
          <a:p>
            <a:pPr algn="l"/>
            <a:endParaRPr lang="en-US" sz="1400" dirty="0" smtClean="0">
              <a:solidFill>
                <a:srgbClr val="000000"/>
              </a:solidFill>
              <a:latin typeface="Arial"/>
            </a:endParaRPr>
          </a:p>
          <a:p>
            <a:pPr algn="l"/>
            <a:r>
              <a:rPr lang="en-US" sz="1400" dirty="0" smtClean="0">
                <a:solidFill>
                  <a:srgbClr val="000000"/>
                </a:solidFill>
                <a:latin typeface="Arial"/>
              </a:rPr>
              <a:t>8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. </a:t>
            </a:r>
            <a:r>
              <a:rPr lang="en-US" sz="1400" dirty="0" smtClean="0">
                <a:solidFill>
                  <a:srgbClr val="000000"/>
                </a:solidFill>
                <a:latin typeface="Arial"/>
              </a:rPr>
              <a:t>Merchant 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stores the token with the transaction information in their systems/databases. For the </a:t>
            </a:r>
            <a:r>
              <a:rPr lang="en-US" sz="1400" dirty="0" smtClean="0">
                <a:solidFill>
                  <a:srgbClr val="000000"/>
                </a:solidFill>
                <a:latin typeface="Arial"/>
              </a:rPr>
              <a:t>subscribing merchant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, future requests for settlement and reconciliation to the payment processor reference the token.</a:t>
            </a:r>
            <a:endParaRPr lang="en-US" sz="1400" b="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82776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b="0" smtClean="0">
                <a:solidFill>
                  <a:srgbClr val="000000"/>
                </a:solidFill>
              </a:rPr>
              <a:t>SEAMLESS SCAN-BASED TRADING                                 JUNE 13, 2016                                 COPYRIGHT © 2016 MICHAEL I. SHAMOS</a:t>
            </a:r>
            <a:endParaRPr lang="en-US" b="0" dirty="0" smtClean="0">
              <a:solidFill>
                <a:srgbClr val="000000"/>
              </a:solidFill>
            </a:endParaRPr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endParaRPr lang="en-US" sz="1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endParaRPr lang="en-US" sz="1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4589" y="247653"/>
            <a:ext cx="1419840" cy="73152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648288" y="1585199"/>
            <a:ext cx="5792008" cy="4020111"/>
            <a:chOff x="1634433" y="1363526"/>
            <a:chExt cx="5792008" cy="402011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4433" y="1363526"/>
              <a:ext cx="5792008" cy="402011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144982" y="3297382"/>
              <a:ext cx="1094509" cy="13234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1000" b="1" dirty="0" smtClean="0">
                <a:solidFill>
                  <a:srgbClr val="000000"/>
                </a:solidFill>
                <a:latin typeface="Arial" pitchFamily="34" charset="0"/>
              </a:endParaRPr>
            </a:p>
            <a:p>
              <a:endParaRPr lang="en-US" sz="1000" b="1" dirty="0">
                <a:solidFill>
                  <a:srgbClr val="000000"/>
                </a:solidFill>
                <a:latin typeface="Arial" pitchFamily="34" charset="0"/>
              </a:endParaRPr>
            </a:p>
            <a:p>
              <a:endParaRPr lang="en-US" sz="1000" b="1" dirty="0" smtClean="0">
                <a:solidFill>
                  <a:srgbClr val="000000"/>
                </a:solidFill>
                <a:latin typeface="Arial" pitchFamily="34" charset="0"/>
              </a:endParaRPr>
            </a:p>
            <a:p>
              <a:endParaRPr lang="en-US" sz="1000" b="1" dirty="0">
                <a:solidFill>
                  <a:srgbClr val="000000"/>
                </a:solidFill>
                <a:latin typeface="Arial" pitchFamily="34" charset="0"/>
              </a:endParaRPr>
            </a:p>
            <a:p>
              <a:endParaRPr lang="en-US" sz="1000" b="1" dirty="0" smtClean="0">
                <a:solidFill>
                  <a:srgbClr val="000000"/>
                </a:solidFill>
                <a:latin typeface="Arial" pitchFamily="34" charset="0"/>
              </a:endParaRPr>
            </a:p>
            <a:p>
              <a:endParaRPr lang="en-US" sz="1000" b="1" dirty="0">
                <a:solidFill>
                  <a:srgbClr val="000000"/>
                </a:solidFill>
                <a:latin typeface="Arial" pitchFamily="34" charset="0"/>
              </a:endParaRPr>
            </a:p>
            <a:p>
              <a:r>
                <a:rPr lang="en-US" sz="1000" b="1" dirty="0" smtClean="0">
                  <a:solidFill>
                    <a:srgbClr val="000000"/>
                  </a:solidFill>
                  <a:latin typeface="Arial" pitchFamily="34" charset="0"/>
                </a:rPr>
                <a:t>iPhone,</a:t>
              </a:r>
            </a:p>
            <a:p>
              <a:r>
                <a:rPr lang="en-US" sz="1000" b="1" dirty="0" err="1" smtClean="0">
                  <a:solidFill>
                    <a:srgbClr val="000000"/>
                  </a:solidFill>
                  <a:latin typeface="Arial" pitchFamily="34" charset="0"/>
                </a:rPr>
                <a:t>iWatch</a:t>
              </a:r>
              <a:endParaRPr lang="en-US" sz="1000" b="1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81872" y="3034155"/>
              <a:ext cx="681917" cy="11887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25304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b="0" smtClean="0">
                <a:solidFill>
                  <a:srgbClr val="000000"/>
                </a:solidFill>
              </a:rPr>
              <a:t>SEAMLESS SCAN-BASED TRADING                                 JUNE 13, 2016                                 COPYRIGHT © 2016 MICHAEL I. SHAMOS</a:t>
            </a:r>
            <a:endParaRPr lang="en-US" b="0" dirty="0" smtClean="0">
              <a:solidFill>
                <a:srgbClr val="000000"/>
              </a:solidFill>
            </a:endParaRPr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endParaRPr lang="en-US" sz="1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endParaRPr lang="en-US" sz="1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08660" y="0"/>
            <a:ext cx="8030528" cy="1143000"/>
          </a:xfrm>
          <a:noFill/>
          <a:ln/>
        </p:spPr>
        <p:txBody>
          <a:bodyPr/>
          <a:lstStyle/>
          <a:p>
            <a:r>
              <a:rPr lang="en-US" dirty="0" smtClean="0"/>
              <a:t>Apple Pay Enrollment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034140" y="5832764"/>
            <a:ext cx="30059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</a:rPr>
              <a:t>SOURCE: UNDERWRITERS LABORATORIES</a:t>
            </a:r>
            <a:endParaRPr lang="en-US" sz="1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486" y="2255291"/>
            <a:ext cx="6583680" cy="33865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605" y="1351055"/>
            <a:ext cx="1141930" cy="73152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9103" y="2117667"/>
            <a:ext cx="485167" cy="36576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42353" y="2521131"/>
            <a:ext cx="122180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b="1" dirty="0" smtClean="0">
                <a:solidFill>
                  <a:srgbClr val="FF0000"/>
                </a:solidFill>
                <a:latin typeface="Arial" pitchFamily="34" charset="0"/>
              </a:rPr>
              <a:t>0. USER IMAGES</a:t>
            </a:r>
          </a:p>
          <a:p>
            <a:pPr algn="l"/>
            <a:r>
              <a:rPr lang="en-US" sz="1000" b="1" dirty="0" smtClean="0">
                <a:solidFill>
                  <a:srgbClr val="FF0000"/>
                </a:solidFill>
                <a:latin typeface="Arial" pitchFamily="34" charset="0"/>
              </a:rPr>
              <a:t>CARD WITH</a:t>
            </a:r>
          </a:p>
          <a:p>
            <a:pPr algn="l"/>
            <a:r>
              <a:rPr lang="en-US" sz="1000" b="1" dirty="0" smtClean="0">
                <a:solidFill>
                  <a:srgbClr val="FF0000"/>
                </a:solidFill>
                <a:latin typeface="Arial" pitchFamily="34" charset="0"/>
              </a:rPr>
              <a:t>CELLPHONE</a:t>
            </a:r>
            <a:endParaRPr lang="en-US" sz="10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06432" y="2248989"/>
            <a:ext cx="12009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 algn="l">
              <a:buFontTx/>
              <a:buAutoNum type="arabicPeriod"/>
            </a:pPr>
            <a:r>
              <a:rPr lang="en-US" sz="1000" b="1" dirty="0" smtClean="0">
                <a:solidFill>
                  <a:srgbClr val="FF0000"/>
                </a:solidFill>
                <a:latin typeface="Arial" pitchFamily="34" charset="0"/>
              </a:rPr>
              <a:t>CARD INFO</a:t>
            </a:r>
          </a:p>
          <a:p>
            <a:pPr algn="l"/>
            <a:r>
              <a:rPr lang="en-US" sz="1000" b="1" dirty="0" smtClean="0">
                <a:solidFill>
                  <a:srgbClr val="FF0000"/>
                </a:solidFill>
                <a:latin typeface="Arial" pitchFamily="34" charset="0"/>
              </a:rPr>
              <a:t>SENT TO APPLE</a:t>
            </a:r>
            <a:endParaRPr lang="en-US" sz="10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02924" y="2636520"/>
            <a:ext cx="117371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b="1" dirty="0" smtClean="0">
                <a:solidFill>
                  <a:srgbClr val="FF0000"/>
                </a:solidFill>
                <a:latin typeface="Arial" pitchFamily="34" charset="0"/>
              </a:rPr>
              <a:t>2. APPLE</a:t>
            </a:r>
          </a:p>
          <a:p>
            <a:pPr algn="l"/>
            <a:r>
              <a:rPr lang="en-US" sz="1000" b="1" dirty="0" smtClean="0">
                <a:solidFill>
                  <a:srgbClr val="FF0000"/>
                </a:solidFill>
                <a:latin typeface="Arial" pitchFamily="34" charset="0"/>
              </a:rPr>
              <a:t>VERIFIES CARD</a:t>
            </a:r>
          </a:p>
          <a:p>
            <a:pPr algn="l"/>
            <a:r>
              <a:rPr lang="en-US" sz="1000" b="1" dirty="0" smtClean="0">
                <a:solidFill>
                  <a:srgbClr val="FF0000"/>
                </a:solidFill>
                <a:latin typeface="Arial" pitchFamily="34" charset="0"/>
              </a:rPr>
              <a:t>WITH ISSUER</a:t>
            </a:r>
            <a:endParaRPr lang="en-US" sz="10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93822" y="4212771"/>
            <a:ext cx="14782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b="1" dirty="0" smtClean="0">
                <a:solidFill>
                  <a:srgbClr val="FF0000"/>
                </a:solidFill>
                <a:latin typeface="Arial" pitchFamily="34" charset="0"/>
              </a:rPr>
              <a:t>3. TOKEN PROVIDER</a:t>
            </a:r>
          </a:p>
          <a:p>
            <a:pPr algn="l"/>
            <a:r>
              <a:rPr lang="en-US" sz="1000" b="1" dirty="0" smtClean="0">
                <a:solidFill>
                  <a:srgbClr val="FF0000"/>
                </a:solidFill>
                <a:latin typeface="Arial" pitchFamily="34" charset="0"/>
              </a:rPr>
              <a:t>GETS APPROVAL</a:t>
            </a:r>
          </a:p>
          <a:p>
            <a:pPr algn="l"/>
            <a:r>
              <a:rPr lang="en-US" sz="1000" b="1" dirty="0" smtClean="0">
                <a:solidFill>
                  <a:srgbClr val="FF0000"/>
                </a:solidFill>
                <a:latin typeface="Arial" pitchFamily="34" charset="0"/>
              </a:rPr>
              <a:t>FROM ISSUER</a:t>
            </a:r>
            <a:endParaRPr lang="en-US" sz="10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82535" y="4077789"/>
            <a:ext cx="19848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b="1" dirty="0" smtClean="0">
                <a:solidFill>
                  <a:srgbClr val="FF0000"/>
                </a:solidFill>
                <a:latin typeface="Arial" pitchFamily="34" charset="0"/>
              </a:rPr>
              <a:t>4. TOKEN PROVIDER</a:t>
            </a:r>
          </a:p>
          <a:p>
            <a:pPr algn="l"/>
            <a:r>
              <a:rPr lang="en-US" sz="1000" b="1" dirty="0" smtClean="0">
                <a:solidFill>
                  <a:srgbClr val="FF0000"/>
                </a:solidFill>
                <a:latin typeface="Arial" pitchFamily="34" charset="0"/>
              </a:rPr>
              <a:t>SENDS </a:t>
            </a:r>
            <a:r>
              <a:rPr lang="en-US" sz="1000" b="1" dirty="0" smtClean="0">
                <a:solidFill>
                  <a:srgbClr val="0070C0"/>
                </a:solidFill>
                <a:latin typeface="Arial" pitchFamily="34" charset="0"/>
              </a:rPr>
              <a:t>DEVICE-SPECIFIC</a:t>
            </a:r>
          </a:p>
          <a:p>
            <a:pPr algn="l"/>
            <a:r>
              <a:rPr lang="en-US" sz="1000" b="1" dirty="0" smtClean="0">
                <a:solidFill>
                  <a:srgbClr val="FF0000"/>
                </a:solidFill>
                <a:latin typeface="Arial" pitchFamily="34" charset="0"/>
              </a:rPr>
              <a:t>TOKENIZED</a:t>
            </a:r>
            <a:r>
              <a:rPr lang="en-US" sz="1000" b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1000" b="1" dirty="0" smtClean="0">
                <a:solidFill>
                  <a:srgbClr val="FF0000"/>
                </a:solidFill>
                <a:latin typeface="Arial" pitchFamily="34" charset="0"/>
              </a:rPr>
              <a:t>ACCOUNT</a:t>
            </a:r>
          </a:p>
          <a:p>
            <a:pPr algn="l"/>
            <a:r>
              <a:rPr lang="en-US" sz="1000" b="1" dirty="0" smtClean="0">
                <a:solidFill>
                  <a:srgbClr val="FF0000"/>
                </a:solidFill>
                <a:latin typeface="Arial" pitchFamily="34" charset="0"/>
              </a:rPr>
              <a:t>NUMBER TO APPLE SERVER</a:t>
            </a:r>
            <a:endParaRPr lang="en-US" sz="10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52546" y="3635828"/>
            <a:ext cx="174599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b="1" dirty="0" smtClean="0">
                <a:solidFill>
                  <a:srgbClr val="FF0000"/>
                </a:solidFill>
                <a:latin typeface="Arial" pitchFamily="34" charset="0"/>
              </a:rPr>
              <a:t>4. TOKENIZED ACCOUNT</a:t>
            </a:r>
          </a:p>
          <a:p>
            <a:pPr algn="l"/>
            <a:r>
              <a:rPr lang="en-US" sz="1000" b="1" dirty="0" smtClean="0">
                <a:solidFill>
                  <a:srgbClr val="FF0000"/>
                </a:solidFill>
                <a:latin typeface="Arial" pitchFamily="34" charset="0"/>
              </a:rPr>
              <a:t>NUMBER IS STORED IN</a:t>
            </a:r>
          </a:p>
          <a:p>
            <a:pPr algn="l"/>
            <a:r>
              <a:rPr lang="en-US" sz="1000" b="1" dirty="0" smtClean="0">
                <a:solidFill>
                  <a:srgbClr val="FF0000"/>
                </a:solidFill>
                <a:latin typeface="Arial" pitchFamily="34" charset="0"/>
              </a:rPr>
              <a:t>SECURE ELEMENT (SE).</a:t>
            </a:r>
          </a:p>
          <a:p>
            <a:pPr algn="l"/>
            <a:r>
              <a:rPr lang="en-US" sz="1000" b="1" dirty="0" smtClean="0">
                <a:solidFill>
                  <a:srgbClr val="FF0000"/>
                </a:solidFill>
                <a:latin typeface="Arial" pitchFamily="34" charset="0"/>
              </a:rPr>
              <a:t>WILL ONLY WORK FROM</a:t>
            </a:r>
          </a:p>
          <a:p>
            <a:pPr algn="l"/>
            <a:r>
              <a:rPr lang="en-US" sz="1000" b="1" dirty="0" smtClean="0">
                <a:solidFill>
                  <a:srgbClr val="0070C0"/>
                </a:solidFill>
                <a:latin typeface="Arial" pitchFamily="34" charset="0"/>
              </a:rPr>
              <a:t>THIS DEVICE</a:t>
            </a:r>
            <a:r>
              <a:rPr lang="en-US" sz="1000" b="1" dirty="0" smtClean="0">
                <a:solidFill>
                  <a:srgbClr val="FF0000"/>
                </a:solidFill>
                <a:latin typeface="Arial" pitchFamily="34" charset="0"/>
              </a:rPr>
              <a:t>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84906" y="5270863"/>
            <a:ext cx="2122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b="1" dirty="0" smtClean="0">
                <a:solidFill>
                  <a:srgbClr val="FF0000"/>
                </a:solidFill>
                <a:latin typeface="Arial" pitchFamily="34" charset="0"/>
              </a:rPr>
              <a:t>NO ONE ELSE EVER RECEIVES</a:t>
            </a:r>
          </a:p>
          <a:p>
            <a:pPr algn="l"/>
            <a:r>
              <a:rPr lang="en-US" sz="1000" b="1" dirty="0" smtClean="0">
                <a:solidFill>
                  <a:srgbClr val="FF0000"/>
                </a:solidFill>
                <a:latin typeface="Arial" pitchFamily="34" charset="0"/>
              </a:rPr>
              <a:t>THE CREDIT CARD NUMBER</a:t>
            </a:r>
          </a:p>
        </p:txBody>
      </p:sp>
    </p:spTree>
    <p:extLst>
      <p:ext uri="{BB962C8B-B14F-4D97-AF65-F5344CB8AC3E}">
        <p14:creationId xmlns:p14="http://schemas.microsoft.com/office/powerpoint/2010/main" val="34412917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SEAMLESS SCAN-BASED TRADING                                 JUNE 13, 2016                                 COPYRIGHT © 2016 MICHAEL I. SHAMOS</a:t>
            </a:r>
            <a:endParaRPr lang="en-US"/>
          </a:p>
        </p:txBody>
      </p:sp>
      <p:sp>
        <p:nvSpPr>
          <p:cNvPr id="80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88950" y="152400"/>
            <a:ext cx="8056563" cy="1143000"/>
          </a:xfrm>
          <a:noFill/>
          <a:ln/>
        </p:spPr>
        <p:txBody>
          <a:bodyPr/>
          <a:lstStyle/>
          <a:p>
            <a:r>
              <a:rPr lang="en-US" sz="3200" dirty="0"/>
              <a:t>How </a:t>
            </a:r>
            <a:r>
              <a:rPr lang="en-US" sz="3200" dirty="0" smtClean="0"/>
              <a:t>Banks </a:t>
            </a:r>
            <a:r>
              <a:rPr lang="en-US" sz="3200" dirty="0"/>
              <a:t>Pay Each Other</a:t>
            </a:r>
          </a:p>
        </p:txBody>
      </p:sp>
      <p:sp>
        <p:nvSpPr>
          <p:cNvPr id="80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5013" y="1144588"/>
            <a:ext cx="7772400" cy="4343400"/>
          </a:xfrm>
          <a:noFill/>
          <a:ln/>
        </p:spPr>
        <p:txBody>
          <a:bodyPr/>
          <a:lstStyle/>
          <a:p>
            <a:r>
              <a:rPr lang="en-US" sz="2400" dirty="0"/>
              <a:t>They give instructions to the central bank to “move money” by </a:t>
            </a:r>
            <a:r>
              <a:rPr lang="en-US" sz="2400" dirty="0" smtClean="0"/>
              <a:t>updating </a:t>
            </a:r>
            <a:r>
              <a:rPr lang="en-US" sz="2400" dirty="0"/>
              <a:t>their accounts in the central bank</a:t>
            </a:r>
          </a:p>
          <a:p>
            <a:r>
              <a:rPr lang="en-US" sz="2400" dirty="0"/>
              <a:t>If Citibank wants to move USD 1 million to </a:t>
            </a:r>
            <a:r>
              <a:rPr lang="en-US" sz="2400" dirty="0" err="1"/>
              <a:t>PNCBank</a:t>
            </a:r>
            <a:r>
              <a:rPr lang="en-US" sz="2400" dirty="0"/>
              <a:t>, it sends an order to the central </a:t>
            </a:r>
            <a:r>
              <a:rPr lang="en-US" sz="2400" dirty="0" smtClean="0"/>
              <a:t>bank:</a:t>
            </a:r>
            <a:endParaRPr lang="en-US" sz="2400" dirty="0"/>
          </a:p>
          <a:p>
            <a:pPr lvl="1"/>
            <a:endParaRPr lang="en-US" sz="2000" dirty="0"/>
          </a:p>
        </p:txBody>
      </p:sp>
      <p:grpSp>
        <p:nvGrpSpPr>
          <p:cNvPr id="806916" name="Group 4"/>
          <p:cNvGrpSpPr>
            <a:grpSpLocks/>
          </p:cNvGrpSpPr>
          <p:nvPr/>
        </p:nvGrpSpPr>
        <p:grpSpPr bwMode="auto">
          <a:xfrm>
            <a:off x="1914525" y="3098800"/>
            <a:ext cx="2466975" cy="2538413"/>
            <a:chOff x="2061" y="501"/>
            <a:chExt cx="1554" cy="1599"/>
          </a:xfrm>
        </p:grpSpPr>
        <p:sp>
          <p:nvSpPr>
            <p:cNvPr id="806917" name="Text Box 5"/>
            <p:cNvSpPr txBox="1">
              <a:spLocks noChangeArrowheads="1"/>
            </p:cNvSpPr>
            <p:nvPr/>
          </p:nvSpPr>
          <p:spPr bwMode="auto">
            <a:xfrm>
              <a:off x="2067" y="501"/>
              <a:ext cx="1536" cy="1599"/>
            </a:xfrm>
            <a:prstGeom prst="rect">
              <a:avLst/>
            </a:prstGeom>
            <a:solidFill>
              <a:srgbClr val="FFE5E8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r>
                <a:rPr lang="en-US" sz="1400" b="1">
                  <a:latin typeface="Arial" charset="0"/>
                </a:rPr>
                <a:t>ACCOUNTS AT</a:t>
              </a:r>
            </a:p>
            <a:p>
              <a:r>
                <a:rPr lang="en-US" sz="1400" b="1">
                  <a:latin typeface="Arial" charset="0"/>
                </a:rPr>
                <a:t>THE CENTRAL BANK</a:t>
              </a:r>
            </a:p>
            <a:p>
              <a:endParaRPr lang="en-US" sz="1400" b="1">
                <a:latin typeface="Arial" charset="0"/>
              </a:endParaRPr>
            </a:p>
            <a:p>
              <a:pPr algn="l">
                <a:lnSpc>
                  <a:spcPct val="120000"/>
                </a:lnSpc>
              </a:pPr>
              <a:r>
                <a:rPr lang="en-US" sz="1400" b="1">
                  <a:latin typeface="Arial" charset="0"/>
                </a:rPr>
                <a:t>PNCBANK</a:t>
              </a:r>
            </a:p>
            <a:p>
              <a:pPr algn="l">
                <a:lnSpc>
                  <a:spcPct val="120000"/>
                </a:lnSpc>
              </a:pPr>
              <a:r>
                <a:rPr lang="en-US" sz="1400" b="1">
                  <a:latin typeface="Arial" charset="0"/>
                </a:rPr>
                <a:t>BANK A</a:t>
              </a:r>
            </a:p>
            <a:p>
              <a:pPr algn="l">
                <a:lnSpc>
                  <a:spcPct val="120000"/>
                </a:lnSpc>
              </a:pPr>
              <a:r>
                <a:rPr lang="en-US" sz="1400" b="1">
                  <a:latin typeface="Arial" charset="0"/>
                </a:rPr>
                <a:t>. . .</a:t>
              </a:r>
            </a:p>
            <a:p>
              <a:pPr algn="l">
                <a:lnSpc>
                  <a:spcPct val="120000"/>
                </a:lnSpc>
              </a:pPr>
              <a:r>
                <a:rPr lang="en-US" sz="1400" b="1">
                  <a:latin typeface="Arial" charset="0"/>
                </a:rPr>
                <a:t>BANK Z</a:t>
              </a:r>
            </a:p>
            <a:p>
              <a:pPr algn="l">
                <a:lnSpc>
                  <a:spcPct val="120000"/>
                </a:lnSpc>
              </a:pPr>
              <a:r>
                <a:rPr lang="en-US" sz="1400" b="1">
                  <a:latin typeface="Arial" charset="0"/>
                </a:rPr>
                <a:t>CITIBANK</a:t>
              </a:r>
            </a:p>
            <a:p>
              <a:pPr algn="l">
                <a:lnSpc>
                  <a:spcPct val="120000"/>
                </a:lnSpc>
              </a:pPr>
              <a:endParaRPr lang="en-US" sz="1400" b="1">
                <a:latin typeface="Arial" charset="0"/>
              </a:endParaRPr>
            </a:p>
            <a:p>
              <a:pPr algn="l">
                <a:lnSpc>
                  <a:spcPct val="120000"/>
                </a:lnSpc>
              </a:pPr>
              <a:endParaRPr lang="en-US" sz="1400" b="1">
                <a:latin typeface="Arial" charset="0"/>
              </a:endParaRPr>
            </a:p>
          </p:txBody>
        </p:sp>
        <p:sp>
          <p:nvSpPr>
            <p:cNvPr id="806918" name="Line 6"/>
            <p:cNvSpPr>
              <a:spLocks noChangeShapeType="1"/>
            </p:cNvSpPr>
            <p:nvPr/>
          </p:nvSpPr>
          <p:spPr bwMode="auto">
            <a:xfrm>
              <a:off x="2066" y="1440"/>
              <a:ext cx="15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806919" name="Line 7"/>
            <p:cNvSpPr>
              <a:spLocks noChangeShapeType="1"/>
            </p:cNvSpPr>
            <p:nvPr/>
          </p:nvSpPr>
          <p:spPr bwMode="auto">
            <a:xfrm>
              <a:off x="2075" y="1264"/>
              <a:ext cx="15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806920" name="Line 8"/>
            <p:cNvSpPr>
              <a:spLocks noChangeShapeType="1"/>
            </p:cNvSpPr>
            <p:nvPr/>
          </p:nvSpPr>
          <p:spPr bwMode="auto">
            <a:xfrm>
              <a:off x="2061" y="1096"/>
              <a:ext cx="15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806921" name="Line 9"/>
            <p:cNvSpPr>
              <a:spLocks noChangeShapeType="1"/>
            </p:cNvSpPr>
            <p:nvPr/>
          </p:nvSpPr>
          <p:spPr bwMode="auto">
            <a:xfrm>
              <a:off x="2061" y="1597"/>
              <a:ext cx="15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806922" name="Line 10"/>
            <p:cNvSpPr>
              <a:spLocks noChangeShapeType="1"/>
            </p:cNvSpPr>
            <p:nvPr/>
          </p:nvSpPr>
          <p:spPr bwMode="auto">
            <a:xfrm>
              <a:off x="2064" y="1762"/>
              <a:ext cx="15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806923" name="Line 11"/>
            <p:cNvSpPr>
              <a:spLocks noChangeShapeType="1"/>
            </p:cNvSpPr>
            <p:nvPr/>
          </p:nvSpPr>
          <p:spPr bwMode="auto">
            <a:xfrm>
              <a:off x="2079" y="943"/>
              <a:ext cx="15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806925" name="Rectangle 13"/>
          <p:cNvSpPr>
            <a:spLocks noChangeArrowheads="1"/>
          </p:cNvSpPr>
          <p:nvPr/>
        </p:nvSpPr>
        <p:spPr bwMode="auto">
          <a:xfrm>
            <a:off x="3217863" y="4841875"/>
            <a:ext cx="11541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/>
            <a:r>
              <a:rPr lang="en-US" sz="1200" b="1">
                <a:solidFill>
                  <a:schemeClr val="accent2"/>
                </a:solidFill>
                <a:latin typeface="Arial" charset="0"/>
              </a:rPr>
              <a:t>2,107,071,775</a:t>
            </a:r>
          </a:p>
        </p:txBody>
      </p:sp>
      <p:sp>
        <p:nvSpPr>
          <p:cNvPr id="806927" name="Rectangle 15"/>
          <p:cNvSpPr>
            <a:spLocks noChangeArrowheads="1"/>
          </p:cNvSpPr>
          <p:nvPr/>
        </p:nvSpPr>
        <p:spPr bwMode="auto">
          <a:xfrm>
            <a:off x="3230563" y="3790950"/>
            <a:ext cx="11541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/>
            <a:r>
              <a:rPr lang="en-US" sz="1200" b="1">
                <a:solidFill>
                  <a:schemeClr val="accent2"/>
                </a:solidFill>
                <a:latin typeface="Arial" charset="0"/>
              </a:rPr>
              <a:t>1,134,299,321</a:t>
            </a:r>
          </a:p>
        </p:txBody>
      </p:sp>
      <p:sp>
        <p:nvSpPr>
          <p:cNvPr id="806928" name="AutoShape 16"/>
          <p:cNvSpPr>
            <a:spLocks noChangeArrowheads="1"/>
          </p:cNvSpPr>
          <p:nvPr/>
        </p:nvSpPr>
        <p:spPr bwMode="auto">
          <a:xfrm flipH="1" flipV="1">
            <a:off x="1446213" y="3714750"/>
            <a:ext cx="458787" cy="1308100"/>
          </a:xfrm>
          <a:prstGeom prst="curvedLeftArrow">
            <a:avLst>
              <a:gd name="adj1" fmla="val 25793"/>
              <a:gd name="adj2" fmla="val 82817"/>
              <a:gd name="adj3" fmla="val 33333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806929" name="Text Box 17"/>
          <p:cNvSpPr txBox="1">
            <a:spLocks noChangeArrowheads="1"/>
          </p:cNvSpPr>
          <p:nvPr/>
        </p:nvSpPr>
        <p:spPr bwMode="auto">
          <a:xfrm>
            <a:off x="385763" y="4117975"/>
            <a:ext cx="9715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400" b="1">
                <a:solidFill>
                  <a:srgbClr val="333399"/>
                </a:solidFill>
                <a:latin typeface="Arial" charset="0"/>
              </a:rPr>
              <a:t> USD</a:t>
            </a:r>
          </a:p>
          <a:p>
            <a:r>
              <a:rPr lang="en-US" sz="1400" b="1">
                <a:solidFill>
                  <a:srgbClr val="333399"/>
                </a:solidFill>
                <a:latin typeface="Arial" charset="0"/>
              </a:rPr>
              <a:t>1,000,000</a:t>
            </a:r>
          </a:p>
        </p:txBody>
      </p:sp>
      <p:grpSp>
        <p:nvGrpSpPr>
          <p:cNvPr id="806940" name="Group 28"/>
          <p:cNvGrpSpPr>
            <a:grpSpLocks/>
          </p:cNvGrpSpPr>
          <p:nvPr/>
        </p:nvGrpSpPr>
        <p:grpSpPr bwMode="auto">
          <a:xfrm>
            <a:off x="5403850" y="3090863"/>
            <a:ext cx="2470150" cy="2538412"/>
            <a:chOff x="3404" y="1947"/>
            <a:chExt cx="1556" cy="1599"/>
          </a:xfrm>
        </p:grpSpPr>
        <p:grpSp>
          <p:nvGrpSpPr>
            <p:cNvPr id="806930" name="Group 18"/>
            <p:cNvGrpSpPr>
              <a:grpSpLocks/>
            </p:cNvGrpSpPr>
            <p:nvPr/>
          </p:nvGrpSpPr>
          <p:grpSpPr bwMode="auto">
            <a:xfrm>
              <a:off x="3404" y="1947"/>
              <a:ext cx="1554" cy="1599"/>
              <a:chOff x="2061" y="501"/>
              <a:chExt cx="1554" cy="1599"/>
            </a:xfrm>
          </p:grpSpPr>
          <p:sp>
            <p:nvSpPr>
              <p:cNvPr id="806931" name="Text Box 19"/>
              <p:cNvSpPr txBox="1">
                <a:spLocks noChangeArrowheads="1"/>
              </p:cNvSpPr>
              <p:nvPr/>
            </p:nvSpPr>
            <p:spPr bwMode="auto">
              <a:xfrm>
                <a:off x="2067" y="501"/>
                <a:ext cx="1536" cy="1599"/>
              </a:xfrm>
              <a:prstGeom prst="rect">
                <a:avLst/>
              </a:prstGeom>
              <a:solidFill>
                <a:srgbClr val="FFE5E8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r>
                  <a:rPr lang="en-US" sz="1400" b="1">
                    <a:latin typeface="Arial" charset="0"/>
                  </a:rPr>
                  <a:t>ACCOUNTS AT</a:t>
                </a:r>
              </a:p>
              <a:p>
                <a:r>
                  <a:rPr lang="en-US" sz="1400" b="1">
                    <a:latin typeface="Arial" charset="0"/>
                  </a:rPr>
                  <a:t>THE CENTRAL BANK</a:t>
                </a:r>
              </a:p>
              <a:p>
                <a:endParaRPr lang="en-US" sz="1400" b="1">
                  <a:latin typeface="Arial" charset="0"/>
                </a:endParaRPr>
              </a:p>
              <a:p>
                <a:pPr algn="l">
                  <a:lnSpc>
                    <a:spcPct val="120000"/>
                  </a:lnSpc>
                </a:pPr>
                <a:r>
                  <a:rPr lang="en-US" sz="1400" b="1">
                    <a:latin typeface="Arial" charset="0"/>
                  </a:rPr>
                  <a:t>PNCBANK</a:t>
                </a:r>
              </a:p>
              <a:p>
                <a:pPr algn="l">
                  <a:lnSpc>
                    <a:spcPct val="120000"/>
                  </a:lnSpc>
                </a:pPr>
                <a:r>
                  <a:rPr lang="en-US" sz="1400" b="1">
                    <a:latin typeface="Arial" charset="0"/>
                  </a:rPr>
                  <a:t>BANK A</a:t>
                </a:r>
              </a:p>
              <a:p>
                <a:pPr algn="l">
                  <a:lnSpc>
                    <a:spcPct val="120000"/>
                  </a:lnSpc>
                </a:pPr>
                <a:r>
                  <a:rPr lang="en-US" sz="1400" b="1">
                    <a:latin typeface="Arial" charset="0"/>
                  </a:rPr>
                  <a:t>. . .</a:t>
                </a:r>
              </a:p>
              <a:p>
                <a:pPr algn="l">
                  <a:lnSpc>
                    <a:spcPct val="120000"/>
                  </a:lnSpc>
                </a:pPr>
                <a:r>
                  <a:rPr lang="en-US" sz="1400" b="1">
                    <a:latin typeface="Arial" charset="0"/>
                  </a:rPr>
                  <a:t>BANK Z</a:t>
                </a:r>
              </a:p>
              <a:p>
                <a:pPr algn="l">
                  <a:lnSpc>
                    <a:spcPct val="120000"/>
                  </a:lnSpc>
                </a:pPr>
                <a:r>
                  <a:rPr lang="en-US" sz="1400" b="1">
                    <a:latin typeface="Arial" charset="0"/>
                  </a:rPr>
                  <a:t>CITIBANK</a:t>
                </a:r>
              </a:p>
              <a:p>
                <a:pPr algn="l">
                  <a:lnSpc>
                    <a:spcPct val="120000"/>
                  </a:lnSpc>
                </a:pPr>
                <a:endParaRPr lang="en-US" sz="1400" b="1">
                  <a:latin typeface="Arial" charset="0"/>
                </a:endParaRPr>
              </a:p>
              <a:p>
                <a:pPr algn="l">
                  <a:lnSpc>
                    <a:spcPct val="120000"/>
                  </a:lnSpc>
                </a:pPr>
                <a:endParaRPr lang="en-US" sz="1400" b="1">
                  <a:latin typeface="Arial" charset="0"/>
                </a:endParaRPr>
              </a:p>
            </p:txBody>
          </p:sp>
          <p:sp>
            <p:nvSpPr>
              <p:cNvPr id="806932" name="Line 20"/>
              <p:cNvSpPr>
                <a:spLocks noChangeShapeType="1"/>
              </p:cNvSpPr>
              <p:nvPr/>
            </p:nvSpPr>
            <p:spPr bwMode="auto">
              <a:xfrm>
                <a:off x="2066" y="1440"/>
                <a:ext cx="15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06933" name="Line 21"/>
              <p:cNvSpPr>
                <a:spLocks noChangeShapeType="1"/>
              </p:cNvSpPr>
              <p:nvPr/>
            </p:nvSpPr>
            <p:spPr bwMode="auto">
              <a:xfrm>
                <a:off x="2075" y="1264"/>
                <a:ext cx="15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06934" name="Line 22"/>
              <p:cNvSpPr>
                <a:spLocks noChangeShapeType="1"/>
              </p:cNvSpPr>
              <p:nvPr/>
            </p:nvSpPr>
            <p:spPr bwMode="auto">
              <a:xfrm>
                <a:off x="2061" y="1096"/>
                <a:ext cx="15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06935" name="Line 23"/>
              <p:cNvSpPr>
                <a:spLocks noChangeShapeType="1"/>
              </p:cNvSpPr>
              <p:nvPr/>
            </p:nvSpPr>
            <p:spPr bwMode="auto">
              <a:xfrm>
                <a:off x="2061" y="1597"/>
                <a:ext cx="15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06936" name="Line 24"/>
              <p:cNvSpPr>
                <a:spLocks noChangeShapeType="1"/>
              </p:cNvSpPr>
              <p:nvPr/>
            </p:nvSpPr>
            <p:spPr bwMode="auto">
              <a:xfrm>
                <a:off x="2064" y="1762"/>
                <a:ext cx="15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06937" name="Line 25"/>
              <p:cNvSpPr>
                <a:spLocks noChangeShapeType="1"/>
              </p:cNvSpPr>
              <p:nvPr/>
            </p:nvSpPr>
            <p:spPr bwMode="auto">
              <a:xfrm>
                <a:off x="2079" y="943"/>
                <a:ext cx="15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806938" name="Rectangle 26"/>
            <p:cNvSpPr>
              <a:spLocks noChangeArrowheads="1"/>
            </p:cNvSpPr>
            <p:nvPr/>
          </p:nvSpPr>
          <p:spPr bwMode="auto">
            <a:xfrm>
              <a:off x="4225" y="3045"/>
              <a:ext cx="72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r"/>
              <a:r>
                <a:rPr lang="en-US" sz="1200" b="1">
                  <a:solidFill>
                    <a:schemeClr val="accent2"/>
                  </a:solidFill>
                  <a:latin typeface="Arial" charset="0"/>
                </a:rPr>
                <a:t>2,106,071,775</a:t>
              </a:r>
            </a:p>
          </p:txBody>
        </p:sp>
        <p:sp>
          <p:nvSpPr>
            <p:cNvPr id="806939" name="Rectangle 27"/>
            <p:cNvSpPr>
              <a:spLocks noChangeArrowheads="1"/>
            </p:cNvSpPr>
            <p:nvPr/>
          </p:nvSpPr>
          <p:spPr bwMode="auto">
            <a:xfrm>
              <a:off x="4233" y="2383"/>
              <a:ext cx="72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r"/>
              <a:r>
                <a:rPr lang="en-US" sz="1200" b="1">
                  <a:solidFill>
                    <a:schemeClr val="accent2"/>
                  </a:solidFill>
                  <a:latin typeface="Arial" charset="0"/>
                </a:rPr>
                <a:t>1,135,299,321</a:t>
              </a:r>
            </a:p>
          </p:txBody>
        </p:sp>
      </p:grpSp>
      <p:sp>
        <p:nvSpPr>
          <p:cNvPr id="806941" name="Text Box 29"/>
          <p:cNvSpPr txBox="1">
            <a:spLocks noChangeArrowheads="1"/>
          </p:cNvSpPr>
          <p:nvPr/>
        </p:nvSpPr>
        <p:spPr bwMode="auto">
          <a:xfrm>
            <a:off x="2055813" y="5749925"/>
            <a:ext cx="2187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600" b="1">
                <a:latin typeface="Arial" charset="0"/>
              </a:rPr>
              <a:t>BEFORE TRANSFER</a:t>
            </a:r>
          </a:p>
        </p:txBody>
      </p:sp>
      <p:sp>
        <p:nvSpPr>
          <p:cNvPr id="806942" name="Text Box 30"/>
          <p:cNvSpPr txBox="1">
            <a:spLocks noChangeArrowheads="1"/>
          </p:cNvSpPr>
          <p:nvPr/>
        </p:nvSpPr>
        <p:spPr bwMode="auto">
          <a:xfrm>
            <a:off x="5641975" y="5753100"/>
            <a:ext cx="20177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600" b="1">
                <a:latin typeface="Arial" charset="0"/>
              </a:rPr>
              <a:t>AFTER TRANSFER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6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6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06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06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6928" grpId="0" animBg="1"/>
      <p:bldP spid="806929" grpId="0"/>
      <p:bldP spid="80694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b="0" smtClean="0">
                <a:solidFill>
                  <a:srgbClr val="000000"/>
                </a:solidFill>
              </a:rPr>
              <a:t>SEAMLESS SCAN-BASED TRADING                                 JUNE 13, 2016                                 COPYRIGHT © 2016 MICHAEL I. SHAMOS</a:t>
            </a:r>
            <a:endParaRPr lang="en-US" b="0" dirty="0" smtClean="0">
              <a:solidFill>
                <a:srgbClr val="000000"/>
              </a:solidFill>
            </a:endParaRPr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endParaRPr lang="en-US" sz="1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endParaRPr lang="en-US" sz="1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08660" y="0"/>
            <a:ext cx="8030528" cy="1143000"/>
          </a:xfrm>
          <a:noFill/>
          <a:ln/>
        </p:spPr>
        <p:txBody>
          <a:bodyPr/>
          <a:lstStyle/>
          <a:p>
            <a:r>
              <a:rPr lang="en-US" dirty="0" smtClean="0"/>
              <a:t>Apple Pay Proximity Payments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034140" y="5832764"/>
            <a:ext cx="30059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</a:rPr>
              <a:t>SOURCE: UNDERWRITERS LABORATORIES</a:t>
            </a:r>
            <a:endParaRPr lang="en-US" sz="1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8673" y="1436855"/>
            <a:ext cx="6583680" cy="424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882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b="0" smtClean="0">
                <a:solidFill>
                  <a:srgbClr val="000000"/>
                </a:solidFill>
              </a:rPr>
              <a:t>SEAMLESS SCAN-BASED TRADING                                 JUNE 13, 2016                                 COPYRIGHT © 2016 MICHAEL I. SHAMOS</a:t>
            </a:r>
            <a:endParaRPr lang="en-US" b="0" dirty="0" smtClean="0">
              <a:solidFill>
                <a:srgbClr val="000000"/>
              </a:solidFill>
            </a:endParaRPr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endParaRPr lang="en-US" sz="1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endParaRPr lang="en-US" sz="1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08660" y="0"/>
            <a:ext cx="8030528" cy="1143000"/>
          </a:xfrm>
          <a:noFill/>
          <a:ln/>
        </p:spPr>
        <p:txBody>
          <a:bodyPr/>
          <a:lstStyle/>
          <a:p>
            <a:r>
              <a:rPr lang="en-US" dirty="0" smtClean="0"/>
              <a:t>Apple Pay Remote Payments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034140" y="5832764"/>
            <a:ext cx="30059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</a:rPr>
              <a:t>SOURCE: UNDERWRITERS LABORATORIES</a:t>
            </a:r>
            <a:endParaRPr lang="en-US" sz="1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039" y="1512256"/>
            <a:ext cx="7315200" cy="395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913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b="0" smtClean="0">
                <a:solidFill>
                  <a:srgbClr val="000000"/>
                </a:solidFill>
              </a:rPr>
              <a:t>SEAMLESS SCAN-BASED TRADING                                 JUNE 13, 2016                                 COPYRIGHT © 2016 MICHAEL I. SHAMOS</a:t>
            </a:r>
            <a:endParaRPr lang="en-US" b="0" dirty="0" smtClean="0">
              <a:solidFill>
                <a:srgbClr val="000000"/>
              </a:solidFill>
            </a:endParaRPr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endParaRPr lang="en-US" sz="1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endParaRPr lang="en-US" sz="1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08660" y="0"/>
            <a:ext cx="8030528" cy="1143000"/>
          </a:xfrm>
          <a:noFill/>
          <a:ln/>
        </p:spPr>
        <p:txBody>
          <a:bodyPr/>
          <a:lstStyle/>
          <a:p>
            <a:r>
              <a:rPr lang="en-US" sz="3200" dirty="0" smtClean="0"/>
              <a:t>Apple Pay With Fingerprint (Touch ID)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696180" y="5832764"/>
            <a:ext cx="23439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</a:rPr>
              <a:t>SOURCE: W. CAPRA CONSULTING</a:t>
            </a:r>
            <a:endParaRPr lang="en-US" sz="1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034" y="1446189"/>
            <a:ext cx="7834937" cy="374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8077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z="1000" smtClean="0"/>
              <a:t>SEAMLESS SCAN-BASED TRADING                                 JUNE 13, 2016                                 COPYRIGHT © 2016 MICHAEL I. SHAMOS</a:t>
            </a:r>
            <a:endParaRPr lang="en-US" sz="1000" dirty="0"/>
          </a:p>
        </p:txBody>
      </p:sp>
      <p:sp>
        <p:nvSpPr>
          <p:cNvPr id="438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1566" y="1995199"/>
            <a:ext cx="8026400" cy="1143000"/>
          </a:xfrm>
          <a:noFill/>
          <a:ln/>
        </p:spPr>
        <p:txBody>
          <a:bodyPr/>
          <a:lstStyle/>
          <a:p>
            <a:r>
              <a:rPr lang="en-US" sz="4000" dirty="0" smtClean="0"/>
              <a:t>B2B Payments</a:t>
            </a:r>
            <a:endParaRPr lang="en-US" sz="4400" b="0" dirty="0">
              <a:solidFill>
                <a:schemeClr val="tx1"/>
              </a:solidFill>
            </a:endParaRPr>
          </a:p>
        </p:txBody>
      </p:sp>
      <p:sp>
        <p:nvSpPr>
          <p:cNvPr id="438275" name="Rectangle 3"/>
          <p:cNvSpPr>
            <a:spLocks noGrp="1" noChangeArrowheads="1"/>
          </p:cNvSpPr>
          <p:nvPr>
            <p:ph type="subTitle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407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SEAMLESS SCAN-BASED TRADING                                 JUNE 13, 2016                                 COPYRIGHT © 2016 MICHAEL I. SHAMOS</a:t>
            </a:r>
            <a:endParaRPr lang="en-US"/>
          </a:p>
        </p:txBody>
      </p:sp>
      <p:pic>
        <p:nvPicPr>
          <p:cNvPr id="761858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81045" y="2035810"/>
            <a:ext cx="5120640" cy="3840480"/>
          </a:xfrm>
          <a:noFill/>
          <a:ln/>
        </p:spPr>
      </p:pic>
      <p:sp>
        <p:nvSpPr>
          <p:cNvPr id="761859" name="Rectangle 3"/>
          <p:cNvSpPr>
            <a:spLocks noGrp="1" noChangeArrowheads="1"/>
          </p:cNvSpPr>
          <p:nvPr>
            <p:ph type="title"/>
          </p:nvPr>
        </p:nvSpPr>
        <p:spPr>
          <a:xfrm>
            <a:off x="635000" y="0"/>
            <a:ext cx="7772400" cy="1143000"/>
          </a:xfrm>
          <a:noFill/>
          <a:ln/>
        </p:spPr>
        <p:txBody>
          <a:bodyPr lIns="91440" tIns="45720" rIns="91440" bIns="45720"/>
          <a:lstStyle/>
          <a:p>
            <a:r>
              <a:rPr lang="en-US"/>
              <a:t>B2B Payments -- HSBC Hexagon</a:t>
            </a: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867728" y="905193"/>
            <a:ext cx="77724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550" tIns="41275" rIns="82550" bIns="41275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400"/>
              </a:spcBef>
            </a:pPr>
            <a:r>
              <a:rPr lang="en-US" sz="2400" dirty="0" smtClean="0"/>
              <a:t>Another possibility (not using SWIFT directly) is to communicate orders to a bank with branches around the world,</a:t>
            </a:r>
            <a:br>
              <a:rPr lang="en-US" sz="2400" dirty="0" smtClean="0"/>
            </a:br>
            <a:r>
              <a:rPr lang="en-US" sz="2400" dirty="0" smtClean="0"/>
              <a:t>like HSBC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SEAMLESS SCAN-BASED TRADING                                 JUNE 13, 2016                                 COPYRIGHT © 2016 MICHAEL I. SHAMOS</a:t>
            </a:r>
            <a:endParaRPr lang="en-US"/>
          </a:p>
        </p:txBody>
      </p:sp>
      <p:pic>
        <p:nvPicPr>
          <p:cNvPr id="763906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6000" y="1320800"/>
            <a:ext cx="7061200" cy="4343400"/>
          </a:xfrm>
          <a:noFill/>
          <a:ln/>
        </p:spPr>
      </p:pic>
      <p:sp>
        <p:nvSpPr>
          <p:cNvPr id="763907" name="Rectangle 3"/>
          <p:cNvSpPr>
            <a:spLocks noGrp="1" noChangeArrowheads="1"/>
          </p:cNvSpPr>
          <p:nvPr>
            <p:ph type="title"/>
          </p:nvPr>
        </p:nvSpPr>
        <p:spPr>
          <a:xfrm>
            <a:off x="673100" y="0"/>
            <a:ext cx="7772400" cy="1143000"/>
          </a:xfrm>
          <a:noFill/>
          <a:ln/>
        </p:spPr>
        <p:txBody>
          <a:bodyPr lIns="91440" tIns="45720" rIns="91440" bIns="45720"/>
          <a:lstStyle/>
          <a:p>
            <a:r>
              <a:rPr lang="en-US"/>
              <a:t>HSBC Hexagon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636588" y="0"/>
            <a:ext cx="7772400" cy="1143000"/>
          </a:xfrm>
        </p:spPr>
        <p:txBody>
          <a:bodyPr/>
          <a:lstStyle/>
          <a:p>
            <a:r>
              <a:rPr lang="en-US"/>
              <a:t>HSBC Hexagon Payment</a:t>
            </a:r>
          </a:p>
        </p:txBody>
      </p:sp>
      <p:pic>
        <p:nvPicPr>
          <p:cNvPr id="76595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7625" y="1089025"/>
            <a:ext cx="7162800" cy="53721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806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8068" name="Rectangle 4"/>
          <p:cNvSpPr>
            <a:spLocks noGrp="1" noChangeArrowheads="1"/>
          </p:cNvSpPr>
          <p:nvPr>
            <p:ph type="title"/>
          </p:nvPr>
        </p:nvSpPr>
        <p:spPr>
          <a:xfrm>
            <a:off x="392113" y="177800"/>
            <a:ext cx="8394700" cy="722313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2550" tIns="41275" rIns="82550" bIns="41275" anchor="b"/>
          <a:lstStyle/>
          <a:p>
            <a:pPr>
              <a:lnSpc>
                <a:spcPct val="90000"/>
              </a:lnSpc>
            </a:pPr>
            <a:r>
              <a:rPr lang="en-US"/>
              <a:t>Fedwire: How Banks Pay Each Other</a:t>
            </a:r>
          </a:p>
        </p:txBody>
      </p:sp>
      <p:sp>
        <p:nvSpPr>
          <p:cNvPr id="72806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561263" cy="43434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2550" tIns="41275" rIns="82550" bIns="41275"/>
          <a:lstStyle/>
          <a:p>
            <a:r>
              <a:rPr lang="en-US" sz="2400" dirty="0" smtClean="0"/>
              <a:t>Central banks maintain “real-time gross settlement systems (RTGS) to execute payment instructions quickly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Federal Reserve </a:t>
            </a:r>
            <a:r>
              <a:rPr lang="en-US" sz="2400" dirty="0" smtClean="0"/>
              <a:t>RTGS is </a:t>
            </a:r>
            <a:r>
              <a:rPr lang="en-US" sz="2400" dirty="0"/>
              <a:t>called </a:t>
            </a:r>
            <a:r>
              <a:rPr lang="en-US" sz="2400" dirty="0" err="1" smtClean="0"/>
              <a:t>Fedwire</a:t>
            </a:r>
            <a:endParaRPr lang="en-US" sz="2400" dirty="0"/>
          </a:p>
          <a:p>
            <a:r>
              <a:rPr lang="en-US" sz="2400" dirty="0"/>
              <a:t>“Real-time” means less than 1 minute</a:t>
            </a:r>
          </a:p>
          <a:p>
            <a:r>
              <a:rPr lang="en-US" sz="2400" dirty="0"/>
              <a:t>“Gross settlement” means that each order is processed as it is received.  No batching</a:t>
            </a:r>
          </a:p>
          <a:p>
            <a:r>
              <a:rPr lang="en-US" sz="2400" dirty="0"/>
              <a:t>These payments are called “wire transfers”</a:t>
            </a:r>
          </a:p>
          <a:p>
            <a:r>
              <a:rPr lang="en-US" sz="2400" dirty="0" smtClean="0"/>
              <a:t>RTGS payments are expensive: </a:t>
            </a:r>
            <a:r>
              <a:rPr lang="en-US" sz="2400" dirty="0"/>
              <a:t>up to USD 50 per </a:t>
            </a:r>
            <a:r>
              <a:rPr lang="en-US" sz="2400" dirty="0" smtClean="0"/>
              <a:t>payment</a:t>
            </a:r>
          </a:p>
          <a:p>
            <a:r>
              <a:rPr lang="en-US" sz="2400" dirty="0" smtClean="0"/>
              <a:t>Used </a:t>
            </a:r>
            <a:r>
              <a:rPr lang="en-US" sz="2400" dirty="0"/>
              <a:t>mainly for large amounts (</a:t>
            </a:r>
            <a:r>
              <a:rPr lang="en-US" sz="2400" dirty="0" smtClean="0"/>
              <a:t>average on </a:t>
            </a:r>
            <a:r>
              <a:rPr lang="en-US" sz="2400" dirty="0" err="1" smtClean="0"/>
              <a:t>FedWire</a:t>
            </a:r>
            <a:r>
              <a:rPr lang="en-US" sz="2400" dirty="0" smtClean="0"/>
              <a:t>: USD 3.5M)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SEAMLESS SCAN-BASED TRADING                                 JUNE 13, 2016                                 COPYRIGHT © 2016 MICHAEL I. SHAMOS</a:t>
            </a:r>
            <a:endParaRPr lang="en-US"/>
          </a:p>
        </p:txBody>
      </p:sp>
      <p:sp>
        <p:nvSpPr>
          <p:cNvPr id="80896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896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8964" name="Rectangle 4"/>
          <p:cNvSpPr>
            <a:spLocks noGrp="1" noChangeArrowheads="1"/>
          </p:cNvSpPr>
          <p:nvPr>
            <p:ph type="title"/>
          </p:nvPr>
        </p:nvSpPr>
        <p:spPr>
          <a:xfrm>
            <a:off x="392113" y="177800"/>
            <a:ext cx="8394700" cy="722313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2550" tIns="41275" rIns="82550" bIns="41275" anchor="b"/>
          <a:lstStyle/>
          <a:p>
            <a:pPr>
              <a:lnSpc>
                <a:spcPct val="90000"/>
              </a:lnSpc>
            </a:pPr>
            <a:r>
              <a:rPr lang="en-US"/>
              <a:t>Net Settlement</a:t>
            </a:r>
          </a:p>
        </p:txBody>
      </p:sp>
      <p:sp>
        <p:nvSpPr>
          <p:cNvPr id="8089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44236" y="1011382"/>
            <a:ext cx="7561263" cy="43434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2550" tIns="41275" rIns="82550" bIns="41275"/>
          <a:lstStyle/>
          <a:p>
            <a:r>
              <a:rPr lang="en-US" sz="2400" dirty="0"/>
              <a:t>Most </a:t>
            </a:r>
            <a:r>
              <a:rPr lang="en-US" sz="2400" dirty="0" smtClean="0"/>
              <a:t>consumer (small) payments, such as ATM and credit card transactions </a:t>
            </a:r>
            <a:r>
              <a:rPr lang="en-US" sz="2400" dirty="0"/>
              <a:t>are not made in </a:t>
            </a:r>
            <a:r>
              <a:rPr lang="en-US" sz="2400" dirty="0" smtClean="0"/>
              <a:t>real-time with RTGS</a:t>
            </a:r>
            <a:endParaRPr lang="en-US" sz="2400" dirty="0"/>
          </a:p>
          <a:p>
            <a:r>
              <a:rPr lang="en-US" sz="2400" dirty="0"/>
              <a:t>The data is sent to a </a:t>
            </a:r>
            <a:r>
              <a:rPr lang="en-US" sz="2400" u="sng" dirty="0"/>
              <a:t>clearing house</a:t>
            </a:r>
          </a:p>
          <a:p>
            <a:r>
              <a:rPr lang="en-US" sz="2400" dirty="0"/>
              <a:t>Clearing house keeps track of the net amounts owed or owing from bank to bank</a:t>
            </a:r>
          </a:p>
          <a:p>
            <a:r>
              <a:rPr lang="en-US" sz="2400" dirty="0"/>
              <a:t>Each transaction causes these amounts to be adjusted</a:t>
            </a:r>
          </a:p>
          <a:p>
            <a:r>
              <a:rPr lang="en-US" sz="2400" dirty="0"/>
              <a:t>After a clearing period (e.g. 1 day), each bank is told the total </a:t>
            </a:r>
            <a:r>
              <a:rPr lang="en-US" sz="2400" dirty="0" smtClean="0"/>
              <a:t>amount </a:t>
            </a:r>
            <a:r>
              <a:rPr lang="en-US" sz="2400" dirty="0"/>
              <a:t>it must pay or will receive</a:t>
            </a:r>
          </a:p>
          <a:p>
            <a:r>
              <a:rPr lang="en-US" sz="2400" dirty="0"/>
              <a:t>Banks then use </a:t>
            </a:r>
            <a:r>
              <a:rPr lang="en-US" sz="2400" dirty="0" smtClean="0"/>
              <a:t>RTGS (in the U.S., </a:t>
            </a:r>
            <a:r>
              <a:rPr lang="en-US" sz="2400" dirty="0" err="1" smtClean="0"/>
              <a:t>Fedwire</a:t>
            </a:r>
            <a:r>
              <a:rPr lang="en-US" sz="2400" dirty="0" smtClean="0"/>
              <a:t>) </a:t>
            </a:r>
            <a:r>
              <a:rPr lang="en-US" sz="2400" dirty="0"/>
              <a:t>to settle their </a:t>
            </a:r>
            <a:r>
              <a:rPr lang="en-US" sz="2400" dirty="0" smtClean="0"/>
              <a:t>TOTAL debts with ONE payment each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SEAMLESS SCAN-BASED TRADING                                 JUNE 13, 2016                                 COPYRIGHT © 2016 MICHAEL I. SHAMOS</a:t>
            </a:r>
            <a:endParaRPr lang="en-US"/>
          </a:p>
        </p:txBody>
      </p:sp>
      <p:sp>
        <p:nvSpPr>
          <p:cNvPr id="81101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101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1012" name="Rectangle 4"/>
          <p:cNvSpPr>
            <a:spLocks noGrp="1" noChangeArrowheads="1"/>
          </p:cNvSpPr>
          <p:nvPr>
            <p:ph type="title"/>
          </p:nvPr>
        </p:nvSpPr>
        <p:spPr>
          <a:xfrm>
            <a:off x="392113" y="177800"/>
            <a:ext cx="8394700" cy="722313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2550" tIns="41275" rIns="82550" bIns="41275" anchor="b"/>
          <a:lstStyle/>
          <a:p>
            <a:pPr>
              <a:lnSpc>
                <a:spcPct val="90000"/>
              </a:lnSpc>
            </a:pPr>
            <a:r>
              <a:rPr lang="en-US"/>
              <a:t>Net Settlement</a:t>
            </a:r>
          </a:p>
        </p:txBody>
      </p:sp>
      <p:sp>
        <p:nvSpPr>
          <p:cNvPr id="8110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074738"/>
            <a:ext cx="7561263" cy="43434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2550" tIns="41275" rIns="82550" bIns="41275"/>
          <a:lstStyle/>
          <a:p>
            <a:r>
              <a:rPr lang="en-US" sz="2400" dirty="0" smtClean="0"/>
              <a:t>Many payments are small and do not have to be made in real-time.  The cost of RTGS is not justified</a:t>
            </a:r>
          </a:p>
          <a:p>
            <a:r>
              <a:rPr lang="en-US" sz="2400" dirty="0" smtClean="0"/>
              <a:t>Payments can be batch and settlement made for the whole batch later</a:t>
            </a:r>
          </a:p>
          <a:p>
            <a:r>
              <a:rPr lang="en-US" sz="2400" dirty="0" smtClean="0"/>
              <a:t>Net </a:t>
            </a:r>
            <a:r>
              <a:rPr lang="en-US" sz="2400" dirty="0"/>
              <a:t>settlement </a:t>
            </a:r>
            <a:r>
              <a:rPr lang="en-US" sz="2400" dirty="0" smtClean="0"/>
              <a:t>through an automated clearing house (ACH) is </a:t>
            </a:r>
            <a:r>
              <a:rPr lang="en-US" sz="2400" dirty="0"/>
              <a:t>used for:</a:t>
            </a:r>
          </a:p>
          <a:p>
            <a:pPr lvl="1"/>
            <a:r>
              <a:rPr lang="en-US" dirty="0" smtClean="0"/>
              <a:t>credit/debit </a:t>
            </a:r>
            <a:r>
              <a:rPr lang="en-US" dirty="0"/>
              <a:t>cards</a:t>
            </a:r>
          </a:p>
          <a:p>
            <a:pPr lvl="1"/>
            <a:r>
              <a:rPr lang="en-US" dirty="0" smtClean="0"/>
              <a:t>checks</a:t>
            </a:r>
            <a:endParaRPr lang="en-US" dirty="0"/>
          </a:p>
          <a:p>
            <a:pPr lvl="1"/>
            <a:r>
              <a:rPr lang="en-US" dirty="0"/>
              <a:t>ATM </a:t>
            </a:r>
            <a:r>
              <a:rPr lang="en-US" dirty="0" smtClean="0"/>
              <a:t>withdrawals, credit </a:t>
            </a:r>
            <a:r>
              <a:rPr lang="en-US" dirty="0"/>
              <a:t>transfers</a:t>
            </a:r>
          </a:p>
          <a:p>
            <a:r>
              <a:rPr lang="en-US" sz="2400" dirty="0" smtClean="0"/>
              <a:t>BUT: there is no upper limit on ACH payments</a:t>
            </a:r>
          </a:p>
          <a:p>
            <a:r>
              <a:rPr lang="en-US" sz="2400" dirty="0" smtClean="0"/>
              <a:t>Cost is low: about USD 0.10 per payment, 500 times cheaper than RTGS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wstempl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0099"/>
      </a:hlink>
      <a:folHlink>
        <a:srgbClr val="B2B2B2"/>
      </a:folHlink>
    </a:clrScheme>
    <a:fontScheme name="mwstemp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urier" pitchFamily="4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urier" pitchFamily="49" charset="0"/>
          </a:defRPr>
        </a:defPPr>
      </a:lstStyle>
    </a:lnDef>
  </a:objectDefaults>
  <a:extraClrSchemeLst>
    <a:extraClrScheme>
      <a:clrScheme name="mwstempl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wstempl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wstempl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wstempl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wstempl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wstempl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wstempl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new_ci_ppt_20020308_v4">
  <a:themeElements>
    <a:clrScheme name="">
      <a:dk1>
        <a:srgbClr val="4ED8F4"/>
      </a:dk1>
      <a:lt1>
        <a:srgbClr val="FFFFFF"/>
      </a:lt1>
      <a:dk2>
        <a:srgbClr val="0056BE"/>
      </a:dk2>
      <a:lt2>
        <a:srgbClr val="FFFFFF"/>
      </a:lt2>
      <a:accent1>
        <a:srgbClr val="FF6600"/>
      </a:accent1>
      <a:accent2>
        <a:srgbClr val="003399"/>
      </a:accent2>
      <a:accent3>
        <a:srgbClr val="AAB4DB"/>
      </a:accent3>
      <a:accent4>
        <a:srgbClr val="DADADA"/>
      </a:accent4>
      <a:accent5>
        <a:srgbClr val="FFB8AA"/>
      </a:accent5>
      <a:accent6>
        <a:srgbClr val="002D8A"/>
      </a:accent6>
      <a:hlink>
        <a:srgbClr val="011A69"/>
      </a:hlink>
      <a:folHlink>
        <a:srgbClr val="0CC5F0"/>
      </a:folHlink>
    </a:clrScheme>
    <a:fontScheme name="new_ci_ppt_20020308_v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urier" pitchFamily="4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urier" pitchFamily="49" charset="0"/>
          </a:defRPr>
        </a:defPPr>
      </a:lstStyle>
    </a:lnDef>
  </a:objectDefaults>
  <a:extraClrSchemeLst>
    <a:extraClrScheme>
      <a:clrScheme name="new_ci_ppt_20020308_v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_ci_ppt_20020308_v4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_ci_ppt_20020308_v4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_ci_ppt_20020308_v4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_ci_ppt_20020308_v4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_ci_ppt_20020308_v4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_ci_ppt_20020308_v4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_ci_ppt_20020308_v4 8">
        <a:dk1>
          <a:srgbClr val="A2C1FE"/>
        </a:dk1>
        <a:lt1>
          <a:srgbClr val="FFFFFF"/>
        </a:lt1>
        <a:dk2>
          <a:srgbClr val="0028A3"/>
        </a:dk2>
        <a:lt2>
          <a:srgbClr val="FFB730"/>
        </a:lt2>
        <a:accent1>
          <a:srgbClr val="3399FF"/>
        </a:accent1>
        <a:accent2>
          <a:srgbClr val="063DE8"/>
        </a:accent2>
        <a:accent3>
          <a:srgbClr val="AAACCE"/>
        </a:accent3>
        <a:accent4>
          <a:srgbClr val="DADADA"/>
        </a:accent4>
        <a:accent5>
          <a:srgbClr val="ADCAFF"/>
        </a:accent5>
        <a:accent6>
          <a:srgbClr val="0536D2"/>
        </a:accent6>
        <a:hlink>
          <a:srgbClr val="FC0128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_ci_ppt_20020308_v4 9">
        <a:dk1>
          <a:srgbClr val="A2C1FE"/>
        </a:dk1>
        <a:lt1>
          <a:srgbClr val="FFFFFF"/>
        </a:lt1>
        <a:dk2>
          <a:srgbClr val="0028A3"/>
        </a:dk2>
        <a:lt2>
          <a:srgbClr val="FFB730"/>
        </a:lt2>
        <a:accent1>
          <a:srgbClr val="3399FF"/>
        </a:accent1>
        <a:accent2>
          <a:srgbClr val="063DE8"/>
        </a:accent2>
        <a:accent3>
          <a:srgbClr val="AAACCE"/>
        </a:accent3>
        <a:accent4>
          <a:srgbClr val="DADADA"/>
        </a:accent4>
        <a:accent5>
          <a:srgbClr val="ADCAFF"/>
        </a:accent5>
        <a:accent6>
          <a:srgbClr val="0536D2"/>
        </a:accent6>
        <a:hlink>
          <a:srgbClr val="FC0128"/>
        </a:hlink>
        <a:folHlink>
          <a:srgbClr val="66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_ci_ppt_20020308_v4 10">
        <a:dk1>
          <a:srgbClr val="4ED8F4"/>
        </a:dk1>
        <a:lt1>
          <a:srgbClr val="FFFFFF"/>
        </a:lt1>
        <a:dk2>
          <a:srgbClr val="0059C2"/>
        </a:dk2>
        <a:lt2>
          <a:srgbClr val="FFFFFF"/>
        </a:lt2>
        <a:accent1>
          <a:srgbClr val="FA9223"/>
        </a:accent1>
        <a:accent2>
          <a:srgbClr val="A2C1FE"/>
        </a:accent2>
        <a:accent3>
          <a:srgbClr val="AAB5DD"/>
        </a:accent3>
        <a:accent4>
          <a:srgbClr val="DADADA"/>
        </a:accent4>
        <a:accent5>
          <a:srgbClr val="FCC7AC"/>
        </a:accent5>
        <a:accent6>
          <a:srgbClr val="92AFE6"/>
        </a:accent6>
        <a:hlink>
          <a:srgbClr val="C8F3FC"/>
        </a:hlink>
        <a:folHlink>
          <a:srgbClr val="66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_ci_ppt_20020308_v4 11">
        <a:dk1>
          <a:srgbClr val="4ED8F4"/>
        </a:dk1>
        <a:lt1>
          <a:srgbClr val="FFFFFF"/>
        </a:lt1>
        <a:dk2>
          <a:srgbClr val="0059C2"/>
        </a:dk2>
        <a:lt2>
          <a:srgbClr val="FFFFFF"/>
        </a:lt2>
        <a:accent1>
          <a:srgbClr val="FF6600"/>
        </a:accent1>
        <a:accent2>
          <a:srgbClr val="A2C1FE"/>
        </a:accent2>
        <a:accent3>
          <a:srgbClr val="AAB5DD"/>
        </a:accent3>
        <a:accent4>
          <a:srgbClr val="DADADA"/>
        </a:accent4>
        <a:accent5>
          <a:srgbClr val="FFB8AA"/>
        </a:accent5>
        <a:accent6>
          <a:srgbClr val="92AFE6"/>
        </a:accent6>
        <a:hlink>
          <a:srgbClr val="C8F3F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_ci_ppt_20020308_v4 12">
        <a:dk1>
          <a:srgbClr val="4ED8F4"/>
        </a:dk1>
        <a:lt1>
          <a:srgbClr val="FFFFFF"/>
        </a:lt1>
        <a:dk2>
          <a:srgbClr val="0059C2"/>
        </a:dk2>
        <a:lt2>
          <a:srgbClr val="FFFFFF"/>
        </a:lt2>
        <a:accent1>
          <a:srgbClr val="FF6600"/>
        </a:accent1>
        <a:accent2>
          <a:srgbClr val="A2C1FE"/>
        </a:accent2>
        <a:accent3>
          <a:srgbClr val="AAB5DD"/>
        </a:accent3>
        <a:accent4>
          <a:srgbClr val="DADADA"/>
        </a:accent4>
        <a:accent5>
          <a:srgbClr val="FFB8AA"/>
        </a:accent5>
        <a:accent6>
          <a:srgbClr val="92AFE6"/>
        </a:accent6>
        <a:hlink>
          <a:srgbClr val="C8F3FC"/>
        </a:hlink>
        <a:folHlink>
          <a:srgbClr val="4ED8F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_ci_ppt_20020308_v4 13">
        <a:dk1>
          <a:srgbClr val="4ED8F4"/>
        </a:dk1>
        <a:lt1>
          <a:srgbClr val="FFFFFF"/>
        </a:lt1>
        <a:dk2>
          <a:srgbClr val="0059C2"/>
        </a:dk2>
        <a:lt2>
          <a:srgbClr val="FFFFFF"/>
        </a:lt2>
        <a:accent1>
          <a:srgbClr val="FF6600"/>
        </a:accent1>
        <a:accent2>
          <a:srgbClr val="A2C1FE"/>
        </a:accent2>
        <a:accent3>
          <a:srgbClr val="AAB5DD"/>
        </a:accent3>
        <a:accent4>
          <a:srgbClr val="DADADA"/>
        </a:accent4>
        <a:accent5>
          <a:srgbClr val="FFB8AA"/>
        </a:accent5>
        <a:accent6>
          <a:srgbClr val="92AFE6"/>
        </a:accent6>
        <a:hlink>
          <a:srgbClr val="C8F3FC"/>
        </a:hlink>
        <a:folHlink>
          <a:srgbClr val="0FCAE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_ci_ppt_20020308_v4 14">
        <a:dk1>
          <a:srgbClr val="4ED8F4"/>
        </a:dk1>
        <a:lt1>
          <a:srgbClr val="FFFFFF"/>
        </a:lt1>
        <a:dk2>
          <a:srgbClr val="0059C2"/>
        </a:dk2>
        <a:lt2>
          <a:srgbClr val="FFFFFF"/>
        </a:lt2>
        <a:accent1>
          <a:srgbClr val="FF6600"/>
        </a:accent1>
        <a:accent2>
          <a:srgbClr val="0048A0"/>
        </a:accent2>
        <a:accent3>
          <a:srgbClr val="AAB5DD"/>
        </a:accent3>
        <a:accent4>
          <a:srgbClr val="DADADA"/>
        </a:accent4>
        <a:accent5>
          <a:srgbClr val="FFB8AA"/>
        </a:accent5>
        <a:accent6>
          <a:srgbClr val="004091"/>
        </a:accent6>
        <a:hlink>
          <a:srgbClr val="C8F3FC"/>
        </a:hlink>
        <a:folHlink>
          <a:srgbClr val="0FCAE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_ci_ppt_20020308_v4 15">
        <a:dk1>
          <a:srgbClr val="4ED8F4"/>
        </a:dk1>
        <a:lt1>
          <a:srgbClr val="FFFFFF"/>
        </a:lt1>
        <a:dk2>
          <a:srgbClr val="0059C2"/>
        </a:dk2>
        <a:lt2>
          <a:srgbClr val="FFFFFF"/>
        </a:lt2>
        <a:accent1>
          <a:srgbClr val="FF6600"/>
        </a:accent1>
        <a:accent2>
          <a:srgbClr val="0048A0"/>
        </a:accent2>
        <a:accent3>
          <a:srgbClr val="AAB5DD"/>
        </a:accent3>
        <a:accent4>
          <a:srgbClr val="DADADA"/>
        </a:accent4>
        <a:accent5>
          <a:srgbClr val="FFB8AA"/>
        </a:accent5>
        <a:accent6>
          <a:srgbClr val="004091"/>
        </a:accent6>
        <a:hlink>
          <a:srgbClr val="C8F3FC"/>
        </a:hlink>
        <a:folHlink>
          <a:srgbClr val="04C0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_ci_ppt_20020308_v4 16">
        <a:dk1>
          <a:srgbClr val="4ED8F4"/>
        </a:dk1>
        <a:lt1>
          <a:srgbClr val="FFFFFF"/>
        </a:lt1>
        <a:dk2>
          <a:srgbClr val="0059C2"/>
        </a:dk2>
        <a:lt2>
          <a:srgbClr val="FFFFFF"/>
        </a:lt2>
        <a:accent1>
          <a:srgbClr val="FF6600"/>
        </a:accent1>
        <a:accent2>
          <a:srgbClr val="0048A0"/>
        </a:accent2>
        <a:accent3>
          <a:srgbClr val="AAB5DD"/>
        </a:accent3>
        <a:accent4>
          <a:srgbClr val="DADADA"/>
        </a:accent4>
        <a:accent5>
          <a:srgbClr val="FFB8AA"/>
        </a:accent5>
        <a:accent6>
          <a:srgbClr val="004091"/>
        </a:accent6>
        <a:hlink>
          <a:srgbClr val="C8F3FC"/>
        </a:hlink>
        <a:folHlink>
          <a:srgbClr val="04AFE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mwstempl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0099"/>
      </a:hlink>
      <a:folHlink>
        <a:srgbClr val="B2B2B2"/>
      </a:folHlink>
    </a:clrScheme>
    <a:fontScheme name="mwstemp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wstempl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wstempl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wstempl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wstempl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wstempl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wstempl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wstempl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4ED8F4"/>
    </a:dk1>
    <a:lt1>
      <a:srgbClr val="FFFFFF"/>
    </a:lt1>
    <a:dk2>
      <a:srgbClr val="0056BE"/>
    </a:dk2>
    <a:lt2>
      <a:srgbClr val="FFFFFF"/>
    </a:lt2>
    <a:accent1>
      <a:srgbClr val="FF6600"/>
    </a:accent1>
    <a:accent2>
      <a:srgbClr val="003399"/>
    </a:accent2>
    <a:accent3>
      <a:srgbClr val="AAB4DB"/>
    </a:accent3>
    <a:accent4>
      <a:srgbClr val="DADADA"/>
    </a:accent4>
    <a:accent5>
      <a:srgbClr val="FFB8AA"/>
    </a:accent5>
    <a:accent6>
      <a:srgbClr val="002D8A"/>
    </a:accent6>
    <a:hlink>
      <a:srgbClr val="011A69"/>
    </a:hlink>
    <a:folHlink>
      <a:srgbClr val="0CC5F0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FFFFFF"/>
    </a:dk1>
    <a:lt1>
      <a:srgbClr val="FFFFFF"/>
    </a:lt1>
    <a:dk2>
      <a:srgbClr val="FFCC00"/>
    </a:dk2>
    <a:lt2>
      <a:srgbClr val="000000"/>
    </a:lt2>
    <a:accent1>
      <a:srgbClr val="FFFF00"/>
    </a:accent1>
    <a:accent2>
      <a:srgbClr val="33CCFF"/>
    </a:accent2>
    <a:accent3>
      <a:srgbClr val="FFFFFF"/>
    </a:accent3>
    <a:accent4>
      <a:srgbClr val="DADADA"/>
    </a:accent4>
    <a:accent5>
      <a:srgbClr val="FFFFAA"/>
    </a:accent5>
    <a:accent6>
      <a:srgbClr val="2DB9E7"/>
    </a:accent6>
    <a:hlink>
      <a:srgbClr val="FF0000"/>
    </a:hlink>
    <a:folHlink>
      <a:srgbClr val="9933FF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FFFFFF"/>
    </a:dk1>
    <a:lt1>
      <a:srgbClr val="FFFFFF"/>
    </a:lt1>
    <a:dk2>
      <a:srgbClr val="FFCC00"/>
    </a:dk2>
    <a:lt2>
      <a:srgbClr val="000000"/>
    </a:lt2>
    <a:accent1>
      <a:srgbClr val="FFFF00"/>
    </a:accent1>
    <a:accent2>
      <a:srgbClr val="33CCFF"/>
    </a:accent2>
    <a:accent3>
      <a:srgbClr val="FFFFFF"/>
    </a:accent3>
    <a:accent4>
      <a:srgbClr val="DADADA"/>
    </a:accent4>
    <a:accent5>
      <a:srgbClr val="FFFFAA"/>
    </a:accent5>
    <a:accent6>
      <a:srgbClr val="2DB9E7"/>
    </a:accent6>
    <a:hlink>
      <a:srgbClr val="FF0000"/>
    </a:hlink>
    <a:folHlink>
      <a:srgbClr val="9933FF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FFFFFF"/>
    </a:dk1>
    <a:lt1>
      <a:srgbClr val="FFFFFF"/>
    </a:lt1>
    <a:dk2>
      <a:srgbClr val="000000"/>
    </a:dk2>
    <a:lt2>
      <a:srgbClr val="969696"/>
    </a:lt2>
    <a:accent1>
      <a:srgbClr val="00CC99"/>
    </a:accent1>
    <a:accent2>
      <a:srgbClr val="3333CC"/>
    </a:accent2>
    <a:accent3>
      <a:srgbClr val="FFFFFF"/>
    </a:accent3>
    <a:accent4>
      <a:srgbClr val="DADADA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907</TotalTime>
  <Words>3666</Words>
  <Application>Microsoft Office PowerPoint</Application>
  <PresentationFormat>On-screen Show (4:3)</PresentationFormat>
  <Paragraphs>944</Paragraphs>
  <Slides>66</Slides>
  <Notes>66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66</vt:i4>
      </vt:variant>
    </vt:vector>
  </HeadingPairs>
  <TitlesOfParts>
    <vt:vector size="83" baseType="lpstr">
      <vt:lpstr>Arial</vt:lpstr>
      <vt:lpstr>Cordia New</vt:lpstr>
      <vt:lpstr>Courier</vt:lpstr>
      <vt:lpstr>HelveticaNeue-Light</vt:lpstr>
      <vt:lpstr>Nokia Sans Wide</vt:lpstr>
      <vt:lpstr>Rotis Sans Serif for Nokia</vt:lpstr>
      <vt:lpstr>Tahoma</vt:lpstr>
      <vt:lpstr>Times</vt:lpstr>
      <vt:lpstr>Times New Roman</vt:lpstr>
      <vt:lpstr>Webdings</vt:lpstr>
      <vt:lpstr>Zapf Dingbats</vt:lpstr>
      <vt:lpstr>mwstempl</vt:lpstr>
      <vt:lpstr>new_ci_ppt_20020308_v4</vt:lpstr>
      <vt:lpstr>1_mwstempl</vt:lpstr>
      <vt:lpstr>Clip</vt:lpstr>
      <vt:lpstr>Bitmap Image</vt:lpstr>
      <vt:lpstr>CorelDRAW 6.0</vt:lpstr>
      <vt:lpstr> Task 16  Seamless Scan-Based Trading at Wal-Mart </vt:lpstr>
      <vt:lpstr>Task 16</vt:lpstr>
      <vt:lpstr>Outline</vt:lpstr>
      <vt:lpstr>The Fundamental Payment Problem  </vt:lpstr>
      <vt:lpstr>Central Banks</vt:lpstr>
      <vt:lpstr>How Banks Pay Each Other</vt:lpstr>
      <vt:lpstr>Fedwire: How Banks Pay Each Other</vt:lpstr>
      <vt:lpstr>Net Settlement</vt:lpstr>
      <vt:lpstr>Net Settlement</vt:lpstr>
      <vt:lpstr>Payment Orders</vt:lpstr>
      <vt:lpstr>Clearing Payment Orders</vt:lpstr>
      <vt:lpstr>Settling Payment Orders</vt:lpstr>
      <vt:lpstr>Gross Settlement</vt:lpstr>
      <vt:lpstr>Gross Settlement</vt:lpstr>
      <vt:lpstr>Net Settlement</vt:lpstr>
      <vt:lpstr>Net Settlement, Part 1</vt:lpstr>
      <vt:lpstr>Net Settlement, Part 1</vt:lpstr>
      <vt:lpstr>Net Settlement, Part 2</vt:lpstr>
      <vt:lpstr>Credit Card Authorization</vt:lpstr>
      <vt:lpstr>Credit Card Clearing</vt:lpstr>
      <vt:lpstr>Financial Messaging</vt:lpstr>
      <vt:lpstr>S.W.I.F.T.</vt:lpstr>
      <vt:lpstr>A SWIFT Message</vt:lpstr>
      <vt:lpstr>SWIFT E-payments Plus System</vt:lpstr>
      <vt:lpstr>SWIFT Message Types</vt:lpstr>
      <vt:lpstr> PayPal</vt:lpstr>
      <vt:lpstr>PayPal Structure</vt:lpstr>
      <vt:lpstr>PayPal Structure</vt:lpstr>
      <vt:lpstr>Putting Money Into PayPal</vt:lpstr>
      <vt:lpstr>Putting Money Into PayPal</vt:lpstr>
      <vt:lpstr>Paying A PayPal User</vt:lpstr>
      <vt:lpstr>Paying A PayPal User</vt:lpstr>
      <vt:lpstr>PayPal</vt:lpstr>
      <vt:lpstr> Mobile Consumer Payments</vt:lpstr>
      <vt:lpstr>Payments Evolution</vt:lpstr>
      <vt:lpstr>Smartphone Support for Seamless Shopping</vt:lpstr>
      <vt:lpstr>PowerPoint Presentation</vt:lpstr>
      <vt:lpstr>PowerPoint Presentation</vt:lpstr>
      <vt:lpstr>Online (Cloud) Model</vt:lpstr>
      <vt:lpstr>Contactless Model</vt:lpstr>
      <vt:lpstr>Participants in a Mobile Payment</vt:lpstr>
      <vt:lpstr>Mobile Payment Ecosystem</vt:lpstr>
      <vt:lpstr>The Secure Element</vt:lpstr>
      <vt:lpstr>PowerPoint Presentation</vt:lpstr>
      <vt:lpstr>  Scan-Based Trading </vt:lpstr>
      <vt:lpstr>PowerPoint Presentation</vt:lpstr>
      <vt:lpstr>Causes of Grocery Out of Stock </vt:lpstr>
      <vt:lpstr>Scan Based Trading (SBT)</vt:lpstr>
      <vt:lpstr>Scan-Based Trading</vt:lpstr>
      <vt:lpstr>Scan-Based Trading Benefits</vt:lpstr>
      <vt:lpstr>Wal-Mart Supply Chain Management</vt:lpstr>
      <vt:lpstr>Paying for Scan-Based Trading</vt:lpstr>
      <vt:lpstr>Possible Task 16 Payment Methods</vt:lpstr>
      <vt:lpstr>PowerPoint Presentation</vt:lpstr>
      <vt:lpstr>Tokenization</vt:lpstr>
      <vt:lpstr>Using a Token</vt:lpstr>
      <vt:lpstr>Using a Token</vt:lpstr>
      <vt:lpstr>PowerPoint Presentation</vt:lpstr>
      <vt:lpstr>Apple Pay Enrollment</vt:lpstr>
      <vt:lpstr>Apple Pay Proximity Payments</vt:lpstr>
      <vt:lpstr>Apple Pay Remote Payments</vt:lpstr>
      <vt:lpstr>Apple Pay With Fingerprint (Touch ID)</vt:lpstr>
      <vt:lpstr>B2B Payments</vt:lpstr>
      <vt:lpstr>B2B Payments -- HSBC Hexagon</vt:lpstr>
      <vt:lpstr>HSBC Hexagon</vt:lpstr>
      <vt:lpstr>HSBC Hexagon Payment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Scan-Based Trading</dc:title>
  <dc:creator>Michael I. Shamos</dc:creator>
  <cp:lastModifiedBy>Michael Shamos</cp:lastModifiedBy>
  <cp:revision>8818232</cp:revision>
  <cp:lastPrinted>1999-04-26T23:26:57Z</cp:lastPrinted>
  <dcterms:created xsi:type="dcterms:W3CDTF">1997-12-01T20:54:13Z</dcterms:created>
  <dcterms:modified xsi:type="dcterms:W3CDTF">2016-06-07T02:19:47Z</dcterms:modified>
</cp:coreProperties>
</file>