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6.jpg" ContentType="image/gif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89" r:id="rId3"/>
    <p:sldMasterId id="2147483702" r:id="rId4"/>
  </p:sldMasterIdLst>
  <p:notesMasterIdLst>
    <p:notesMasterId r:id="rId41"/>
  </p:notesMasterIdLst>
  <p:handoutMasterIdLst>
    <p:handoutMasterId r:id="rId42"/>
  </p:handoutMasterIdLst>
  <p:sldIdLst>
    <p:sldId id="511" r:id="rId5"/>
    <p:sldId id="613" r:id="rId6"/>
    <p:sldId id="678" r:id="rId7"/>
    <p:sldId id="722" r:id="rId8"/>
    <p:sldId id="723" r:id="rId9"/>
    <p:sldId id="688" r:id="rId10"/>
    <p:sldId id="830" r:id="rId11"/>
    <p:sldId id="724" r:id="rId12"/>
    <p:sldId id="725" r:id="rId13"/>
    <p:sldId id="801" r:id="rId14"/>
    <p:sldId id="695" r:id="rId15"/>
    <p:sldId id="696" r:id="rId16"/>
    <p:sldId id="802" r:id="rId17"/>
    <p:sldId id="803" r:id="rId18"/>
    <p:sldId id="804" r:id="rId19"/>
    <p:sldId id="805" r:id="rId20"/>
    <p:sldId id="806" r:id="rId21"/>
    <p:sldId id="807" r:id="rId22"/>
    <p:sldId id="727" r:id="rId23"/>
    <p:sldId id="726" r:id="rId24"/>
    <p:sldId id="741" r:id="rId25"/>
    <p:sldId id="703" r:id="rId26"/>
    <p:sldId id="763" r:id="rId27"/>
    <p:sldId id="811" r:id="rId28"/>
    <p:sldId id="812" r:id="rId29"/>
    <p:sldId id="813" r:id="rId30"/>
    <p:sldId id="814" r:id="rId31"/>
    <p:sldId id="826" r:id="rId32"/>
    <p:sldId id="816" r:id="rId33"/>
    <p:sldId id="817" r:id="rId34"/>
    <p:sldId id="818" r:id="rId35"/>
    <p:sldId id="825" r:id="rId36"/>
    <p:sldId id="800" r:id="rId37"/>
    <p:sldId id="815" r:id="rId38"/>
    <p:sldId id="827" r:id="rId39"/>
    <p:sldId id="462" r:id="rId40"/>
  </p:sldIdLst>
  <p:sldSz cx="9144000" cy="6858000" type="screen4x3"/>
  <p:notesSz cx="6991350" cy="92821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3333CC"/>
    <a:srgbClr val="FF9900"/>
    <a:srgbClr val="FF3300"/>
    <a:srgbClr val="FFFF66"/>
    <a:srgbClr val="FFE9FF"/>
    <a:srgbClr val="CC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8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752" y="-90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t" anchorCtr="0" compatLnSpc="1">
            <a:prstTxWarp prst="textNoShape">
              <a:avLst/>
            </a:prstTxWarp>
          </a:bodyPr>
          <a:lstStyle>
            <a:lvl1pPr algn="l" defTabSz="930275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b" anchorCtr="0" compatLnSpc="1">
            <a:prstTxWarp prst="textNoShape">
              <a:avLst/>
            </a:prstTxWarp>
          </a:bodyPr>
          <a:lstStyle>
            <a:lvl1pPr algn="l" defTabSz="930275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000" i="1">
                <a:latin typeface="Times New Roman" pitchFamily="18" charset="0"/>
              </a:defRPr>
            </a:lvl1pPr>
          </a:lstStyle>
          <a:p>
            <a:fld id="{20C2BF03-23C9-41DE-9BAC-9B88E6FB2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t" anchorCtr="0" compatLnSpc="1">
            <a:prstTxWarp prst="textNoShape">
              <a:avLst/>
            </a:prstTxWarp>
          </a:bodyPr>
          <a:lstStyle>
            <a:lvl1pPr algn="l" defTabSz="930275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b" anchorCtr="0" compatLnSpc="1">
            <a:prstTxWarp prst="textNoShape">
              <a:avLst/>
            </a:prstTxWarp>
          </a:bodyPr>
          <a:lstStyle>
            <a:lvl1pPr algn="l" defTabSz="930275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000" i="1">
                <a:latin typeface="Times New Roman" pitchFamily="18" charset="0"/>
              </a:defRPr>
            </a:lvl1pPr>
          </a:lstStyle>
          <a:p>
            <a:fld id="{E5B0C00A-BDDA-47D9-BF5C-AC6D9866ED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5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7ACAC-2746-4455-BB5B-8C6DFD9E8D7C}" type="slidenum">
              <a:rPr lang="en-US"/>
              <a:pPr/>
              <a:t>1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16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38790-E55D-43B5-9E5B-0F0715FAB25D}" type="slidenum">
              <a:rPr lang="en-US"/>
              <a:pPr/>
              <a:t>10</a:t>
            </a:fld>
            <a:endParaRPr lang="en-US"/>
          </a:p>
        </p:txBody>
      </p:sp>
      <p:sp>
        <p:nvSpPr>
          <p:cNvPr id="812034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52</a:t>
            </a:r>
          </a:p>
        </p:txBody>
      </p:sp>
      <p:sp>
        <p:nvSpPr>
          <p:cNvPr id="812036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7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20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72363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BFF37-AA98-458B-BF66-5DE3947C2B58}" type="slidenum">
              <a:rPr lang="en-US"/>
              <a:pPr/>
              <a:t>11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9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08231-D343-4F8A-B326-A2E4DEEABF99}" type="slidenum">
              <a:rPr lang="en-US"/>
              <a:pPr/>
              <a:t>12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13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11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14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5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15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20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16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11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17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64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18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19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1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B11E3-3FC1-4806-AA6F-7C704935B4C2}" type="slidenum">
              <a:rPr lang="en-US"/>
              <a:pPr/>
              <a:t>2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25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A2060-86E3-411C-B54E-30D0AD8E655D}" type="slidenum">
              <a:rPr lang="en-US"/>
              <a:pPr/>
              <a:t>20</a:t>
            </a:fld>
            <a:endParaRPr lang="en-US"/>
          </a:p>
        </p:txBody>
      </p:sp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4083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52</a:t>
            </a:r>
          </a:p>
        </p:txBody>
      </p:sp>
      <p:sp>
        <p:nvSpPr>
          <p:cNvPr id="814084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4085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4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40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23478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6913"/>
            <a:ext cx="4638675" cy="3479800"/>
          </a:xfrm>
          <a:prstGeom prst="rect">
            <a:avLst/>
          </a:prstGeom>
          <a:ln/>
        </p:spPr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453" y="4409004"/>
            <a:ext cx="5592446" cy="4176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05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FB445-B77B-4B1B-AE1A-8703D34B5BBD}" type="slidenum">
              <a:rPr lang="en-US"/>
              <a:pPr/>
              <a:t>22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23900"/>
            <a:ext cx="4627563" cy="347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4411663"/>
            <a:ext cx="5133975" cy="4195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672" tIns="45336" rIns="90672" bIns="453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7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E787E-1CD3-42D4-9B22-DFF7FB61E4E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64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4999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94861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75072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26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5524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27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69300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7ACAC-2746-4455-BB5B-8C6DFD9E8D7C}" type="slidenum">
              <a:rPr lang="en-US"/>
              <a:pPr/>
              <a:t>28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53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D35240-ECDF-48B5-8019-FA0BBCB4C73B}" type="slidenum">
              <a:rPr lang="en-US" b="0" smtClean="0">
                <a:latin typeface="Times New Roman" pitchFamily="18" charset="0"/>
              </a:rPr>
              <a:pPr/>
              <a:t>29</a:t>
            </a:fld>
            <a:endParaRPr lang="en-US" b="0" dirty="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1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5128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4970F-F571-41E6-9494-47416289A8FE}" type="slidenum">
              <a:rPr lang="en-US"/>
              <a:pPr/>
              <a:t>3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8500"/>
            <a:ext cx="4637088" cy="347821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762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30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latin typeface="Times New Roman" pitchFamily="18" charset="0"/>
              </a:rPr>
              <a:pPr/>
              <a:t>30</a:t>
            </a:fld>
            <a:endParaRPr lang="en-US" b="0" dirty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91235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latin typeface="Times New Roman" pitchFamily="18" charset="0"/>
              </a:rPr>
              <a:pPr/>
              <a:t>31</a:t>
            </a:fld>
            <a:endParaRPr lang="en-US" b="0" dirty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17001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latin typeface="Times New Roman" pitchFamily="18" charset="0"/>
              </a:rPr>
              <a:pPr/>
              <a:t>32</a:t>
            </a:fld>
            <a:endParaRPr lang="en-US" b="0" dirty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71274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7ACAC-2746-4455-BB5B-8C6DFD9E8D7C}" type="slidenum">
              <a:rPr lang="en-US"/>
              <a:pPr/>
              <a:t>33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980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A067F23-62C1-4074-9A22-5ED346D922D8}" type="slidenum">
              <a:rPr lang="en-US" b="0" smtClean="0">
                <a:latin typeface="Times New Roman" pitchFamily="18" charset="0"/>
              </a:rPr>
              <a:pPr/>
              <a:t>34</a:t>
            </a:fld>
            <a:endParaRPr lang="en-US" b="0" dirty="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69313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latin typeface="Times New Roman" pitchFamily="18" charset="0"/>
              </a:rPr>
              <a:pPr/>
              <a:t>35</a:t>
            </a:fld>
            <a:endParaRPr lang="en-US" b="0" dirty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443252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9A159-72A8-4937-AD41-1C22D4AD0A3D}" type="slidenum">
              <a:rPr lang="en-US"/>
              <a:pPr/>
              <a:t>36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9ABE8-6A85-4F08-B7FD-C0F2947F53CE}" type="slidenum">
              <a:rPr lang="en-US"/>
              <a:pPr/>
              <a:t>4</a:t>
            </a:fld>
            <a:endParaRPr lang="en-US"/>
          </a:p>
        </p:txBody>
      </p:sp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5891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52</a:t>
            </a:r>
          </a:p>
        </p:txBody>
      </p:sp>
      <p:sp>
        <p:nvSpPr>
          <p:cNvPr id="805892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5893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5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5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3299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14C9-62F2-493E-B172-9059012C63C3}" type="slidenum">
              <a:rPr lang="en-US"/>
              <a:pPr/>
              <a:t>5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4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1C4D3-AEC9-4C7E-98C4-1109787B2505}" type="slidenum">
              <a:rPr lang="en-US"/>
              <a:pPr/>
              <a:t>6</a:t>
            </a:fld>
            <a:endParaRPr lang="en-US"/>
          </a:p>
        </p:txBody>
      </p:sp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1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52</a:t>
            </a:r>
          </a:p>
        </p:txBody>
      </p:sp>
      <p:sp>
        <p:nvSpPr>
          <p:cNvPr id="729092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3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90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50834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F06D9-D539-4D39-846B-D9E8BEF0C2C8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68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6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8317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F8DBC-DE1C-43A8-BC05-FCE2CE6A777C}" type="slidenum">
              <a:rPr lang="en-US"/>
              <a:pPr/>
              <a:t>8</a:t>
            </a:fld>
            <a:endParaRPr lang="en-US"/>
          </a:p>
        </p:txBody>
      </p:sp>
      <p:sp>
        <p:nvSpPr>
          <p:cNvPr id="809986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987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52</a:t>
            </a:r>
          </a:p>
        </p:txBody>
      </p:sp>
      <p:sp>
        <p:nvSpPr>
          <p:cNvPr id="809988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989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9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53227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38790-E55D-43B5-9E5B-0F0715FAB25D}" type="slidenum">
              <a:rPr lang="en-US"/>
              <a:pPr/>
              <a:t>9</a:t>
            </a:fld>
            <a:endParaRPr lang="en-US"/>
          </a:p>
        </p:txBody>
      </p:sp>
      <p:sp>
        <p:nvSpPr>
          <p:cNvPr id="812034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52</a:t>
            </a:r>
          </a:p>
        </p:txBody>
      </p:sp>
      <p:sp>
        <p:nvSpPr>
          <p:cNvPr id="812036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7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20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1803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7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6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3657600" y="6172200"/>
            <a:ext cx="1905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506" name="Picture 2" descr="cover_img_bl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9507" name="Group 3"/>
          <p:cNvGrpSpPr>
            <a:grpSpLocks/>
          </p:cNvGrpSpPr>
          <p:nvPr/>
        </p:nvGrpSpPr>
        <p:grpSpPr bwMode="auto">
          <a:xfrm>
            <a:off x="2641600" y="4057650"/>
            <a:ext cx="6502400" cy="1824038"/>
            <a:chOff x="1664" y="2556"/>
            <a:chExt cx="4096" cy="1149"/>
          </a:xfrm>
        </p:grpSpPr>
        <p:grpSp>
          <p:nvGrpSpPr>
            <p:cNvPr id="789508" name="Group 4"/>
            <p:cNvGrpSpPr>
              <a:grpSpLocks/>
            </p:cNvGrpSpPr>
            <p:nvPr/>
          </p:nvGrpSpPr>
          <p:grpSpPr bwMode="auto">
            <a:xfrm>
              <a:off x="1664" y="2556"/>
              <a:ext cx="4096" cy="549"/>
              <a:chOff x="0" y="180"/>
              <a:chExt cx="2224" cy="549"/>
            </a:xfrm>
          </p:grpSpPr>
          <p:sp>
            <p:nvSpPr>
              <p:cNvPr id="789509" name="Line 5"/>
              <p:cNvSpPr>
                <a:spLocks noChangeShapeType="1"/>
              </p:cNvSpPr>
              <p:nvPr/>
            </p:nvSpPr>
            <p:spPr bwMode="ltGray">
              <a:xfrm>
                <a:off x="0" y="180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0" name="Line 6"/>
              <p:cNvSpPr>
                <a:spLocks noChangeShapeType="1"/>
              </p:cNvSpPr>
              <p:nvPr/>
            </p:nvSpPr>
            <p:spPr bwMode="ltGray">
              <a:xfrm>
                <a:off x="0" y="271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1" name="Line 7"/>
              <p:cNvSpPr>
                <a:spLocks noChangeShapeType="1"/>
              </p:cNvSpPr>
              <p:nvPr/>
            </p:nvSpPr>
            <p:spPr bwMode="ltGray">
              <a:xfrm>
                <a:off x="0" y="363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2" name="Line 8"/>
              <p:cNvSpPr>
                <a:spLocks noChangeShapeType="1"/>
              </p:cNvSpPr>
              <p:nvPr/>
            </p:nvSpPr>
            <p:spPr bwMode="ltGray">
              <a:xfrm>
                <a:off x="0" y="454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3" name="Line 9"/>
              <p:cNvSpPr>
                <a:spLocks noChangeShapeType="1"/>
              </p:cNvSpPr>
              <p:nvPr/>
            </p:nvSpPr>
            <p:spPr bwMode="ltGray">
              <a:xfrm>
                <a:off x="0" y="546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4" name="Line 10"/>
              <p:cNvSpPr>
                <a:spLocks noChangeShapeType="1"/>
              </p:cNvSpPr>
              <p:nvPr/>
            </p:nvSpPr>
            <p:spPr bwMode="ltGray">
              <a:xfrm>
                <a:off x="0" y="637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5" name="Line 11"/>
              <p:cNvSpPr>
                <a:spLocks noChangeShapeType="1"/>
              </p:cNvSpPr>
              <p:nvPr/>
            </p:nvSpPr>
            <p:spPr bwMode="ltGray">
              <a:xfrm>
                <a:off x="0" y="729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6" name="Line 12"/>
              <p:cNvSpPr>
                <a:spLocks noChangeShapeType="1"/>
              </p:cNvSpPr>
              <p:nvPr/>
            </p:nvSpPr>
            <p:spPr bwMode="ltGray">
              <a:xfrm>
                <a:off x="0" y="683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7" name="Line 13"/>
              <p:cNvSpPr>
                <a:spLocks noChangeShapeType="1"/>
              </p:cNvSpPr>
              <p:nvPr/>
            </p:nvSpPr>
            <p:spPr bwMode="ltGray">
              <a:xfrm>
                <a:off x="0" y="591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8" name="Line 14"/>
              <p:cNvSpPr>
                <a:spLocks noChangeShapeType="1"/>
              </p:cNvSpPr>
              <p:nvPr/>
            </p:nvSpPr>
            <p:spPr bwMode="ltGray">
              <a:xfrm>
                <a:off x="0" y="500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9" name="Line 15"/>
              <p:cNvSpPr>
                <a:spLocks noChangeShapeType="1"/>
              </p:cNvSpPr>
              <p:nvPr/>
            </p:nvSpPr>
            <p:spPr bwMode="ltGray">
              <a:xfrm>
                <a:off x="0" y="408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0" name="Line 16"/>
              <p:cNvSpPr>
                <a:spLocks noChangeShapeType="1"/>
              </p:cNvSpPr>
              <p:nvPr/>
            </p:nvSpPr>
            <p:spPr bwMode="ltGray">
              <a:xfrm>
                <a:off x="0" y="317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1" name="Line 17"/>
              <p:cNvSpPr>
                <a:spLocks noChangeShapeType="1"/>
              </p:cNvSpPr>
              <p:nvPr/>
            </p:nvSpPr>
            <p:spPr bwMode="ltGray">
              <a:xfrm>
                <a:off x="0" y="225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522" name="Group 18"/>
            <p:cNvGrpSpPr>
              <a:grpSpLocks/>
            </p:cNvGrpSpPr>
            <p:nvPr/>
          </p:nvGrpSpPr>
          <p:grpSpPr bwMode="auto">
            <a:xfrm>
              <a:off x="1664" y="3156"/>
              <a:ext cx="4096" cy="549"/>
              <a:chOff x="0" y="180"/>
              <a:chExt cx="2224" cy="549"/>
            </a:xfrm>
          </p:grpSpPr>
          <p:sp>
            <p:nvSpPr>
              <p:cNvPr id="789523" name="Line 19"/>
              <p:cNvSpPr>
                <a:spLocks noChangeShapeType="1"/>
              </p:cNvSpPr>
              <p:nvPr/>
            </p:nvSpPr>
            <p:spPr bwMode="ltGray">
              <a:xfrm>
                <a:off x="0" y="180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4" name="Line 20"/>
              <p:cNvSpPr>
                <a:spLocks noChangeShapeType="1"/>
              </p:cNvSpPr>
              <p:nvPr/>
            </p:nvSpPr>
            <p:spPr bwMode="ltGray">
              <a:xfrm>
                <a:off x="0" y="271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5" name="Line 21"/>
              <p:cNvSpPr>
                <a:spLocks noChangeShapeType="1"/>
              </p:cNvSpPr>
              <p:nvPr/>
            </p:nvSpPr>
            <p:spPr bwMode="ltGray">
              <a:xfrm>
                <a:off x="0" y="363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6" name="Line 22"/>
              <p:cNvSpPr>
                <a:spLocks noChangeShapeType="1"/>
              </p:cNvSpPr>
              <p:nvPr/>
            </p:nvSpPr>
            <p:spPr bwMode="ltGray">
              <a:xfrm>
                <a:off x="0" y="454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7" name="Line 23"/>
              <p:cNvSpPr>
                <a:spLocks noChangeShapeType="1"/>
              </p:cNvSpPr>
              <p:nvPr/>
            </p:nvSpPr>
            <p:spPr bwMode="ltGray">
              <a:xfrm>
                <a:off x="0" y="546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8" name="Line 24"/>
              <p:cNvSpPr>
                <a:spLocks noChangeShapeType="1"/>
              </p:cNvSpPr>
              <p:nvPr/>
            </p:nvSpPr>
            <p:spPr bwMode="ltGray">
              <a:xfrm>
                <a:off x="0" y="637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9" name="Line 25"/>
              <p:cNvSpPr>
                <a:spLocks noChangeShapeType="1"/>
              </p:cNvSpPr>
              <p:nvPr/>
            </p:nvSpPr>
            <p:spPr bwMode="ltGray">
              <a:xfrm>
                <a:off x="0" y="729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30" name="Line 26"/>
              <p:cNvSpPr>
                <a:spLocks noChangeShapeType="1"/>
              </p:cNvSpPr>
              <p:nvPr/>
            </p:nvSpPr>
            <p:spPr bwMode="ltGray">
              <a:xfrm>
                <a:off x="0" y="683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31" name="Line 27"/>
              <p:cNvSpPr>
                <a:spLocks noChangeShapeType="1"/>
              </p:cNvSpPr>
              <p:nvPr/>
            </p:nvSpPr>
            <p:spPr bwMode="ltGray">
              <a:xfrm>
                <a:off x="0" y="591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32" name="Line 28"/>
              <p:cNvSpPr>
                <a:spLocks noChangeShapeType="1"/>
              </p:cNvSpPr>
              <p:nvPr/>
            </p:nvSpPr>
            <p:spPr bwMode="ltGray">
              <a:xfrm>
                <a:off x="0" y="500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33" name="Line 29"/>
              <p:cNvSpPr>
                <a:spLocks noChangeShapeType="1"/>
              </p:cNvSpPr>
              <p:nvPr/>
            </p:nvSpPr>
            <p:spPr bwMode="ltGray">
              <a:xfrm>
                <a:off x="0" y="408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34" name="Line 30"/>
              <p:cNvSpPr>
                <a:spLocks noChangeShapeType="1"/>
              </p:cNvSpPr>
              <p:nvPr/>
            </p:nvSpPr>
            <p:spPr bwMode="ltGray">
              <a:xfrm>
                <a:off x="0" y="317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35" name="Line 31"/>
              <p:cNvSpPr>
                <a:spLocks noChangeShapeType="1"/>
              </p:cNvSpPr>
              <p:nvPr/>
            </p:nvSpPr>
            <p:spPr bwMode="ltGray">
              <a:xfrm>
                <a:off x="0" y="225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89536" name="Rectangle 32"/>
          <p:cNvSpPr>
            <a:spLocks noChangeArrowheads="1"/>
          </p:cNvSpPr>
          <p:nvPr/>
        </p:nvSpPr>
        <p:spPr bwMode="auto">
          <a:xfrm>
            <a:off x="17463" y="0"/>
            <a:ext cx="9115425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537" name="Rectangle 33"/>
          <p:cNvSpPr>
            <a:spLocks noGrp="1" noChangeArrowheads="1"/>
          </p:cNvSpPr>
          <p:nvPr>
            <p:ph type="ctrTitle"/>
          </p:nvPr>
        </p:nvSpPr>
        <p:spPr bwMode="white">
          <a:xfrm>
            <a:off x="2679700" y="1663700"/>
            <a:ext cx="6100763" cy="19177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8953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3250"/>
            <a:ext cx="6238875" cy="1454150"/>
          </a:xfrm>
        </p:spPr>
        <p:txBody>
          <a:bodyPr anchor="b"/>
          <a:lstStyle>
            <a:lvl1pPr marL="0" indent="0">
              <a:buFont typeface="Webdings" pitchFamily="18" charset="2"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89539" name="Rectangle 35"/>
          <p:cNvSpPr>
            <a:spLocks noChangeArrowheads="1"/>
          </p:cNvSpPr>
          <p:nvPr/>
        </p:nvSpPr>
        <p:spPr bwMode="auto">
          <a:xfrm>
            <a:off x="28575" y="0"/>
            <a:ext cx="9115425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9540" name="Picture 36" descr="blue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ED8F4"/>
              </a:clrFrom>
              <a:clrTo>
                <a:srgbClr val="4ED8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527050" y="6018213"/>
            <a:ext cx="6223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9541" name="Group 37"/>
          <p:cNvGrpSpPr>
            <a:grpSpLocks/>
          </p:cNvGrpSpPr>
          <p:nvPr/>
        </p:nvGrpSpPr>
        <p:grpSpPr bwMode="auto">
          <a:xfrm>
            <a:off x="0" y="288925"/>
            <a:ext cx="9144000" cy="871538"/>
            <a:chOff x="0" y="180"/>
            <a:chExt cx="2224" cy="549"/>
          </a:xfrm>
        </p:grpSpPr>
        <p:sp>
          <p:nvSpPr>
            <p:cNvPr id="789542" name="Line 38"/>
            <p:cNvSpPr>
              <a:spLocks noChangeShapeType="1"/>
            </p:cNvSpPr>
            <p:nvPr/>
          </p:nvSpPr>
          <p:spPr bwMode="ltGray">
            <a:xfrm>
              <a:off x="0" y="180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3" name="Line 39"/>
            <p:cNvSpPr>
              <a:spLocks noChangeShapeType="1"/>
            </p:cNvSpPr>
            <p:nvPr/>
          </p:nvSpPr>
          <p:spPr bwMode="ltGray">
            <a:xfrm>
              <a:off x="0" y="271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4" name="Line 40"/>
            <p:cNvSpPr>
              <a:spLocks noChangeShapeType="1"/>
            </p:cNvSpPr>
            <p:nvPr/>
          </p:nvSpPr>
          <p:spPr bwMode="ltGray">
            <a:xfrm>
              <a:off x="0" y="363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5" name="Line 41"/>
            <p:cNvSpPr>
              <a:spLocks noChangeShapeType="1"/>
            </p:cNvSpPr>
            <p:nvPr/>
          </p:nvSpPr>
          <p:spPr bwMode="ltGray">
            <a:xfrm>
              <a:off x="0" y="454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6" name="Line 42"/>
            <p:cNvSpPr>
              <a:spLocks noChangeShapeType="1"/>
            </p:cNvSpPr>
            <p:nvPr/>
          </p:nvSpPr>
          <p:spPr bwMode="ltGray">
            <a:xfrm>
              <a:off x="0" y="546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7" name="Line 43"/>
            <p:cNvSpPr>
              <a:spLocks noChangeShapeType="1"/>
            </p:cNvSpPr>
            <p:nvPr/>
          </p:nvSpPr>
          <p:spPr bwMode="ltGray">
            <a:xfrm>
              <a:off x="0" y="637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8" name="Line 44"/>
            <p:cNvSpPr>
              <a:spLocks noChangeShapeType="1"/>
            </p:cNvSpPr>
            <p:nvPr/>
          </p:nvSpPr>
          <p:spPr bwMode="ltGray">
            <a:xfrm>
              <a:off x="0" y="729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9" name="Line 45"/>
            <p:cNvSpPr>
              <a:spLocks noChangeShapeType="1"/>
            </p:cNvSpPr>
            <p:nvPr/>
          </p:nvSpPr>
          <p:spPr bwMode="ltGray">
            <a:xfrm>
              <a:off x="0" y="683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50" name="Line 46"/>
            <p:cNvSpPr>
              <a:spLocks noChangeShapeType="1"/>
            </p:cNvSpPr>
            <p:nvPr/>
          </p:nvSpPr>
          <p:spPr bwMode="ltGray">
            <a:xfrm>
              <a:off x="0" y="591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51" name="Line 47"/>
            <p:cNvSpPr>
              <a:spLocks noChangeShapeType="1"/>
            </p:cNvSpPr>
            <p:nvPr/>
          </p:nvSpPr>
          <p:spPr bwMode="ltGray">
            <a:xfrm>
              <a:off x="0" y="500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52" name="Line 48"/>
            <p:cNvSpPr>
              <a:spLocks noChangeShapeType="1"/>
            </p:cNvSpPr>
            <p:nvPr/>
          </p:nvSpPr>
          <p:spPr bwMode="ltGray">
            <a:xfrm>
              <a:off x="0" y="408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53" name="Line 49"/>
            <p:cNvSpPr>
              <a:spLocks noChangeShapeType="1"/>
            </p:cNvSpPr>
            <p:nvPr/>
          </p:nvSpPr>
          <p:spPr bwMode="ltGray">
            <a:xfrm>
              <a:off x="0" y="317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54" name="Line 50"/>
            <p:cNvSpPr>
              <a:spLocks noChangeShapeType="1"/>
            </p:cNvSpPr>
            <p:nvPr/>
          </p:nvSpPr>
          <p:spPr bwMode="ltGray">
            <a:xfrm>
              <a:off x="0" y="225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89555" name="Picture 51" descr="swift_3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63525"/>
            <a:ext cx="218757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9556" name="Text Box 52"/>
          <p:cNvSpPr txBox="1">
            <a:spLocks noChangeArrowheads="1"/>
          </p:cNvSpPr>
          <p:nvPr/>
        </p:nvSpPr>
        <p:spPr bwMode="auto">
          <a:xfrm>
            <a:off x="8305800" y="6584950"/>
            <a:ext cx="781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GB" sz="1200" b="1">
                <a:solidFill>
                  <a:schemeClr val="tx2"/>
                </a:solidFill>
                <a:latin typeface="Arial" charset="0"/>
              </a:rPr>
              <a:t>Slide </a:t>
            </a:r>
            <a:fld id="{A42C5C08-C8C7-4069-A6C3-D3E821C6787F}" type="slidenum">
              <a:rPr lang="en-GB" sz="1200" b="1">
                <a:solidFill>
                  <a:schemeClr val="tx2"/>
                </a:solidFill>
                <a:latin typeface="Arial" charset="0"/>
              </a:rPr>
              <a:pPr algn="r"/>
              <a:t>‹#›</a:t>
            </a:fld>
            <a:r>
              <a:rPr lang="en-GB" sz="12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9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37" grpId="0" autoUpdateAnimBg="0"/>
      <p:bldP spid="789538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95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95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6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573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793875"/>
            <a:ext cx="4206875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8525" y="1793875"/>
            <a:ext cx="4206875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8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25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89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81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353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845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0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738" y="333375"/>
            <a:ext cx="2146300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250" y="333375"/>
            <a:ext cx="6288088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94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01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43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4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16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63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4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66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05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61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99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33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52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0389" y="511175"/>
            <a:ext cx="8247185" cy="636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390" y="1279525"/>
            <a:ext cx="3207726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8793" y="1279525"/>
            <a:ext cx="3209192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390" y="3852864"/>
            <a:ext cx="3207726" cy="2420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8793" y="3852864"/>
            <a:ext cx="3209192" cy="2420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0389" y="1"/>
            <a:ext cx="8247185" cy="396875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328746" y="6642100"/>
            <a:ext cx="521677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fld id="{9A414951-B838-4B8F-B538-9C88E5ED87B1}" type="slidenum">
              <a:rPr lang="en-GB" sz="1000" b="1">
                <a:solidFill>
                  <a:srgbClr val="000000"/>
                </a:solidFill>
                <a:latin typeface="Arial" pitchFamily="34" charset="0"/>
              </a:rPr>
              <a:pPr algn="r"/>
              <a:t>‹#›</a:t>
            </a:fld>
            <a:endParaRPr lang="en-GB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71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44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89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39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2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34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30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07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79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78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77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0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0389" y="511175"/>
            <a:ext cx="8247185" cy="636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390" y="1279525"/>
            <a:ext cx="3207726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8793" y="1279525"/>
            <a:ext cx="3209192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390" y="3852864"/>
            <a:ext cx="3207726" cy="2420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8793" y="3852864"/>
            <a:ext cx="3209192" cy="2420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0389" y="1"/>
            <a:ext cx="8247185" cy="396875"/>
          </a:xfr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328746" y="6642100"/>
            <a:ext cx="521677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fld id="{9A414951-B838-4B8F-B538-9C88E5ED87B1}" type="slidenum">
              <a:rPr lang="en-GB" sz="1000" b="1">
                <a:solidFill>
                  <a:srgbClr val="000000"/>
                </a:solidFill>
                <a:latin typeface="Arial" pitchFamily="34" charset="0"/>
              </a:rPr>
              <a:pPr algn="r"/>
              <a:t>‹#›</a:t>
            </a:fld>
            <a:endParaRPr lang="en-GB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7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3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0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4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86750" y="6400800"/>
            <a:ext cx="1809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endParaRPr lang="en-US" sz="1200" b="1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9213" y="6096000"/>
            <a:ext cx="905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Text Box 16"/>
          <p:cNvSpPr txBox="1">
            <a:spLocks noGrp="1" noChangeArrowheads="1"/>
          </p:cNvSpPr>
          <p:nvPr>
            <p:ph type="dt" sz="half" idx="2"/>
          </p:nvPr>
        </p:nvSpPr>
        <p:spPr bwMode="auto">
          <a:xfrm>
            <a:off x="3657600" y="6172200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33375"/>
            <a:ext cx="8580438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Slide title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0" y="1793875"/>
            <a:ext cx="856615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Body text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</p:txBody>
      </p:sp>
      <p:sp>
        <p:nvSpPr>
          <p:cNvPr id="788484" name="Text Box 4"/>
          <p:cNvSpPr txBox="1">
            <a:spLocks noChangeArrowheads="1"/>
          </p:cNvSpPr>
          <p:nvPr/>
        </p:nvSpPr>
        <p:spPr bwMode="auto">
          <a:xfrm>
            <a:off x="8305800" y="6602413"/>
            <a:ext cx="781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GB" sz="1200" b="1">
                <a:solidFill>
                  <a:schemeClr val="tx2"/>
                </a:solidFill>
                <a:latin typeface="Arial" charset="0"/>
              </a:rPr>
              <a:t>Slide </a:t>
            </a:r>
            <a:fld id="{E468A8B0-5F8C-4151-82BE-F40E7F836E33}" type="slidenum">
              <a:rPr lang="en-GB" sz="1200" b="1">
                <a:solidFill>
                  <a:schemeClr val="tx2"/>
                </a:solidFill>
                <a:latin typeface="Arial" charset="0"/>
              </a:rPr>
              <a:pPr algn="r"/>
              <a:t>‹#›</a:t>
            </a:fld>
            <a:r>
              <a:rPr lang="en-GB" sz="12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81000" indent="-381000" algn="l" defTabSz="912813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4ED8F4"/>
        </a:buClr>
        <a:buSzPct val="80000"/>
        <a:buFont typeface="Webdings" pitchFamily="18" charset="2"/>
        <a:buChar char="&lt;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381000" algn="l" defTabSz="912813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4ED8F4"/>
        </a:buClr>
        <a:buChar char="–"/>
        <a:defRPr sz="3000">
          <a:solidFill>
            <a:schemeClr val="tx1"/>
          </a:solidFill>
          <a:latin typeface="+mn-lt"/>
        </a:defRPr>
      </a:lvl2pPr>
      <a:lvl3pPr marL="1433513" indent="-290513" algn="l" defTabSz="912813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4ED8F4"/>
        </a:buClr>
        <a:buSzPct val="90000"/>
        <a:buChar char="–"/>
        <a:defRPr sz="2400">
          <a:solidFill>
            <a:schemeClr val="tx1"/>
          </a:solidFill>
          <a:latin typeface="+mn-lt"/>
        </a:defRPr>
      </a:lvl3pPr>
      <a:lvl4pPr marL="1795463" indent="-1714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" charset="0"/>
        </a:defRPr>
      </a:lvl4pPr>
      <a:lvl5pPr marL="2157413" indent="-1714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" charset="0"/>
        </a:defRPr>
      </a:lvl5pPr>
      <a:lvl6pPr marL="2614613" indent="-1714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" charset="0"/>
        </a:defRPr>
      </a:lvl6pPr>
      <a:lvl7pPr marL="3071813" indent="-1714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" charset="0"/>
        </a:defRPr>
      </a:lvl7pPr>
      <a:lvl8pPr marL="3529013" indent="-1714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" charset="0"/>
        </a:defRPr>
      </a:lvl8pPr>
      <a:lvl9pPr marL="3986213" indent="-1714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86750" y="6400800"/>
            <a:ext cx="1809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9213" y="6096000"/>
            <a:ext cx="905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0" name="Text Box 16"/>
          <p:cNvSpPr txBox="1">
            <a:spLocks noGrp="1" noChangeArrowheads="1"/>
          </p:cNvSpPr>
          <p:nvPr>
            <p:ph type="dt" sz="half" idx="2"/>
          </p:nvPr>
        </p:nvSpPr>
        <p:spPr bwMode="auto">
          <a:xfrm>
            <a:off x="3657600" y="6172200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r>
              <a:rPr lang="en-US" sz="1000" smtClean="0">
                <a:solidFill>
                  <a:srgbClr val="000000"/>
                </a:solidFill>
                <a:latin typeface="Arial" pitchFamily="34" charset="0"/>
              </a:rPr>
              <a:t>INSTANT PAYMENTS AT WAL-MART                                 JUNE 8, 2018                                 COPYRIGHT © 2018 MICHAEL I. SHAMOS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1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86750" y="6400800"/>
            <a:ext cx="1809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9213" y="6096000"/>
            <a:ext cx="905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0" name="Text Box 16"/>
          <p:cNvSpPr txBox="1">
            <a:spLocks noGrp="1" noChangeArrowheads="1"/>
          </p:cNvSpPr>
          <p:nvPr>
            <p:ph type="dt" sz="half" idx="2"/>
          </p:nvPr>
        </p:nvSpPr>
        <p:spPr bwMode="auto">
          <a:xfrm>
            <a:off x="3657600" y="6172200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r>
              <a:rPr lang="en-US" sz="1000" smtClean="0">
                <a:solidFill>
                  <a:srgbClr val="000000"/>
                </a:solidFill>
                <a:latin typeface="Arial" pitchFamily="34" charset="0"/>
              </a:rPr>
              <a:t>INSTANT PAYMENTS AT WAL-MART                                 JUNE 8, 2018                                 COPYRIGHT © 2018 MICHAEL I. SHAMOS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7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ft.com/index.cfm?item_id=118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swift.com/resources/documents/standards_inventory_of_messages.pdf" TargetMode="Externa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hyperlink" Target="http://www.noie.gov.au/publications/NOIE/seminars/Project_Angus_DebraMitterer_17May.PPT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paymentscouncil.eu/news-insights/insight/all-about-target-instant-payment-settlement-tips-new-actor-european-payment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mpower1.fisglobal.com/rs/650-KGE-239/images/FIS_Flavors_of_Fast_2017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tmfile.com/story/global-payments-and-collections-in-a-changing-world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 dirty="0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9275" y="2341563"/>
            <a:ext cx="8026400" cy="1143000"/>
          </a:xfrm>
          <a:noFill/>
          <a:ln/>
        </p:spPr>
        <p:txBody>
          <a:bodyPr/>
          <a:lstStyle/>
          <a:p>
            <a:r>
              <a:rPr lang="en-US" sz="3200" b="0" dirty="0"/>
              <a:t/>
            </a:r>
            <a:br>
              <a:rPr lang="en-US" sz="3200" b="0" dirty="0"/>
            </a:br>
            <a:r>
              <a:rPr lang="en-US" sz="4000" dirty="0"/>
              <a:t>Task </a:t>
            </a:r>
            <a:r>
              <a:rPr lang="en-US" sz="4000" dirty="0" smtClean="0"/>
              <a:t>16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4000" dirty="0" smtClean="0"/>
              <a:t>Instant Payments at </a:t>
            </a:r>
            <a:r>
              <a:rPr lang="en-US" sz="4000" dirty="0" smtClean="0"/>
              <a:t>Wal-Mart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2843213" y="4665663"/>
            <a:ext cx="3665537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spcBef>
                <a:spcPts val="200"/>
              </a:spcBef>
            </a:pPr>
            <a:r>
              <a:rPr lang="en-US" sz="2000">
                <a:latin typeface="Arial" charset="0"/>
              </a:rPr>
              <a:t>Michael I. Shamos, Ph.D., J.D.</a:t>
            </a:r>
          </a:p>
          <a:p>
            <a:pPr>
              <a:spcBef>
                <a:spcPts val="200"/>
              </a:spcBef>
            </a:pPr>
            <a:r>
              <a:rPr lang="en-US" sz="2000">
                <a:latin typeface="Arial" charset="0"/>
              </a:rPr>
              <a:t>Director, eBusiness Programs</a:t>
            </a:r>
          </a:p>
          <a:p>
            <a:pPr>
              <a:spcBef>
                <a:spcPts val="200"/>
              </a:spcBef>
            </a:pPr>
            <a:r>
              <a:rPr lang="en-US" sz="2000">
                <a:latin typeface="Arial" charset="0"/>
              </a:rPr>
              <a:t>Institute for Software Research</a:t>
            </a:r>
          </a:p>
          <a:p>
            <a:pPr>
              <a:spcBef>
                <a:spcPts val="200"/>
              </a:spcBef>
            </a:pPr>
            <a:r>
              <a:rPr lang="en-US" sz="2000">
                <a:latin typeface="Arial" charset="0"/>
              </a:rPr>
              <a:t>Carnegie Mellon University</a:t>
            </a:r>
          </a:p>
          <a:p>
            <a:pPr>
              <a:spcBef>
                <a:spcPts val="2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438281" name="Picture 9" descr="isr_logo_308_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228600"/>
            <a:ext cx="2505075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62875"/>
            <a:ext cx="2333625" cy="114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  <p:sp>
        <p:nvSpPr>
          <p:cNvPr id="811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113" y="177800"/>
            <a:ext cx="8394700" cy="72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 smtClean="0"/>
              <a:t>Payment Orders</a:t>
            </a:r>
            <a:endParaRPr lang="en-US" dirty="0"/>
          </a:p>
        </p:txBody>
      </p:sp>
      <p:sp>
        <p:nvSpPr>
          <p:cNvPr id="811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74738"/>
            <a:ext cx="7813964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r>
              <a:rPr lang="en-US" sz="2400" dirty="0" smtClean="0"/>
              <a:t>An instruction to a financial institution to make a payment</a:t>
            </a:r>
          </a:p>
          <a:p>
            <a:r>
              <a:rPr lang="en-US" sz="2400" dirty="0" smtClean="0"/>
              <a:t>Must specify:</a:t>
            </a:r>
          </a:p>
          <a:p>
            <a:pPr lvl="1"/>
            <a:r>
              <a:rPr lang="en-US" sz="2000" dirty="0" smtClean="0"/>
              <a:t>Amount &amp; currency</a:t>
            </a:r>
          </a:p>
          <a:p>
            <a:pPr lvl="1"/>
            <a:r>
              <a:rPr lang="en-US" sz="2000" dirty="0" smtClean="0"/>
              <a:t>Bank FROM which payment is made (</a:t>
            </a:r>
            <a:r>
              <a:rPr lang="en-US" sz="2000" dirty="0" err="1" smtClean="0"/>
              <a:t>payor</a:t>
            </a:r>
            <a:r>
              <a:rPr lang="en-US" sz="2000" dirty="0" smtClean="0"/>
              <a:t> or </a:t>
            </a:r>
            <a:r>
              <a:rPr lang="en-US" sz="2000" dirty="0" err="1" smtClean="0"/>
              <a:t>drawee</a:t>
            </a:r>
            <a:r>
              <a:rPr lang="en-US" sz="2000" dirty="0" smtClean="0"/>
              <a:t> bank)</a:t>
            </a:r>
          </a:p>
          <a:p>
            <a:pPr lvl="1"/>
            <a:r>
              <a:rPr lang="en-US" sz="2000" dirty="0" smtClean="0"/>
              <a:t>Account number FROM which payment is made</a:t>
            </a:r>
          </a:p>
          <a:p>
            <a:pPr lvl="1"/>
            <a:r>
              <a:rPr lang="en-US" sz="2000" dirty="0" smtClean="0"/>
              <a:t>Bank TO which payment is to be made (payee bank)</a:t>
            </a:r>
          </a:p>
          <a:p>
            <a:pPr lvl="1"/>
            <a:r>
              <a:rPr lang="en-US" sz="2000" dirty="0" smtClean="0"/>
              <a:t>Account number TO which payment is to be made</a:t>
            </a:r>
          </a:p>
          <a:p>
            <a:r>
              <a:rPr lang="en-US" sz="2400" dirty="0" smtClean="0"/>
              <a:t>Payment orders are often sent electronically to the clearing house as “ACH files”</a:t>
            </a:r>
          </a:p>
          <a:p>
            <a:r>
              <a:rPr lang="en-US" sz="2400" dirty="0" smtClean="0"/>
              <a:t>These payment orders are NOT settled individually.  They are BATCHED to determined their net effect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3359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  <p:grpSp>
        <p:nvGrpSpPr>
          <p:cNvPr id="742402" name="Group 2"/>
          <p:cNvGrpSpPr>
            <a:grpSpLocks/>
          </p:cNvGrpSpPr>
          <p:nvPr/>
        </p:nvGrpSpPr>
        <p:grpSpPr bwMode="auto">
          <a:xfrm>
            <a:off x="3341688" y="3451225"/>
            <a:ext cx="2460625" cy="2031999"/>
            <a:chOff x="2105" y="2174"/>
            <a:chExt cx="1550" cy="1280"/>
          </a:xfrm>
        </p:grpSpPr>
        <p:sp>
          <p:nvSpPr>
            <p:cNvPr id="742403" name="Text Box 3"/>
            <p:cNvSpPr txBox="1">
              <a:spLocks noChangeArrowheads="1"/>
            </p:cNvSpPr>
            <p:nvPr/>
          </p:nvSpPr>
          <p:spPr bwMode="auto">
            <a:xfrm>
              <a:off x="2111" y="2174"/>
              <a:ext cx="1536" cy="1280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r>
                <a:rPr lang="en-US" sz="1400" b="1" dirty="0" smtClean="0">
                  <a:latin typeface="Arial" charset="0"/>
                </a:rPr>
                <a:t>AUTOMATED</a:t>
              </a:r>
            </a:p>
            <a:p>
              <a:r>
                <a:rPr lang="en-US" sz="1400" b="1" dirty="0" smtClean="0">
                  <a:latin typeface="Arial" charset="0"/>
                </a:rPr>
                <a:t>CLEARING HOUSE </a:t>
              </a:r>
              <a:endParaRPr lang="en-US" sz="1400" b="1" dirty="0">
                <a:latin typeface="Arial" charset="0"/>
              </a:endParaRPr>
            </a:p>
            <a:p>
              <a:endParaRPr lang="en-US" sz="1400" b="1" dirty="0">
                <a:latin typeface="Arial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en-US" sz="1400" b="1" dirty="0">
                  <a:latin typeface="Arial" charset="0"/>
                </a:rPr>
                <a:t>MELLON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 dirty="0">
                  <a:latin typeface="Arial" charset="0"/>
                </a:rPr>
                <a:t>BANK A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 dirty="0">
                  <a:latin typeface="Arial" charset="0"/>
                </a:rPr>
                <a:t>. . .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 dirty="0">
                  <a:latin typeface="Arial" charset="0"/>
                </a:rPr>
                <a:t>BANK Z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 dirty="0">
                  <a:latin typeface="Arial" charset="0"/>
                </a:rPr>
                <a:t>CITIBANK</a:t>
              </a:r>
            </a:p>
          </p:txBody>
        </p:sp>
        <p:sp>
          <p:nvSpPr>
            <p:cNvPr id="742404" name="Line 4"/>
            <p:cNvSpPr>
              <a:spLocks noChangeShapeType="1"/>
            </p:cNvSpPr>
            <p:nvPr/>
          </p:nvSpPr>
          <p:spPr bwMode="auto">
            <a:xfrm>
              <a:off x="2110" y="2955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05" name="Line 5"/>
            <p:cNvSpPr>
              <a:spLocks noChangeShapeType="1"/>
            </p:cNvSpPr>
            <p:nvPr/>
          </p:nvSpPr>
          <p:spPr bwMode="auto">
            <a:xfrm>
              <a:off x="2119" y="2779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06" name="Line 6"/>
            <p:cNvSpPr>
              <a:spLocks noChangeShapeType="1"/>
            </p:cNvSpPr>
            <p:nvPr/>
          </p:nvSpPr>
          <p:spPr bwMode="auto">
            <a:xfrm>
              <a:off x="2105" y="2587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07" name="Line 7"/>
            <p:cNvSpPr>
              <a:spLocks noChangeShapeType="1"/>
            </p:cNvSpPr>
            <p:nvPr/>
          </p:nvSpPr>
          <p:spPr bwMode="auto">
            <a:xfrm>
              <a:off x="2105" y="3112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08" name="Line 8"/>
            <p:cNvSpPr>
              <a:spLocks noChangeShapeType="1"/>
            </p:cNvSpPr>
            <p:nvPr/>
          </p:nvSpPr>
          <p:spPr bwMode="auto">
            <a:xfrm>
              <a:off x="2108" y="3277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2409" name="Rectangle 9"/>
          <p:cNvSpPr>
            <a:spLocks noGrp="1" noChangeArrowheads="1"/>
          </p:cNvSpPr>
          <p:nvPr>
            <p:ph type="title"/>
          </p:nvPr>
        </p:nvSpPr>
        <p:spPr>
          <a:xfrm>
            <a:off x="476250" y="96838"/>
            <a:ext cx="8204200" cy="809625"/>
          </a:xfrm>
        </p:spPr>
        <p:txBody>
          <a:bodyPr/>
          <a:lstStyle/>
          <a:p>
            <a:r>
              <a:rPr lang="en-US" dirty="0"/>
              <a:t>Clearing Payment </a:t>
            </a:r>
            <a:r>
              <a:rPr lang="en-US" dirty="0" smtClean="0"/>
              <a:t>Orders</a:t>
            </a:r>
            <a:endParaRPr lang="en-US" dirty="0"/>
          </a:p>
        </p:txBody>
      </p:sp>
      <p:sp>
        <p:nvSpPr>
          <p:cNvPr id="742410" name="Text Box 10"/>
          <p:cNvSpPr txBox="1">
            <a:spLocks noChangeArrowheads="1"/>
          </p:cNvSpPr>
          <p:nvPr/>
        </p:nvSpPr>
        <p:spPr bwMode="auto">
          <a:xfrm>
            <a:off x="744538" y="1281113"/>
            <a:ext cx="2041525" cy="6000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600" b="1">
                <a:latin typeface="Arial" charset="0"/>
              </a:rPr>
              <a:t>CUSTOMER CMU</a:t>
            </a:r>
          </a:p>
          <a:p>
            <a:r>
              <a:rPr lang="en-US" sz="1600" b="1">
                <a:latin typeface="Arial" charset="0"/>
              </a:rPr>
              <a:t>OF MELLON BANK</a:t>
            </a:r>
            <a:endParaRPr lang="en-US" sz="1000" b="1">
              <a:latin typeface="Arial" charset="0"/>
            </a:endParaRPr>
          </a:p>
        </p:txBody>
      </p:sp>
      <p:sp>
        <p:nvSpPr>
          <p:cNvPr id="742411" name="Line 11"/>
          <p:cNvSpPr>
            <a:spLocks noChangeShapeType="1"/>
          </p:cNvSpPr>
          <p:nvPr/>
        </p:nvSpPr>
        <p:spPr bwMode="auto">
          <a:xfrm>
            <a:off x="2773363" y="1547813"/>
            <a:ext cx="3609975" cy="63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42412" name="Text Box 12"/>
          <p:cNvSpPr txBox="1">
            <a:spLocks noChangeArrowheads="1"/>
          </p:cNvSpPr>
          <p:nvPr/>
        </p:nvSpPr>
        <p:spPr bwMode="auto">
          <a:xfrm>
            <a:off x="2992438" y="1571625"/>
            <a:ext cx="1739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“PAY SHAMOS $100”</a:t>
            </a:r>
            <a:endParaRPr lang="en-US" sz="1000" b="1">
              <a:latin typeface="Arial" charset="0"/>
            </a:endParaRPr>
          </a:p>
        </p:txBody>
      </p:sp>
      <p:sp>
        <p:nvSpPr>
          <p:cNvPr id="742413" name="Text Box 13"/>
          <p:cNvSpPr txBox="1">
            <a:spLocks noChangeArrowheads="1"/>
          </p:cNvSpPr>
          <p:nvPr/>
        </p:nvSpPr>
        <p:spPr bwMode="auto">
          <a:xfrm>
            <a:off x="6410325" y="1296988"/>
            <a:ext cx="2311400" cy="600075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600" b="1">
                <a:latin typeface="Arial" charset="0"/>
              </a:rPr>
              <a:t>CUSTOMER SHAMOS</a:t>
            </a:r>
          </a:p>
          <a:p>
            <a:r>
              <a:rPr lang="en-US" sz="1600" b="1">
                <a:latin typeface="Arial" charset="0"/>
              </a:rPr>
              <a:t>OF CITIBANK</a:t>
            </a:r>
            <a:endParaRPr lang="en-US" sz="1000" b="1">
              <a:latin typeface="Arial" charset="0"/>
            </a:endParaRPr>
          </a:p>
        </p:txBody>
      </p:sp>
      <p:sp>
        <p:nvSpPr>
          <p:cNvPr id="742414" name="AutoShape 14"/>
          <p:cNvSpPr>
            <a:spLocks noChangeArrowheads="1"/>
          </p:cNvSpPr>
          <p:nvPr/>
        </p:nvSpPr>
        <p:spPr bwMode="auto">
          <a:xfrm>
            <a:off x="5789613" y="4138613"/>
            <a:ext cx="361950" cy="1393825"/>
          </a:xfrm>
          <a:prstGeom prst="curvedLeftArrow">
            <a:avLst>
              <a:gd name="adj1" fmla="val 34836"/>
              <a:gd name="adj2" fmla="val 111854"/>
              <a:gd name="adj3" fmla="val 3333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42415" name="Text Box 15"/>
          <p:cNvSpPr txBox="1">
            <a:spLocks noChangeArrowheads="1"/>
          </p:cNvSpPr>
          <p:nvPr/>
        </p:nvSpPr>
        <p:spPr bwMode="auto">
          <a:xfrm>
            <a:off x="5251450" y="4135438"/>
            <a:ext cx="487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Arial" charset="0"/>
              </a:rPr>
              <a:t>-100</a:t>
            </a:r>
            <a:endParaRPr lang="en-US" sz="1000" b="1">
              <a:latin typeface="Arial" charset="0"/>
            </a:endParaRPr>
          </a:p>
        </p:txBody>
      </p:sp>
      <p:grpSp>
        <p:nvGrpSpPr>
          <p:cNvPr id="742416" name="Group 16"/>
          <p:cNvGrpSpPr>
            <a:grpSpLocks/>
          </p:cNvGrpSpPr>
          <p:nvPr/>
        </p:nvGrpSpPr>
        <p:grpSpPr bwMode="auto">
          <a:xfrm>
            <a:off x="6608763" y="2506663"/>
            <a:ext cx="2068512" cy="2027237"/>
            <a:chOff x="4163" y="1579"/>
            <a:chExt cx="1303" cy="1277"/>
          </a:xfrm>
        </p:grpSpPr>
        <p:sp>
          <p:nvSpPr>
            <p:cNvPr id="742417" name="Text Box 17"/>
            <p:cNvSpPr txBox="1">
              <a:spLocks noChangeArrowheads="1"/>
            </p:cNvSpPr>
            <p:nvPr/>
          </p:nvSpPr>
          <p:spPr bwMode="auto">
            <a:xfrm>
              <a:off x="4169" y="1579"/>
              <a:ext cx="1294" cy="1277"/>
            </a:xfrm>
            <a:prstGeom prst="rect">
              <a:avLst/>
            </a:prstGeom>
            <a:solidFill>
              <a:srgbClr val="99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r>
                <a:rPr lang="en-US" sz="1400" b="1">
                  <a:latin typeface="Arial" charset="0"/>
                </a:rPr>
                <a:t>CITIBANK</a:t>
              </a:r>
            </a:p>
            <a:p>
              <a:endParaRPr lang="en-US" sz="1400" b="1">
                <a:latin typeface="Arial" charset="0"/>
              </a:endParaRPr>
            </a:p>
            <a:p>
              <a:endParaRPr lang="en-US" sz="1400" b="1">
                <a:latin typeface="Arial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A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B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. . .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SHAMOS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Z</a:t>
              </a:r>
            </a:p>
          </p:txBody>
        </p:sp>
        <p:sp>
          <p:nvSpPr>
            <p:cNvPr id="742418" name="Line 18"/>
            <p:cNvSpPr>
              <a:spLocks noChangeShapeType="1"/>
            </p:cNvSpPr>
            <p:nvPr/>
          </p:nvSpPr>
          <p:spPr bwMode="auto">
            <a:xfrm>
              <a:off x="4168" y="2359"/>
              <a:ext cx="12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19" name="Line 19"/>
            <p:cNvSpPr>
              <a:spLocks noChangeShapeType="1"/>
            </p:cNvSpPr>
            <p:nvPr/>
          </p:nvSpPr>
          <p:spPr bwMode="auto">
            <a:xfrm flipV="1">
              <a:off x="4177" y="2190"/>
              <a:ext cx="127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0" name="Line 20"/>
            <p:cNvSpPr>
              <a:spLocks noChangeShapeType="1"/>
            </p:cNvSpPr>
            <p:nvPr/>
          </p:nvSpPr>
          <p:spPr bwMode="auto">
            <a:xfrm>
              <a:off x="4163" y="1991"/>
              <a:ext cx="1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1" name="Line 21"/>
            <p:cNvSpPr>
              <a:spLocks noChangeShapeType="1"/>
            </p:cNvSpPr>
            <p:nvPr/>
          </p:nvSpPr>
          <p:spPr bwMode="auto">
            <a:xfrm>
              <a:off x="4163" y="2516"/>
              <a:ext cx="12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2" name="Line 22"/>
            <p:cNvSpPr>
              <a:spLocks noChangeShapeType="1"/>
            </p:cNvSpPr>
            <p:nvPr/>
          </p:nvSpPr>
          <p:spPr bwMode="auto">
            <a:xfrm>
              <a:off x="4166" y="2681"/>
              <a:ext cx="1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42423" name="Group 23"/>
          <p:cNvGrpSpPr>
            <a:grpSpLocks/>
          </p:cNvGrpSpPr>
          <p:nvPr/>
        </p:nvGrpSpPr>
        <p:grpSpPr bwMode="auto">
          <a:xfrm>
            <a:off x="533400" y="2519363"/>
            <a:ext cx="2068513" cy="2027237"/>
            <a:chOff x="336" y="1587"/>
            <a:chExt cx="1303" cy="1277"/>
          </a:xfrm>
        </p:grpSpPr>
        <p:sp>
          <p:nvSpPr>
            <p:cNvPr id="742424" name="Text Box 24"/>
            <p:cNvSpPr txBox="1">
              <a:spLocks noChangeArrowheads="1"/>
            </p:cNvSpPr>
            <p:nvPr/>
          </p:nvSpPr>
          <p:spPr bwMode="auto">
            <a:xfrm>
              <a:off x="342" y="1587"/>
              <a:ext cx="1294" cy="1277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r>
                <a:rPr lang="en-US" sz="1400" b="1">
                  <a:latin typeface="Arial" charset="0"/>
                </a:rPr>
                <a:t>MELLON BANK</a:t>
              </a:r>
            </a:p>
            <a:p>
              <a:endParaRPr lang="en-US" sz="1400" b="1">
                <a:latin typeface="Arial" charset="0"/>
              </a:endParaRPr>
            </a:p>
            <a:p>
              <a:endParaRPr lang="en-US" sz="1400" b="1">
                <a:latin typeface="Arial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A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CMU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. . .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Y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Z</a:t>
              </a:r>
            </a:p>
          </p:txBody>
        </p:sp>
        <p:sp>
          <p:nvSpPr>
            <p:cNvPr id="742425" name="Line 25"/>
            <p:cNvSpPr>
              <a:spLocks noChangeShapeType="1"/>
            </p:cNvSpPr>
            <p:nvPr/>
          </p:nvSpPr>
          <p:spPr bwMode="auto">
            <a:xfrm>
              <a:off x="341" y="2367"/>
              <a:ext cx="12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6" name="Line 26"/>
            <p:cNvSpPr>
              <a:spLocks noChangeShapeType="1"/>
            </p:cNvSpPr>
            <p:nvPr/>
          </p:nvSpPr>
          <p:spPr bwMode="auto">
            <a:xfrm>
              <a:off x="350" y="2191"/>
              <a:ext cx="12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7" name="Line 27"/>
            <p:cNvSpPr>
              <a:spLocks noChangeShapeType="1"/>
            </p:cNvSpPr>
            <p:nvPr/>
          </p:nvSpPr>
          <p:spPr bwMode="auto">
            <a:xfrm>
              <a:off x="336" y="1999"/>
              <a:ext cx="1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8" name="Line 28"/>
            <p:cNvSpPr>
              <a:spLocks noChangeShapeType="1"/>
            </p:cNvSpPr>
            <p:nvPr/>
          </p:nvSpPr>
          <p:spPr bwMode="auto">
            <a:xfrm>
              <a:off x="336" y="2524"/>
              <a:ext cx="12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9" name="Line 29"/>
            <p:cNvSpPr>
              <a:spLocks noChangeShapeType="1"/>
            </p:cNvSpPr>
            <p:nvPr/>
          </p:nvSpPr>
          <p:spPr bwMode="auto">
            <a:xfrm>
              <a:off x="339" y="2689"/>
              <a:ext cx="1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2430" name="Text Box 30"/>
          <p:cNvSpPr txBox="1">
            <a:spLocks noChangeArrowheads="1"/>
          </p:cNvSpPr>
          <p:nvPr/>
        </p:nvSpPr>
        <p:spPr bwMode="auto">
          <a:xfrm>
            <a:off x="3095625" y="1262063"/>
            <a:ext cx="290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solidFill>
                  <a:schemeClr val="hlink"/>
                </a:solidFill>
                <a:latin typeface="Arial" charset="0"/>
              </a:rPr>
              <a:t>1.  CMU  SENDS CHECK TO SHAMOS</a:t>
            </a:r>
          </a:p>
        </p:txBody>
      </p:sp>
      <p:grpSp>
        <p:nvGrpSpPr>
          <p:cNvPr id="742431" name="Group 31"/>
          <p:cNvGrpSpPr>
            <a:grpSpLocks/>
          </p:cNvGrpSpPr>
          <p:nvPr/>
        </p:nvGrpSpPr>
        <p:grpSpPr bwMode="auto">
          <a:xfrm>
            <a:off x="5562600" y="1903413"/>
            <a:ext cx="2011363" cy="604837"/>
            <a:chOff x="3504" y="1199"/>
            <a:chExt cx="1267" cy="381"/>
          </a:xfrm>
        </p:grpSpPr>
        <p:sp>
          <p:nvSpPr>
            <p:cNvPr id="742432" name="Line 32"/>
            <p:cNvSpPr>
              <a:spLocks noChangeShapeType="1"/>
            </p:cNvSpPr>
            <p:nvPr/>
          </p:nvSpPr>
          <p:spPr bwMode="auto">
            <a:xfrm>
              <a:off x="4771" y="1199"/>
              <a:ext cx="0" cy="38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33" name="Rectangle 33"/>
            <p:cNvSpPr>
              <a:spLocks noChangeArrowheads="1"/>
            </p:cNvSpPr>
            <p:nvPr/>
          </p:nvSpPr>
          <p:spPr bwMode="auto">
            <a:xfrm>
              <a:off x="3504" y="1241"/>
              <a:ext cx="11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2.  SHAMOS DEPOSITS</a:t>
              </a:r>
            </a:p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 CHECK AT CITI</a:t>
              </a:r>
            </a:p>
          </p:txBody>
        </p:sp>
      </p:grpSp>
      <p:sp>
        <p:nvSpPr>
          <p:cNvPr id="742434" name="Rectangle 34"/>
          <p:cNvSpPr>
            <a:spLocks noChangeArrowheads="1"/>
          </p:cNvSpPr>
          <p:nvPr/>
        </p:nvSpPr>
        <p:spPr bwMode="auto">
          <a:xfrm>
            <a:off x="6696075" y="4632325"/>
            <a:ext cx="196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3.  CITIBANK CREDITS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  SHAMOS WITH $100</a:t>
            </a:r>
          </a:p>
        </p:txBody>
      </p:sp>
      <p:grpSp>
        <p:nvGrpSpPr>
          <p:cNvPr id="742435" name="Group 35"/>
          <p:cNvGrpSpPr>
            <a:grpSpLocks/>
          </p:cNvGrpSpPr>
          <p:nvPr/>
        </p:nvGrpSpPr>
        <p:grpSpPr bwMode="auto">
          <a:xfrm>
            <a:off x="4627563" y="2795588"/>
            <a:ext cx="1933575" cy="885825"/>
            <a:chOff x="2915" y="1761"/>
            <a:chExt cx="1218" cy="558"/>
          </a:xfrm>
        </p:grpSpPr>
        <p:sp>
          <p:nvSpPr>
            <p:cNvPr id="742436" name="Line 36"/>
            <p:cNvSpPr>
              <a:spLocks noChangeShapeType="1"/>
            </p:cNvSpPr>
            <p:nvPr/>
          </p:nvSpPr>
          <p:spPr bwMode="auto">
            <a:xfrm flipH="1">
              <a:off x="3698" y="1884"/>
              <a:ext cx="435" cy="43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37" name="Rectangle 37"/>
            <p:cNvSpPr>
              <a:spLocks noChangeArrowheads="1"/>
            </p:cNvSpPr>
            <p:nvPr/>
          </p:nvSpPr>
          <p:spPr bwMode="auto">
            <a:xfrm>
              <a:off x="2915" y="1761"/>
              <a:ext cx="11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457200" indent="-457200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4. CITI SENDS CHECK</a:t>
              </a:r>
            </a:p>
            <a:p>
              <a:pPr marL="457200" indent="-457200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TO CLEARING HOUSE</a:t>
              </a:r>
            </a:p>
          </p:txBody>
        </p:sp>
      </p:grpSp>
      <p:sp>
        <p:nvSpPr>
          <p:cNvPr id="742438" name="Rectangle 38"/>
          <p:cNvSpPr>
            <a:spLocks noChangeArrowheads="1"/>
          </p:cNvSpPr>
          <p:nvPr/>
        </p:nvSpPr>
        <p:spPr bwMode="auto">
          <a:xfrm>
            <a:off x="3060700" y="5568950"/>
            <a:ext cx="32591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457200" indent="-457200" algn="l"/>
            <a:r>
              <a:rPr lang="en-US" sz="1200" b="1">
                <a:solidFill>
                  <a:schemeClr val="hlink"/>
                </a:solidFill>
                <a:latin typeface="Arial" charset="0"/>
              </a:rPr>
              <a:t>5.  CLEARING HOUSE ADDS $100 TO CITI,</a:t>
            </a:r>
          </a:p>
          <a:p>
            <a:pPr marL="457200" indent="-457200" algn="l"/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SUBTRACTS $100 FROM MELLON</a:t>
            </a:r>
          </a:p>
          <a:p>
            <a:pPr marL="457200" indent="-457200" algn="l"/>
            <a:endParaRPr lang="en-US" sz="1200" b="1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742439" name="Group 39"/>
          <p:cNvGrpSpPr>
            <a:grpSpLocks/>
          </p:cNvGrpSpPr>
          <p:nvPr/>
        </p:nvGrpSpPr>
        <p:grpSpPr bwMode="auto">
          <a:xfrm>
            <a:off x="2624138" y="2516188"/>
            <a:ext cx="1733550" cy="1033462"/>
            <a:chOff x="1653" y="1585"/>
            <a:chExt cx="1092" cy="651"/>
          </a:xfrm>
        </p:grpSpPr>
        <p:sp>
          <p:nvSpPr>
            <p:cNvPr id="742440" name="Line 40"/>
            <p:cNvSpPr>
              <a:spLocks noChangeShapeType="1"/>
            </p:cNvSpPr>
            <p:nvPr/>
          </p:nvSpPr>
          <p:spPr bwMode="auto">
            <a:xfrm flipH="1" flipV="1">
              <a:off x="1669" y="1847"/>
              <a:ext cx="389" cy="389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41" name="Rectangle 41"/>
            <p:cNvSpPr>
              <a:spLocks noChangeArrowheads="1"/>
            </p:cNvSpPr>
            <p:nvPr/>
          </p:nvSpPr>
          <p:spPr bwMode="auto">
            <a:xfrm>
              <a:off x="1653" y="1585"/>
              <a:ext cx="109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8. CLEARING HOUSE</a:t>
              </a:r>
            </a:p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SENDS CHECK TO</a:t>
              </a:r>
            </a:p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MELLON</a:t>
              </a:r>
            </a:p>
          </p:txBody>
        </p:sp>
      </p:grpSp>
      <p:sp>
        <p:nvSpPr>
          <p:cNvPr id="742442" name="Rectangle 42"/>
          <p:cNvSpPr>
            <a:spLocks noChangeArrowheads="1"/>
          </p:cNvSpPr>
          <p:nvPr/>
        </p:nvSpPr>
        <p:spPr bwMode="auto">
          <a:xfrm>
            <a:off x="331788" y="4648200"/>
            <a:ext cx="147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1200" b="1">
                <a:solidFill>
                  <a:schemeClr val="hlink"/>
                </a:solidFill>
                <a:latin typeface="Arial" charset="0"/>
              </a:rPr>
              <a:t>7.  MELLON </a:t>
            </a:r>
            <a:br>
              <a:rPr lang="en-US" sz="1200" b="1">
                <a:solidFill>
                  <a:schemeClr val="hlink"/>
                </a:solidFill>
                <a:latin typeface="Arial" charset="0"/>
              </a:rPr>
            </a:br>
            <a:r>
              <a:rPr lang="en-US" sz="1200" b="1">
                <a:solidFill>
                  <a:schemeClr val="hlink"/>
                </a:solidFill>
                <a:latin typeface="Arial" charset="0"/>
              </a:rPr>
              <a:t>    DEDUCTS $100 </a:t>
            </a:r>
            <a:br>
              <a:rPr lang="en-US" sz="1200" b="1">
                <a:solidFill>
                  <a:schemeClr val="hlink"/>
                </a:solidFill>
                <a:latin typeface="Arial" charset="0"/>
              </a:rPr>
            </a:br>
            <a:r>
              <a:rPr lang="en-US" sz="1200" b="1">
                <a:solidFill>
                  <a:schemeClr val="hlink"/>
                </a:solidFill>
                <a:latin typeface="Arial" charset="0"/>
              </a:rPr>
              <a:t>    FROM CMU </a:t>
            </a:r>
            <a:br>
              <a:rPr lang="en-US" sz="1200" b="1">
                <a:solidFill>
                  <a:schemeClr val="hlink"/>
                </a:solidFill>
                <a:latin typeface="Arial" charset="0"/>
              </a:rPr>
            </a:br>
            <a:r>
              <a:rPr lang="en-US" sz="1200" b="1">
                <a:solidFill>
                  <a:schemeClr val="hlink"/>
                </a:solidFill>
                <a:latin typeface="Arial" charset="0"/>
              </a:rPr>
              <a:t>    ACCOUNT</a:t>
            </a:r>
          </a:p>
        </p:txBody>
      </p:sp>
      <p:grpSp>
        <p:nvGrpSpPr>
          <p:cNvPr id="742443" name="Group 43"/>
          <p:cNvGrpSpPr>
            <a:grpSpLocks/>
          </p:cNvGrpSpPr>
          <p:nvPr/>
        </p:nvGrpSpPr>
        <p:grpSpPr bwMode="auto">
          <a:xfrm>
            <a:off x="1381125" y="1849438"/>
            <a:ext cx="1900238" cy="654050"/>
            <a:chOff x="870" y="1165"/>
            <a:chExt cx="1197" cy="412"/>
          </a:xfrm>
        </p:grpSpPr>
        <p:sp>
          <p:nvSpPr>
            <p:cNvPr id="742444" name="Line 44"/>
            <p:cNvSpPr>
              <a:spLocks noChangeShapeType="1"/>
            </p:cNvSpPr>
            <p:nvPr/>
          </p:nvSpPr>
          <p:spPr bwMode="auto">
            <a:xfrm flipV="1">
              <a:off x="870" y="1165"/>
              <a:ext cx="0" cy="41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45" name="Rectangle 45"/>
            <p:cNvSpPr>
              <a:spLocks noChangeArrowheads="1"/>
            </p:cNvSpPr>
            <p:nvPr/>
          </p:nvSpPr>
          <p:spPr bwMode="auto">
            <a:xfrm>
              <a:off x="902" y="1234"/>
              <a:ext cx="11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9. MELLON SENDS</a:t>
              </a:r>
            </a:p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CHECK BACK TO CMU</a:t>
              </a:r>
            </a:p>
          </p:txBody>
        </p:sp>
      </p:grpSp>
      <p:grpSp>
        <p:nvGrpSpPr>
          <p:cNvPr id="742446" name="Group 46"/>
          <p:cNvGrpSpPr>
            <a:grpSpLocks/>
          </p:cNvGrpSpPr>
          <p:nvPr/>
        </p:nvGrpSpPr>
        <p:grpSpPr bwMode="auto">
          <a:xfrm>
            <a:off x="2060575" y="4124325"/>
            <a:ext cx="1644650" cy="1387475"/>
            <a:chOff x="1302" y="2543"/>
            <a:chExt cx="1036" cy="874"/>
          </a:xfrm>
        </p:grpSpPr>
        <p:sp>
          <p:nvSpPr>
            <p:cNvPr id="742447" name="Rectangle 47"/>
            <p:cNvSpPr>
              <a:spLocks noChangeArrowheads="1"/>
            </p:cNvSpPr>
            <p:nvPr/>
          </p:nvSpPr>
          <p:spPr bwMode="auto">
            <a:xfrm>
              <a:off x="1302" y="2899"/>
              <a:ext cx="103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6. CLEARING</a:t>
              </a:r>
              <a:br>
                <a:rPr lang="en-US" sz="1200" b="1">
                  <a:solidFill>
                    <a:schemeClr val="hlink"/>
                  </a:solidFill>
                  <a:latin typeface="Arial" charset="0"/>
                </a:rPr>
              </a:b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HOUSE SENDS  MELLON</a:t>
              </a:r>
              <a:br>
                <a:rPr lang="en-US" sz="1200" b="1">
                  <a:solidFill>
                    <a:schemeClr val="hlink"/>
                  </a:solidFill>
                  <a:latin typeface="Arial" charset="0"/>
                </a:rPr>
              </a:b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DEBIT INFO</a:t>
              </a:r>
            </a:p>
          </p:txBody>
        </p:sp>
        <p:sp>
          <p:nvSpPr>
            <p:cNvPr id="742448" name="Line 48"/>
            <p:cNvSpPr>
              <a:spLocks noChangeShapeType="1"/>
            </p:cNvSpPr>
            <p:nvPr/>
          </p:nvSpPr>
          <p:spPr bwMode="auto">
            <a:xfrm flipH="1" flipV="1">
              <a:off x="1672" y="2543"/>
              <a:ext cx="389" cy="389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2449" name="Rectangle 49"/>
          <p:cNvSpPr>
            <a:spLocks noChangeArrowheads="1"/>
          </p:cNvSpPr>
          <p:nvPr/>
        </p:nvSpPr>
        <p:spPr bwMode="auto">
          <a:xfrm>
            <a:off x="8153400" y="3984625"/>
            <a:ext cx="525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Arial" charset="0"/>
              </a:rPr>
              <a:t>+100</a:t>
            </a:r>
          </a:p>
        </p:txBody>
      </p:sp>
      <p:sp>
        <p:nvSpPr>
          <p:cNvPr id="742450" name="Rectangle 50"/>
          <p:cNvSpPr>
            <a:spLocks noChangeArrowheads="1"/>
          </p:cNvSpPr>
          <p:nvPr/>
        </p:nvSpPr>
        <p:spPr bwMode="auto">
          <a:xfrm>
            <a:off x="5229225" y="5191125"/>
            <a:ext cx="525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Arial" charset="0"/>
              </a:rPr>
              <a:t>+100</a:t>
            </a:r>
          </a:p>
        </p:txBody>
      </p:sp>
      <p:sp>
        <p:nvSpPr>
          <p:cNvPr id="742451" name="Rectangle 51"/>
          <p:cNvSpPr>
            <a:spLocks noChangeArrowheads="1"/>
          </p:cNvSpPr>
          <p:nvPr/>
        </p:nvSpPr>
        <p:spPr bwMode="auto">
          <a:xfrm>
            <a:off x="2120900" y="3467100"/>
            <a:ext cx="487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Arial" charset="0"/>
              </a:rPr>
              <a:t>-100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4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4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animBg="1"/>
      <p:bldP spid="742415" grpId="0" autoUpdateAnimBg="0"/>
      <p:bldP spid="742434" grpId="0" autoUpdateAnimBg="0"/>
      <p:bldP spid="742438" grpId="0" autoUpdateAnimBg="0"/>
      <p:bldP spid="742442" grpId="0" autoUpdateAnimBg="0"/>
      <p:bldP spid="742449" grpId="0" autoUpdateAnimBg="0"/>
      <p:bldP spid="742450" grpId="0" autoUpdateAnimBg="0"/>
      <p:bldP spid="74245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58738"/>
            <a:ext cx="7983538" cy="809625"/>
          </a:xfrm>
        </p:spPr>
        <p:txBody>
          <a:bodyPr/>
          <a:lstStyle/>
          <a:p>
            <a:r>
              <a:rPr lang="en-US" dirty="0"/>
              <a:t>Settling Payment </a:t>
            </a:r>
            <a:r>
              <a:rPr lang="en-US" dirty="0" smtClean="0"/>
              <a:t>Orders</a:t>
            </a:r>
            <a:endParaRPr lang="en-US" dirty="0"/>
          </a:p>
        </p:txBody>
      </p:sp>
      <p:grpSp>
        <p:nvGrpSpPr>
          <p:cNvPr id="744451" name="Group 3"/>
          <p:cNvGrpSpPr>
            <a:grpSpLocks/>
          </p:cNvGrpSpPr>
          <p:nvPr/>
        </p:nvGrpSpPr>
        <p:grpSpPr bwMode="auto">
          <a:xfrm>
            <a:off x="3305175" y="3946525"/>
            <a:ext cx="2476500" cy="2031999"/>
            <a:chOff x="2082" y="2486"/>
            <a:chExt cx="1560" cy="1280"/>
          </a:xfrm>
        </p:grpSpPr>
        <p:grpSp>
          <p:nvGrpSpPr>
            <p:cNvPr id="744452" name="Group 4"/>
            <p:cNvGrpSpPr>
              <a:grpSpLocks/>
            </p:cNvGrpSpPr>
            <p:nvPr/>
          </p:nvGrpSpPr>
          <p:grpSpPr bwMode="auto">
            <a:xfrm>
              <a:off x="2082" y="2486"/>
              <a:ext cx="1550" cy="1280"/>
              <a:chOff x="2105" y="2174"/>
              <a:chExt cx="1550" cy="1280"/>
            </a:xfrm>
          </p:grpSpPr>
          <p:sp>
            <p:nvSpPr>
              <p:cNvPr id="744453" name="Text Box 5"/>
              <p:cNvSpPr txBox="1">
                <a:spLocks noChangeArrowheads="1"/>
              </p:cNvSpPr>
              <p:nvPr/>
            </p:nvSpPr>
            <p:spPr bwMode="auto">
              <a:xfrm>
                <a:off x="2111" y="2174"/>
                <a:ext cx="1536" cy="1280"/>
              </a:xfrm>
              <a:prstGeom prst="rect">
                <a:avLst/>
              </a:prstGeom>
              <a:solidFill>
                <a:srgbClr val="FF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lang="en-US" sz="1400" b="1" dirty="0" smtClean="0">
                    <a:latin typeface="Arial" charset="0"/>
                  </a:rPr>
                  <a:t>AUTOMATED</a:t>
                </a:r>
              </a:p>
              <a:p>
                <a:r>
                  <a:rPr lang="en-US" sz="1400" b="1" dirty="0" smtClean="0">
                    <a:latin typeface="Arial" charset="0"/>
                  </a:rPr>
                  <a:t>CLEARING </a:t>
                </a:r>
                <a:r>
                  <a:rPr lang="en-US" sz="1400" b="1" dirty="0">
                    <a:latin typeface="Arial" charset="0"/>
                  </a:rPr>
                  <a:t>HOUSE</a:t>
                </a:r>
              </a:p>
              <a:p>
                <a:endParaRPr lang="en-US" sz="1400" b="1" dirty="0">
                  <a:latin typeface="Arial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1400" b="1" dirty="0">
                    <a:latin typeface="Arial" charset="0"/>
                  </a:rPr>
                  <a:t>MELLON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 dirty="0">
                    <a:latin typeface="Arial" charset="0"/>
                  </a:rPr>
                  <a:t>BANK A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 dirty="0">
                    <a:latin typeface="Arial" charset="0"/>
                  </a:rPr>
                  <a:t>. . .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 dirty="0">
                    <a:latin typeface="Arial" charset="0"/>
                  </a:rPr>
                  <a:t>BANK Z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 dirty="0">
                    <a:latin typeface="Arial" charset="0"/>
                  </a:rPr>
                  <a:t>CITIBANK</a:t>
                </a:r>
              </a:p>
            </p:txBody>
          </p:sp>
          <p:sp>
            <p:nvSpPr>
              <p:cNvPr id="744454" name="Line 6"/>
              <p:cNvSpPr>
                <a:spLocks noChangeShapeType="1"/>
              </p:cNvSpPr>
              <p:nvPr/>
            </p:nvSpPr>
            <p:spPr bwMode="auto">
              <a:xfrm>
                <a:off x="2110" y="2955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55" name="Line 7"/>
              <p:cNvSpPr>
                <a:spLocks noChangeShapeType="1"/>
              </p:cNvSpPr>
              <p:nvPr/>
            </p:nvSpPr>
            <p:spPr bwMode="auto">
              <a:xfrm>
                <a:off x="2119" y="2779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56" name="Line 8"/>
              <p:cNvSpPr>
                <a:spLocks noChangeShapeType="1"/>
              </p:cNvSpPr>
              <p:nvPr/>
            </p:nvSpPr>
            <p:spPr bwMode="auto">
              <a:xfrm>
                <a:off x="2105" y="2587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57" name="Line 9"/>
              <p:cNvSpPr>
                <a:spLocks noChangeShapeType="1"/>
              </p:cNvSpPr>
              <p:nvPr/>
            </p:nvSpPr>
            <p:spPr bwMode="auto">
              <a:xfrm>
                <a:off x="2105" y="3112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58" name="Line 10"/>
              <p:cNvSpPr>
                <a:spLocks noChangeShapeType="1"/>
              </p:cNvSpPr>
              <p:nvPr/>
            </p:nvSpPr>
            <p:spPr bwMode="auto">
              <a:xfrm>
                <a:off x="2108" y="3277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44459" name="Text Box 11"/>
            <p:cNvSpPr txBox="1">
              <a:spLocks noChangeArrowheads="1"/>
            </p:cNvSpPr>
            <p:nvPr/>
          </p:nvSpPr>
          <p:spPr bwMode="auto">
            <a:xfrm>
              <a:off x="2987" y="2910"/>
              <a:ext cx="6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+34,299,321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744460" name="Rectangle 12"/>
            <p:cNvSpPr>
              <a:spLocks noChangeArrowheads="1"/>
            </p:cNvSpPr>
            <p:nvPr/>
          </p:nvSpPr>
          <p:spPr bwMode="auto">
            <a:xfrm>
              <a:off x="2963" y="3581"/>
              <a:ext cx="6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-107,071,775</a:t>
              </a:r>
            </a:p>
          </p:txBody>
        </p:sp>
      </p:grpSp>
      <p:grpSp>
        <p:nvGrpSpPr>
          <p:cNvPr id="744461" name="Group 13"/>
          <p:cNvGrpSpPr>
            <a:grpSpLocks/>
          </p:cNvGrpSpPr>
          <p:nvPr/>
        </p:nvGrpSpPr>
        <p:grpSpPr bwMode="auto">
          <a:xfrm>
            <a:off x="349250" y="2978150"/>
            <a:ext cx="2112963" cy="2027238"/>
            <a:chOff x="336" y="1587"/>
            <a:chExt cx="1331" cy="1277"/>
          </a:xfrm>
        </p:grpSpPr>
        <p:grpSp>
          <p:nvGrpSpPr>
            <p:cNvPr id="744462" name="Group 14"/>
            <p:cNvGrpSpPr>
              <a:grpSpLocks/>
            </p:cNvGrpSpPr>
            <p:nvPr/>
          </p:nvGrpSpPr>
          <p:grpSpPr bwMode="auto">
            <a:xfrm>
              <a:off x="336" y="1587"/>
              <a:ext cx="1303" cy="1277"/>
              <a:chOff x="336" y="1587"/>
              <a:chExt cx="1303" cy="1277"/>
            </a:xfrm>
          </p:grpSpPr>
          <p:sp>
            <p:nvSpPr>
              <p:cNvPr id="744463" name="Text Box 15"/>
              <p:cNvSpPr txBox="1">
                <a:spLocks noChangeArrowheads="1"/>
              </p:cNvSpPr>
              <p:nvPr/>
            </p:nvSpPr>
            <p:spPr bwMode="auto">
              <a:xfrm>
                <a:off x="342" y="1587"/>
                <a:ext cx="1294" cy="1277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lang="en-US" sz="1400" b="1">
                    <a:latin typeface="Arial" charset="0"/>
                  </a:rPr>
                  <a:t>MELLON BANK</a:t>
                </a:r>
              </a:p>
              <a:p>
                <a:endParaRPr lang="en-US" sz="1400" b="1">
                  <a:latin typeface="Arial" charset="0"/>
                </a:endParaRPr>
              </a:p>
              <a:p>
                <a:endParaRPr lang="en-US" sz="1400" b="1">
                  <a:latin typeface="Arial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A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CMU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. . .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Z</a:t>
                </a:r>
              </a:p>
            </p:txBody>
          </p:sp>
          <p:sp>
            <p:nvSpPr>
              <p:cNvPr id="744464" name="Line 16"/>
              <p:cNvSpPr>
                <a:spLocks noChangeShapeType="1"/>
              </p:cNvSpPr>
              <p:nvPr/>
            </p:nvSpPr>
            <p:spPr bwMode="auto">
              <a:xfrm>
                <a:off x="341" y="2367"/>
                <a:ext cx="12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65" name="Line 17"/>
              <p:cNvSpPr>
                <a:spLocks noChangeShapeType="1"/>
              </p:cNvSpPr>
              <p:nvPr/>
            </p:nvSpPr>
            <p:spPr bwMode="auto">
              <a:xfrm>
                <a:off x="350" y="2191"/>
                <a:ext cx="12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66" name="Line 18"/>
              <p:cNvSpPr>
                <a:spLocks noChangeShapeType="1"/>
              </p:cNvSpPr>
              <p:nvPr/>
            </p:nvSpPr>
            <p:spPr bwMode="auto">
              <a:xfrm>
                <a:off x="336" y="1999"/>
                <a:ext cx="13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67" name="Line 19"/>
              <p:cNvSpPr>
                <a:spLocks noChangeShapeType="1"/>
              </p:cNvSpPr>
              <p:nvPr/>
            </p:nvSpPr>
            <p:spPr bwMode="auto">
              <a:xfrm>
                <a:off x="336" y="2524"/>
                <a:ext cx="12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68" name="Line 20"/>
              <p:cNvSpPr>
                <a:spLocks noChangeShapeType="1"/>
              </p:cNvSpPr>
              <p:nvPr/>
            </p:nvSpPr>
            <p:spPr bwMode="auto">
              <a:xfrm>
                <a:off x="339" y="2689"/>
                <a:ext cx="12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44469" name="Rectangle 21"/>
            <p:cNvSpPr>
              <a:spLocks noChangeArrowheads="1"/>
            </p:cNvSpPr>
            <p:nvPr/>
          </p:nvSpPr>
          <p:spPr bwMode="auto">
            <a:xfrm>
              <a:off x="1283" y="2184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+3167</a:t>
              </a:r>
            </a:p>
          </p:txBody>
        </p:sp>
        <p:sp>
          <p:nvSpPr>
            <p:cNvPr id="744470" name="Rectangle 22"/>
            <p:cNvSpPr>
              <a:spLocks noChangeArrowheads="1"/>
            </p:cNvSpPr>
            <p:nvPr/>
          </p:nvSpPr>
          <p:spPr bwMode="auto">
            <a:xfrm>
              <a:off x="1250" y="2007"/>
              <a:ext cx="4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  <a:latin typeface="Arial" charset="0"/>
                </a:rPr>
                <a:t>-15085</a:t>
              </a:r>
            </a:p>
          </p:txBody>
        </p:sp>
        <p:sp>
          <p:nvSpPr>
            <p:cNvPr id="744471" name="Rectangle 23"/>
            <p:cNvSpPr>
              <a:spLocks noChangeArrowheads="1"/>
            </p:cNvSpPr>
            <p:nvPr/>
          </p:nvSpPr>
          <p:spPr bwMode="auto">
            <a:xfrm>
              <a:off x="1162" y="2515"/>
              <a:ext cx="4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+728103</a:t>
              </a:r>
            </a:p>
          </p:txBody>
        </p:sp>
        <p:sp>
          <p:nvSpPr>
            <p:cNvPr id="744472" name="Rectangle 24"/>
            <p:cNvSpPr>
              <a:spLocks noChangeArrowheads="1"/>
            </p:cNvSpPr>
            <p:nvPr/>
          </p:nvSpPr>
          <p:spPr bwMode="auto">
            <a:xfrm>
              <a:off x="1219" y="2679"/>
              <a:ext cx="4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+35529</a:t>
              </a:r>
            </a:p>
          </p:txBody>
        </p:sp>
      </p:grpSp>
      <p:grpSp>
        <p:nvGrpSpPr>
          <p:cNvPr id="744473" name="Group 25"/>
          <p:cNvGrpSpPr>
            <a:grpSpLocks/>
          </p:cNvGrpSpPr>
          <p:nvPr/>
        </p:nvGrpSpPr>
        <p:grpSpPr bwMode="auto">
          <a:xfrm>
            <a:off x="6756400" y="2971800"/>
            <a:ext cx="2082800" cy="2027238"/>
            <a:chOff x="4163" y="1567"/>
            <a:chExt cx="1312" cy="1301"/>
          </a:xfrm>
        </p:grpSpPr>
        <p:grpSp>
          <p:nvGrpSpPr>
            <p:cNvPr id="744474" name="Group 26"/>
            <p:cNvGrpSpPr>
              <a:grpSpLocks/>
            </p:cNvGrpSpPr>
            <p:nvPr/>
          </p:nvGrpSpPr>
          <p:grpSpPr bwMode="auto">
            <a:xfrm>
              <a:off x="4163" y="1567"/>
              <a:ext cx="1303" cy="1301"/>
              <a:chOff x="4163" y="1567"/>
              <a:chExt cx="1303" cy="1301"/>
            </a:xfrm>
          </p:grpSpPr>
          <p:sp>
            <p:nvSpPr>
              <p:cNvPr id="744475" name="Text Box 27"/>
              <p:cNvSpPr txBox="1">
                <a:spLocks noChangeArrowheads="1"/>
              </p:cNvSpPr>
              <p:nvPr/>
            </p:nvSpPr>
            <p:spPr bwMode="auto">
              <a:xfrm>
                <a:off x="4169" y="1567"/>
                <a:ext cx="1294" cy="1301"/>
              </a:xfrm>
              <a:prstGeom prst="rect">
                <a:avLst/>
              </a:prstGeom>
              <a:solidFill>
                <a:srgbClr val="99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lang="en-US" sz="1400" b="1">
                    <a:latin typeface="Arial" charset="0"/>
                  </a:rPr>
                  <a:t>CITIBANK</a:t>
                </a:r>
              </a:p>
              <a:p>
                <a:endParaRPr lang="en-US" sz="1400" b="1">
                  <a:latin typeface="Arial" charset="0"/>
                </a:endParaRPr>
              </a:p>
              <a:p>
                <a:endParaRPr lang="en-US" sz="1400" b="1">
                  <a:latin typeface="Arial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A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B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. . .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SHAMOS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Z</a:t>
                </a:r>
              </a:p>
            </p:txBody>
          </p:sp>
          <p:sp>
            <p:nvSpPr>
              <p:cNvPr id="744476" name="Line 28"/>
              <p:cNvSpPr>
                <a:spLocks noChangeShapeType="1"/>
              </p:cNvSpPr>
              <p:nvPr/>
            </p:nvSpPr>
            <p:spPr bwMode="auto">
              <a:xfrm>
                <a:off x="4168" y="2359"/>
                <a:ext cx="12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77" name="Line 29"/>
              <p:cNvSpPr>
                <a:spLocks noChangeShapeType="1"/>
              </p:cNvSpPr>
              <p:nvPr/>
            </p:nvSpPr>
            <p:spPr bwMode="auto">
              <a:xfrm flipV="1">
                <a:off x="4177" y="2190"/>
                <a:ext cx="127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78" name="Line 30"/>
              <p:cNvSpPr>
                <a:spLocks noChangeShapeType="1"/>
              </p:cNvSpPr>
              <p:nvPr/>
            </p:nvSpPr>
            <p:spPr bwMode="auto">
              <a:xfrm>
                <a:off x="4163" y="1991"/>
                <a:ext cx="13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79" name="Line 31"/>
              <p:cNvSpPr>
                <a:spLocks noChangeShapeType="1"/>
              </p:cNvSpPr>
              <p:nvPr/>
            </p:nvSpPr>
            <p:spPr bwMode="auto">
              <a:xfrm>
                <a:off x="4163" y="2516"/>
                <a:ext cx="12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80" name="Line 32"/>
              <p:cNvSpPr>
                <a:spLocks noChangeShapeType="1"/>
              </p:cNvSpPr>
              <p:nvPr/>
            </p:nvSpPr>
            <p:spPr bwMode="auto">
              <a:xfrm>
                <a:off x="4166" y="2681"/>
                <a:ext cx="12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44481" name="Rectangle 33"/>
            <p:cNvSpPr>
              <a:spLocks noChangeArrowheads="1"/>
            </p:cNvSpPr>
            <p:nvPr/>
          </p:nvSpPr>
          <p:spPr bwMode="auto">
            <a:xfrm>
              <a:off x="5136" y="2508"/>
              <a:ext cx="33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+100</a:t>
              </a:r>
            </a:p>
          </p:txBody>
        </p:sp>
        <p:sp>
          <p:nvSpPr>
            <p:cNvPr id="744482" name="Rectangle 34"/>
            <p:cNvSpPr>
              <a:spLocks noChangeArrowheads="1"/>
            </p:cNvSpPr>
            <p:nvPr/>
          </p:nvSpPr>
          <p:spPr bwMode="auto">
            <a:xfrm>
              <a:off x="5091" y="1998"/>
              <a:ext cx="38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+2786</a:t>
              </a:r>
            </a:p>
          </p:txBody>
        </p:sp>
        <p:sp>
          <p:nvSpPr>
            <p:cNvPr id="744483" name="Rectangle 35"/>
            <p:cNvSpPr>
              <a:spLocks noChangeArrowheads="1"/>
            </p:cNvSpPr>
            <p:nvPr/>
          </p:nvSpPr>
          <p:spPr bwMode="auto">
            <a:xfrm>
              <a:off x="5006" y="2176"/>
              <a:ext cx="46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-988713</a:t>
              </a:r>
            </a:p>
          </p:txBody>
        </p:sp>
        <p:sp>
          <p:nvSpPr>
            <p:cNvPr id="744484" name="Rectangle 36"/>
            <p:cNvSpPr>
              <a:spLocks noChangeArrowheads="1"/>
            </p:cNvSpPr>
            <p:nvPr/>
          </p:nvSpPr>
          <p:spPr bwMode="auto">
            <a:xfrm>
              <a:off x="5046" y="2676"/>
              <a:ext cx="41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-31872</a:t>
              </a:r>
            </a:p>
          </p:txBody>
        </p:sp>
      </p:grpSp>
      <p:grpSp>
        <p:nvGrpSpPr>
          <p:cNvPr id="744485" name="Group 37"/>
          <p:cNvGrpSpPr>
            <a:grpSpLocks/>
          </p:cNvGrpSpPr>
          <p:nvPr/>
        </p:nvGrpSpPr>
        <p:grpSpPr bwMode="auto">
          <a:xfrm>
            <a:off x="3271838" y="1041400"/>
            <a:ext cx="2466975" cy="2538413"/>
            <a:chOff x="2061" y="500"/>
            <a:chExt cx="1554" cy="1599"/>
          </a:xfrm>
        </p:grpSpPr>
        <p:sp>
          <p:nvSpPr>
            <p:cNvPr id="744486" name="Text Box 38"/>
            <p:cNvSpPr txBox="1">
              <a:spLocks noChangeArrowheads="1"/>
            </p:cNvSpPr>
            <p:nvPr/>
          </p:nvSpPr>
          <p:spPr bwMode="auto">
            <a:xfrm>
              <a:off x="2067" y="500"/>
              <a:ext cx="1536" cy="1599"/>
            </a:xfrm>
            <a:prstGeom prst="rect">
              <a:avLst/>
            </a:prstGeom>
            <a:solidFill>
              <a:srgbClr val="FFE5E8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r>
                <a:rPr lang="en-US" sz="1400" b="1">
                  <a:latin typeface="Arial" charset="0"/>
                </a:rPr>
                <a:t>REAL-TIME GROSS</a:t>
              </a:r>
            </a:p>
            <a:p>
              <a:r>
                <a:rPr lang="en-US" sz="1400" b="1">
                  <a:latin typeface="Arial" charset="0"/>
                </a:rPr>
                <a:t>SETTLEMENT SYSTEM</a:t>
              </a:r>
            </a:p>
            <a:p>
              <a:r>
                <a:rPr lang="en-US" sz="1400" b="1">
                  <a:latin typeface="Arial" charset="0"/>
                </a:rPr>
                <a:t>(FEDWIRE)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MELLON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BANK A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. . .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BANK Z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CITIBANK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CLEARING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HOUSE</a:t>
              </a:r>
            </a:p>
          </p:txBody>
        </p:sp>
        <p:sp>
          <p:nvSpPr>
            <p:cNvPr id="744487" name="Line 39"/>
            <p:cNvSpPr>
              <a:spLocks noChangeShapeType="1"/>
            </p:cNvSpPr>
            <p:nvPr/>
          </p:nvSpPr>
          <p:spPr bwMode="auto">
            <a:xfrm>
              <a:off x="2066" y="1440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4488" name="Line 40"/>
            <p:cNvSpPr>
              <a:spLocks noChangeShapeType="1"/>
            </p:cNvSpPr>
            <p:nvPr/>
          </p:nvSpPr>
          <p:spPr bwMode="auto">
            <a:xfrm>
              <a:off x="2075" y="1264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4489" name="Line 41"/>
            <p:cNvSpPr>
              <a:spLocks noChangeShapeType="1"/>
            </p:cNvSpPr>
            <p:nvPr/>
          </p:nvSpPr>
          <p:spPr bwMode="auto">
            <a:xfrm>
              <a:off x="2061" y="1096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4490" name="Line 42"/>
            <p:cNvSpPr>
              <a:spLocks noChangeShapeType="1"/>
            </p:cNvSpPr>
            <p:nvPr/>
          </p:nvSpPr>
          <p:spPr bwMode="auto">
            <a:xfrm>
              <a:off x="2061" y="1597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4491" name="Line 43"/>
            <p:cNvSpPr>
              <a:spLocks noChangeShapeType="1"/>
            </p:cNvSpPr>
            <p:nvPr/>
          </p:nvSpPr>
          <p:spPr bwMode="auto">
            <a:xfrm>
              <a:off x="2064" y="1762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4492" name="Line 44"/>
            <p:cNvSpPr>
              <a:spLocks noChangeShapeType="1"/>
            </p:cNvSpPr>
            <p:nvPr/>
          </p:nvSpPr>
          <p:spPr bwMode="auto">
            <a:xfrm>
              <a:off x="2079" y="943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4493" name="Text Box 45"/>
          <p:cNvSpPr txBox="1">
            <a:spLocks noChangeArrowheads="1"/>
          </p:cNvSpPr>
          <p:nvPr/>
        </p:nvSpPr>
        <p:spPr bwMode="auto">
          <a:xfrm>
            <a:off x="647700" y="974725"/>
            <a:ext cx="2447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1.  AT END OF DAY, EACH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BANK HAS A NET POSITIVE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OR NEGATIVE CLEARING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HOUSE BALANCE</a:t>
            </a:r>
          </a:p>
        </p:txBody>
      </p:sp>
      <p:sp>
        <p:nvSpPr>
          <p:cNvPr id="744494" name="Text Box 46"/>
          <p:cNvSpPr txBox="1">
            <a:spLocks noChangeArrowheads="1"/>
          </p:cNvSpPr>
          <p:nvPr/>
        </p:nvSpPr>
        <p:spPr bwMode="auto">
          <a:xfrm>
            <a:off x="5683250" y="981075"/>
            <a:ext cx="242093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862263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433763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909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3481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8053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2625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sz="1200" b="1">
                <a:solidFill>
                  <a:schemeClr val="hlink"/>
                </a:solidFill>
                <a:latin typeface="Arial" charset="0"/>
              </a:rPr>
              <a:t>2.  BANKS WITH NEGATIVE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     BALANCES MUST PAY;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     THOSE WITH POSITIVE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     BALANCES RECEIVE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     MONEY</a:t>
            </a:r>
          </a:p>
        </p:txBody>
      </p:sp>
      <p:sp>
        <p:nvSpPr>
          <p:cNvPr id="744495" name="Rectangle 47"/>
          <p:cNvSpPr>
            <a:spLocks noChangeArrowheads="1"/>
          </p:cNvSpPr>
          <p:nvPr/>
        </p:nvSpPr>
        <p:spPr bwMode="auto">
          <a:xfrm>
            <a:off x="4614863" y="3155950"/>
            <a:ext cx="1116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+107,071,775</a:t>
            </a:r>
          </a:p>
        </p:txBody>
      </p:sp>
      <p:sp>
        <p:nvSpPr>
          <p:cNvPr id="744496" name="Rectangle 48"/>
          <p:cNvSpPr>
            <a:spLocks noChangeArrowheads="1"/>
          </p:cNvSpPr>
          <p:nvPr/>
        </p:nvSpPr>
        <p:spPr bwMode="auto">
          <a:xfrm>
            <a:off x="4651375" y="2786063"/>
            <a:ext cx="1077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-107,071,775</a:t>
            </a:r>
          </a:p>
        </p:txBody>
      </p:sp>
      <p:sp>
        <p:nvSpPr>
          <p:cNvPr id="744497" name="AutoShape 49"/>
          <p:cNvSpPr>
            <a:spLocks noChangeArrowheads="1"/>
          </p:cNvSpPr>
          <p:nvPr/>
        </p:nvSpPr>
        <p:spPr bwMode="auto">
          <a:xfrm>
            <a:off x="5726113" y="2854325"/>
            <a:ext cx="312737" cy="554038"/>
          </a:xfrm>
          <a:prstGeom prst="curvedLeftArrow">
            <a:avLst>
              <a:gd name="adj1" fmla="val 16026"/>
              <a:gd name="adj2" fmla="val 51458"/>
              <a:gd name="adj3" fmla="val 3333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44498" name="Rectangle 50"/>
          <p:cNvSpPr>
            <a:spLocks noChangeArrowheads="1"/>
          </p:cNvSpPr>
          <p:nvPr/>
        </p:nvSpPr>
        <p:spPr bwMode="auto">
          <a:xfrm>
            <a:off x="4710113" y="1735138"/>
            <a:ext cx="1031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+34,299,321</a:t>
            </a:r>
          </a:p>
        </p:txBody>
      </p:sp>
      <p:grpSp>
        <p:nvGrpSpPr>
          <p:cNvPr id="744499" name="Group 51"/>
          <p:cNvGrpSpPr>
            <a:grpSpLocks/>
          </p:cNvGrpSpPr>
          <p:nvPr/>
        </p:nvGrpSpPr>
        <p:grpSpPr bwMode="auto">
          <a:xfrm>
            <a:off x="5846763" y="4484688"/>
            <a:ext cx="2873375" cy="1166812"/>
            <a:chOff x="3683" y="2825"/>
            <a:chExt cx="1810" cy="735"/>
          </a:xfrm>
        </p:grpSpPr>
        <p:sp>
          <p:nvSpPr>
            <p:cNvPr id="744500" name="Line 52"/>
            <p:cNvSpPr>
              <a:spLocks noChangeShapeType="1"/>
            </p:cNvSpPr>
            <p:nvPr/>
          </p:nvSpPr>
          <p:spPr bwMode="auto">
            <a:xfrm flipV="1">
              <a:off x="3683" y="2825"/>
              <a:ext cx="537" cy="53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4501" name="Text Box 53"/>
            <p:cNvSpPr txBox="1">
              <a:spLocks noChangeArrowheads="1"/>
            </p:cNvSpPr>
            <p:nvPr/>
          </p:nvSpPr>
          <p:spPr bwMode="auto">
            <a:xfrm>
              <a:off x="3813" y="3272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4572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3.  CLEARING HOUSE INFORMS</a:t>
              </a:r>
            </a:p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 CITI IT MUST PAY $107,071,775</a:t>
              </a:r>
            </a:p>
          </p:txBody>
        </p:sp>
      </p:grpSp>
      <p:sp>
        <p:nvSpPr>
          <p:cNvPr id="744502" name="AutoShape 54"/>
          <p:cNvSpPr>
            <a:spLocks noChangeArrowheads="1"/>
          </p:cNvSpPr>
          <p:nvPr/>
        </p:nvSpPr>
        <p:spPr bwMode="auto">
          <a:xfrm flipH="1" flipV="1">
            <a:off x="2803525" y="1658938"/>
            <a:ext cx="458788" cy="1628775"/>
          </a:xfrm>
          <a:prstGeom prst="curvedLeftArrow">
            <a:avLst>
              <a:gd name="adj1" fmla="val 32116"/>
              <a:gd name="adj2" fmla="val 103119"/>
              <a:gd name="adj3" fmla="val 3333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744503" name="Group 55"/>
          <p:cNvGrpSpPr>
            <a:grpSpLocks/>
          </p:cNvGrpSpPr>
          <p:nvPr/>
        </p:nvGrpSpPr>
        <p:grpSpPr bwMode="auto">
          <a:xfrm>
            <a:off x="6135688" y="2270125"/>
            <a:ext cx="2798762" cy="712788"/>
            <a:chOff x="3865" y="1430"/>
            <a:chExt cx="1763" cy="449"/>
          </a:xfrm>
        </p:grpSpPr>
        <p:sp>
          <p:nvSpPr>
            <p:cNvPr id="744504" name="Text Box 56"/>
            <p:cNvSpPr txBox="1">
              <a:spLocks noChangeArrowheads="1"/>
            </p:cNvSpPr>
            <p:nvPr/>
          </p:nvSpPr>
          <p:spPr bwMode="auto">
            <a:xfrm>
              <a:off x="4072" y="1430"/>
              <a:ext cx="155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4572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4.  CITI PAYS THE CLEARING</a:t>
              </a:r>
            </a:p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 HOUSE THROUGH RTGS</a:t>
              </a:r>
            </a:p>
            <a:p>
              <a:pPr>
                <a:buFontTx/>
                <a:buAutoNum type="arabicPeriod" startAt="3"/>
              </a:pPr>
              <a:endParaRPr lang="en-US" sz="1200" b="1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744505" name="Line 57"/>
            <p:cNvSpPr>
              <a:spLocks noChangeShapeType="1"/>
            </p:cNvSpPr>
            <p:nvPr/>
          </p:nvSpPr>
          <p:spPr bwMode="auto">
            <a:xfrm flipH="1">
              <a:off x="3865" y="1604"/>
              <a:ext cx="273" cy="27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44506" name="Group 58"/>
          <p:cNvGrpSpPr>
            <a:grpSpLocks/>
          </p:cNvGrpSpPr>
          <p:nvPr/>
        </p:nvGrpSpPr>
        <p:grpSpPr bwMode="auto">
          <a:xfrm>
            <a:off x="739775" y="4587875"/>
            <a:ext cx="2593975" cy="1635125"/>
            <a:chOff x="466" y="2890"/>
            <a:chExt cx="1634" cy="1030"/>
          </a:xfrm>
        </p:grpSpPr>
        <p:sp>
          <p:nvSpPr>
            <p:cNvPr id="744507" name="Text Box 59"/>
            <p:cNvSpPr txBox="1">
              <a:spLocks noChangeArrowheads="1"/>
            </p:cNvSpPr>
            <p:nvPr/>
          </p:nvSpPr>
          <p:spPr bwMode="auto">
            <a:xfrm>
              <a:off x="466" y="3287"/>
              <a:ext cx="163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667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5382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1097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6812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1384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5956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0528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5100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5.  CLEARING HOUSE ADVISES</a:t>
              </a:r>
            </a:p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 MELLON IT WILL</a:t>
              </a:r>
            </a:p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 RECEIVE $34,299,321 </a:t>
              </a:r>
            </a:p>
            <a:p>
              <a:endParaRPr lang="en-US" sz="1200" b="1">
                <a:solidFill>
                  <a:schemeClr val="hlink"/>
                </a:solidFill>
                <a:latin typeface="Arial" charset="0"/>
              </a:endParaRPr>
            </a:p>
            <a:p>
              <a:pPr>
                <a:buFontTx/>
                <a:buAutoNum type="arabicPeriod" startAt="3"/>
              </a:pPr>
              <a:endParaRPr lang="en-US" sz="1200" b="1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744508" name="Line 60"/>
            <p:cNvSpPr>
              <a:spLocks noChangeShapeType="1"/>
            </p:cNvSpPr>
            <p:nvPr/>
          </p:nvSpPr>
          <p:spPr bwMode="auto">
            <a:xfrm flipH="1" flipV="1">
              <a:off x="1591" y="2890"/>
              <a:ext cx="397" cy="39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44509" name="Group 61"/>
          <p:cNvGrpSpPr>
            <a:grpSpLocks/>
          </p:cNvGrpSpPr>
          <p:nvPr/>
        </p:nvGrpSpPr>
        <p:grpSpPr bwMode="auto">
          <a:xfrm>
            <a:off x="292100" y="2122488"/>
            <a:ext cx="2482850" cy="958850"/>
            <a:chOff x="184" y="1337"/>
            <a:chExt cx="1564" cy="604"/>
          </a:xfrm>
        </p:grpSpPr>
        <p:sp>
          <p:nvSpPr>
            <p:cNvPr id="744510" name="Text Box 62"/>
            <p:cNvSpPr txBox="1">
              <a:spLocks noChangeArrowheads="1"/>
            </p:cNvSpPr>
            <p:nvPr/>
          </p:nvSpPr>
          <p:spPr bwMode="auto">
            <a:xfrm>
              <a:off x="184" y="1423"/>
              <a:ext cx="15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667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5382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1097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6812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1384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5956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0528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5100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6.  CLEARING HOUSE PAYS</a:t>
              </a:r>
            </a:p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 MELLON $34,299,321 </a:t>
              </a:r>
            </a:p>
            <a:p>
              <a:endParaRPr lang="en-US" sz="1200" b="1">
                <a:solidFill>
                  <a:schemeClr val="hlink"/>
                </a:solidFill>
                <a:latin typeface="Arial" charset="0"/>
              </a:endParaRPr>
            </a:p>
            <a:p>
              <a:pPr>
                <a:buFontTx/>
                <a:buAutoNum type="arabicPeriod" startAt="3"/>
              </a:pPr>
              <a:endParaRPr lang="en-US" sz="1200" b="1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744511" name="Line 63"/>
            <p:cNvSpPr>
              <a:spLocks noChangeShapeType="1"/>
            </p:cNvSpPr>
            <p:nvPr/>
          </p:nvSpPr>
          <p:spPr bwMode="auto">
            <a:xfrm flipV="1">
              <a:off x="1515" y="1337"/>
              <a:ext cx="233" cy="7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4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4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4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4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4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4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4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95" grpId="0" autoUpdateAnimBg="0"/>
      <p:bldP spid="744496" grpId="0" autoUpdateAnimBg="0"/>
      <p:bldP spid="744497" grpId="0" animBg="1"/>
      <p:bldP spid="744498" grpId="0" autoUpdateAnimBg="0"/>
      <p:bldP spid="7445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477" y="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Gross Settlement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82741" y="1136071"/>
            <a:ext cx="1744772" cy="1363404"/>
            <a:chOff x="3623414" y="1544780"/>
            <a:chExt cx="1744772" cy="1363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241" y="1810904"/>
              <a:ext cx="1235854" cy="10972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23414" y="1544780"/>
              <a:ext cx="1744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 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7620" y="2900472"/>
            <a:ext cx="2099884" cy="1097280"/>
            <a:chOff x="1363311" y="3523927"/>
            <a:chExt cx="2099884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016" y="3523927"/>
              <a:ext cx="1055179" cy="1097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63311" y="3719945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4074" y="2904789"/>
            <a:ext cx="2276343" cy="1097280"/>
            <a:chOff x="5849220" y="3542098"/>
            <a:chExt cx="2276343" cy="10972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9220" y="3542098"/>
              <a:ext cx="1225079" cy="1097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75889" y="3879274"/>
              <a:ext cx="1149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70424" y="4923964"/>
            <a:ext cx="1396828" cy="1392827"/>
            <a:chOff x="5924059" y="4536037"/>
            <a:chExt cx="1396828" cy="13928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4059" y="4536037"/>
              <a:ext cx="1396828" cy="10278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62006" y="5590310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67944" y="5026846"/>
            <a:ext cx="1290903" cy="1428491"/>
            <a:chOff x="2429944" y="4458809"/>
            <a:chExt cx="1290903" cy="1428491"/>
          </a:xfrm>
        </p:grpSpPr>
        <p:sp>
          <p:nvSpPr>
            <p:cNvPr id="17" name="TextBox 16"/>
            <p:cNvSpPr txBox="1"/>
            <p:nvPr/>
          </p:nvSpPr>
          <p:spPr>
            <a:xfrm>
              <a:off x="2583027" y="5548746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9944" y="4458809"/>
              <a:ext cx="1290903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565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477" y="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Gross Settlement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82741" y="1136071"/>
            <a:ext cx="1744772" cy="1363404"/>
            <a:chOff x="3623414" y="1544780"/>
            <a:chExt cx="1744772" cy="1363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241" y="1810904"/>
              <a:ext cx="1235854" cy="10972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23414" y="1544780"/>
              <a:ext cx="1744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 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7620" y="2900472"/>
            <a:ext cx="2099884" cy="1097280"/>
            <a:chOff x="1363311" y="3523927"/>
            <a:chExt cx="2099884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016" y="3523927"/>
              <a:ext cx="1055179" cy="1097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63311" y="3719945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4074" y="2904789"/>
            <a:ext cx="2276343" cy="1097280"/>
            <a:chOff x="5849220" y="3542098"/>
            <a:chExt cx="2276343" cy="10972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9220" y="3542098"/>
              <a:ext cx="1225079" cy="1097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75889" y="3879274"/>
              <a:ext cx="1149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70424" y="4923964"/>
            <a:ext cx="1396828" cy="1392827"/>
            <a:chOff x="5924059" y="4536037"/>
            <a:chExt cx="1396828" cy="13928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4059" y="4536037"/>
              <a:ext cx="1396828" cy="10278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62006" y="5590310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67944" y="5026846"/>
            <a:ext cx="1290903" cy="1428491"/>
            <a:chOff x="2429944" y="4458809"/>
            <a:chExt cx="1290903" cy="1428491"/>
          </a:xfrm>
        </p:grpSpPr>
        <p:sp>
          <p:nvSpPr>
            <p:cNvPr id="17" name="TextBox 16"/>
            <p:cNvSpPr txBox="1"/>
            <p:nvPr/>
          </p:nvSpPr>
          <p:spPr>
            <a:xfrm>
              <a:off x="2583027" y="5548746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9944" y="4458809"/>
              <a:ext cx="1290903" cy="1097280"/>
            </a:xfrm>
            <a:prstGeom prst="rect">
              <a:avLst/>
            </a:prstGeom>
          </p:spPr>
        </p:pic>
      </p:grpSp>
      <p:cxnSp>
        <p:nvCxnSpPr>
          <p:cNvPr id="21" name="Straight Arrow Connector 20"/>
          <p:cNvCxnSpPr/>
          <p:nvPr/>
        </p:nvCxnSpPr>
        <p:spPr bwMode="auto">
          <a:xfrm flipV="1">
            <a:off x="2376055" y="4087091"/>
            <a:ext cx="0" cy="77585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421264" y="4218710"/>
            <a:ext cx="19720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BUYER SENDS PAYMENT</a:t>
            </a:r>
            <a:r>
              <a:rPr lang="en-US" sz="1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ORDER (WIRE TRANSFER)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TO BUYER’S BANK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2909455" y="2119745"/>
            <a:ext cx="1032164" cy="69272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1446501" y="1724891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BUYER’S BANK USES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FEDWIRE TO ASK FED TO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MOVE MONEY FROM </a:t>
            </a:r>
            <a:r>
              <a:rPr lang="en-US" sz="1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BUYER’S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BANK TO SELLER’S BANK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43537" y="1447799"/>
            <a:ext cx="2896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CENTRAL BANK ADJUSTS BALANCES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BUYER’S BANK AND SELLER’S BANK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424055" y="2098963"/>
            <a:ext cx="1080654" cy="6650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6136264" y="2126671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CENTRAL BANK NOTIFIES SELLER’S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BANK OF TRANSACTION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6830291" y="4135581"/>
            <a:ext cx="0" cy="852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6905191" y="4211780"/>
            <a:ext cx="19832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SELLER’S BANK NOTIFIES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SELLER OF RECEIPT OF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MONEY</a:t>
            </a:r>
          </a:p>
        </p:txBody>
      </p:sp>
    </p:spTree>
    <p:extLst>
      <p:ext uri="{BB962C8B-B14F-4D97-AF65-F5344CB8AC3E}">
        <p14:creationId xmlns:p14="http://schemas.microsoft.com/office/powerpoint/2010/main" val="2542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477" y="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Net Settlement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30340" y="1142998"/>
            <a:ext cx="1744772" cy="1363404"/>
            <a:chOff x="3623414" y="1544780"/>
            <a:chExt cx="1744772" cy="1363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241" y="1810904"/>
              <a:ext cx="1235854" cy="10972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23414" y="1544780"/>
              <a:ext cx="1744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 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1875" y="2727290"/>
            <a:ext cx="2099884" cy="1097280"/>
            <a:chOff x="1363311" y="3523927"/>
            <a:chExt cx="2099884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016" y="3523927"/>
              <a:ext cx="1055179" cy="1097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63311" y="3719945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142496" y="2793953"/>
            <a:ext cx="1039878" cy="914400"/>
            <a:chOff x="6052441" y="2904789"/>
            <a:chExt cx="1560631" cy="13723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4074" y="2904789"/>
              <a:ext cx="1225079" cy="1097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52441" y="3969328"/>
              <a:ext cx="1560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898333" y="2901200"/>
            <a:ext cx="863998" cy="822960"/>
            <a:chOff x="6263497" y="4979382"/>
            <a:chExt cx="1396828" cy="13304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3497" y="4979382"/>
              <a:ext cx="1396828" cy="10278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84957" y="5971310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17673" y="4999136"/>
            <a:ext cx="1290903" cy="1428491"/>
            <a:chOff x="2429944" y="4458809"/>
            <a:chExt cx="1290903" cy="1428491"/>
          </a:xfrm>
        </p:grpSpPr>
        <p:sp>
          <p:nvSpPr>
            <p:cNvPr id="17" name="TextBox 16"/>
            <p:cNvSpPr txBox="1"/>
            <p:nvPr/>
          </p:nvSpPr>
          <p:spPr>
            <a:xfrm>
              <a:off x="2583027" y="5548746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9944" y="4458809"/>
              <a:ext cx="1290903" cy="1097280"/>
            </a:xfrm>
            <a:prstGeom prst="rect">
              <a:avLst/>
            </a:prstGeom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842827" y="4209476"/>
            <a:ext cx="945001" cy="822960"/>
            <a:chOff x="4677064" y="5082309"/>
            <a:chExt cx="1457325" cy="12691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064" y="5082309"/>
              <a:ext cx="1457325" cy="10972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12467" y="6012875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862455" y="5615853"/>
            <a:ext cx="789619" cy="822960"/>
            <a:chOff x="3733800" y="2747962"/>
            <a:chExt cx="1350498" cy="140752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747962"/>
              <a:ext cx="1350498" cy="10972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18849" y="3816929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128642" y="4165553"/>
            <a:ext cx="1055146" cy="914400"/>
            <a:chOff x="1979205" y="1290734"/>
            <a:chExt cx="1567559" cy="13584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84693" y="1290734"/>
              <a:ext cx="1220816" cy="10972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979205" y="2341419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170204" y="5523299"/>
            <a:ext cx="1034053" cy="914400"/>
            <a:chOff x="3523986" y="2918643"/>
            <a:chExt cx="1567559" cy="13861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8115" y="2918643"/>
              <a:ext cx="1221821" cy="10972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523986" y="3997038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1" y="3882735"/>
            <a:ext cx="2338939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88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477" y="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Net Settlement, Part 1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00332" y="1142998"/>
            <a:ext cx="1804789" cy="1363404"/>
            <a:chOff x="3593406" y="1544780"/>
            <a:chExt cx="1804789" cy="1363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241" y="1810904"/>
              <a:ext cx="1235854" cy="10972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593406" y="1544780"/>
              <a:ext cx="1804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 BANK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1875" y="2727290"/>
            <a:ext cx="2099884" cy="1097280"/>
            <a:chOff x="1363311" y="3523927"/>
            <a:chExt cx="2099884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016" y="3523927"/>
              <a:ext cx="1055179" cy="1097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63311" y="3719945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142496" y="2793953"/>
            <a:ext cx="1039878" cy="914400"/>
            <a:chOff x="6052441" y="2904789"/>
            <a:chExt cx="1560631" cy="13723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4074" y="2904789"/>
              <a:ext cx="1225079" cy="1097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52441" y="3969328"/>
              <a:ext cx="1560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898333" y="2901200"/>
            <a:ext cx="863998" cy="822960"/>
            <a:chOff x="6263497" y="4979382"/>
            <a:chExt cx="1396828" cy="13304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3497" y="4979382"/>
              <a:ext cx="1396828" cy="10278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84957" y="5971310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17673" y="4999136"/>
            <a:ext cx="1290903" cy="1428491"/>
            <a:chOff x="2429944" y="4458809"/>
            <a:chExt cx="1290903" cy="1428491"/>
          </a:xfrm>
        </p:grpSpPr>
        <p:sp>
          <p:nvSpPr>
            <p:cNvPr id="17" name="TextBox 16"/>
            <p:cNvSpPr txBox="1"/>
            <p:nvPr/>
          </p:nvSpPr>
          <p:spPr>
            <a:xfrm>
              <a:off x="2583027" y="5548746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9944" y="4458809"/>
              <a:ext cx="1290903" cy="1097280"/>
            </a:xfrm>
            <a:prstGeom prst="rect">
              <a:avLst/>
            </a:prstGeom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842827" y="4209476"/>
            <a:ext cx="945001" cy="822960"/>
            <a:chOff x="4677064" y="5082309"/>
            <a:chExt cx="1457325" cy="12691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064" y="5082309"/>
              <a:ext cx="1457325" cy="10972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12467" y="6012875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862455" y="5615853"/>
            <a:ext cx="789619" cy="822960"/>
            <a:chOff x="3733800" y="2747962"/>
            <a:chExt cx="1350498" cy="140752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747962"/>
              <a:ext cx="1350498" cy="10972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18849" y="3816929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128642" y="4165553"/>
            <a:ext cx="1055146" cy="914400"/>
            <a:chOff x="1979205" y="1290734"/>
            <a:chExt cx="1567559" cy="13584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84693" y="1290734"/>
              <a:ext cx="1220816" cy="10972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979205" y="2341419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170204" y="5523299"/>
            <a:ext cx="1034053" cy="914400"/>
            <a:chOff x="3523986" y="2918643"/>
            <a:chExt cx="1567559" cy="13861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8115" y="2918643"/>
              <a:ext cx="1221821" cy="10972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523986" y="3997038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1" y="3882735"/>
            <a:ext cx="2338939" cy="109728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61936" y="4024747"/>
            <a:ext cx="156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BUYER SENDS ACH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FILE (CREDIT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TRANSFERS) TO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BUYER’S BANK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1877290" y="4003965"/>
            <a:ext cx="0" cy="77585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2631064" y="408016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2507672" y="3588328"/>
            <a:ext cx="1115292" cy="5333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060553" y="4959930"/>
            <a:ext cx="25539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CLEARING HOUSE CONTINUOUSLY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DETERMINES THE NET</a:t>
            </a:r>
            <a:r>
              <a:rPr lang="en-US" sz="1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ALL TRANSFERS</a:t>
            </a:r>
          </a:p>
          <a:p>
            <a:pPr algn="l"/>
            <a:endParaRPr lang="en-US" sz="10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AT END OF DAY, CLEARING HOUSE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TELLS EACH DEBTOR BANK HOW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1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PAY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 flipV="1">
            <a:off x="2376056" y="3803072"/>
            <a:ext cx="1025235" cy="51261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603354" y="3041075"/>
            <a:ext cx="17684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BUYER’S BANK SENDS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ACH TRANSACTIONS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TO CLEARING HOUSE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403273" y="3893127"/>
            <a:ext cx="810491" cy="166254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5776045" y="393469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982" y="1685842"/>
            <a:ext cx="321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RED INDICATES A PAYMENT OUT (DEBT)</a:t>
            </a:r>
          </a:p>
          <a:p>
            <a:pPr algn="l"/>
            <a:r>
              <a:rPr lang="en-US" sz="1200" b="1" dirty="0" smtClean="0">
                <a:solidFill>
                  <a:srgbClr val="00B050"/>
                </a:solidFill>
                <a:latin typeface="+mj-lt"/>
              </a:rPr>
              <a:t>GREEN INDICATES A PAYMENT IN</a:t>
            </a:r>
            <a:endParaRPr lang="en-US" sz="1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1665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477" y="0"/>
            <a:ext cx="7772400" cy="1143000"/>
          </a:xfrm>
          <a:noFill/>
          <a:ln/>
        </p:spPr>
        <p:txBody>
          <a:bodyPr/>
          <a:lstStyle/>
          <a:p>
            <a:r>
              <a:rPr lang="en-US" smtClean="0"/>
              <a:t>Net Settlement, Part 1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00332" y="1142998"/>
            <a:ext cx="1804789" cy="1363404"/>
            <a:chOff x="3593406" y="1544780"/>
            <a:chExt cx="1804789" cy="1363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241" y="1810904"/>
              <a:ext cx="1235854" cy="10972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593406" y="1544780"/>
              <a:ext cx="1804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 BANK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1875" y="2727290"/>
            <a:ext cx="2099884" cy="1097280"/>
            <a:chOff x="1363311" y="3523927"/>
            <a:chExt cx="2099884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016" y="3523927"/>
              <a:ext cx="1055179" cy="1097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63311" y="3719945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142496" y="2793953"/>
            <a:ext cx="1039878" cy="914400"/>
            <a:chOff x="6052441" y="2904789"/>
            <a:chExt cx="1560631" cy="13723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4074" y="2904789"/>
              <a:ext cx="1225079" cy="1097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52441" y="3969328"/>
              <a:ext cx="1560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898333" y="2901200"/>
            <a:ext cx="863998" cy="822960"/>
            <a:chOff x="6263497" y="4979382"/>
            <a:chExt cx="1396828" cy="13304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3497" y="4979382"/>
              <a:ext cx="1396828" cy="10278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84957" y="5971310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17673" y="4999136"/>
            <a:ext cx="1290903" cy="1428491"/>
            <a:chOff x="2429944" y="4458809"/>
            <a:chExt cx="1290903" cy="1428491"/>
          </a:xfrm>
        </p:grpSpPr>
        <p:sp>
          <p:nvSpPr>
            <p:cNvPr id="17" name="TextBox 16"/>
            <p:cNvSpPr txBox="1"/>
            <p:nvPr/>
          </p:nvSpPr>
          <p:spPr>
            <a:xfrm>
              <a:off x="2583027" y="5548746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9944" y="4458809"/>
              <a:ext cx="1290903" cy="1097280"/>
            </a:xfrm>
            <a:prstGeom prst="rect">
              <a:avLst/>
            </a:prstGeom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842827" y="4209476"/>
            <a:ext cx="945001" cy="822960"/>
            <a:chOff x="4677064" y="5082309"/>
            <a:chExt cx="1457325" cy="12691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064" y="5082309"/>
              <a:ext cx="1457325" cy="10972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12467" y="6012875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862455" y="5615853"/>
            <a:ext cx="789619" cy="822960"/>
            <a:chOff x="3733800" y="2747962"/>
            <a:chExt cx="1350498" cy="140752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747962"/>
              <a:ext cx="1350498" cy="10972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18849" y="3816929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128642" y="4165553"/>
            <a:ext cx="1055146" cy="914400"/>
            <a:chOff x="1979205" y="1290734"/>
            <a:chExt cx="1567559" cy="13584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84693" y="1290734"/>
              <a:ext cx="1220816" cy="10972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979205" y="2341419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170204" y="5523299"/>
            <a:ext cx="1034053" cy="914400"/>
            <a:chOff x="3523986" y="2918643"/>
            <a:chExt cx="1567559" cy="13861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8115" y="2918643"/>
              <a:ext cx="1221821" cy="10972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523986" y="3997038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1" y="3882735"/>
            <a:ext cx="2338939" cy="10972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60553" y="4959930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DEBTOR BANKS PAY THE CLEARING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HOUSE BY FEDWIRE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2382982" y="2216728"/>
            <a:ext cx="1350821" cy="58881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3713643" y="2671256"/>
            <a:ext cx="3464" cy="123998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5340062" y="2624550"/>
            <a:ext cx="3464" cy="133339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237018" y="2133600"/>
            <a:ext cx="1039091" cy="59574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1391080" y="1863439"/>
            <a:ext cx="22076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BUYER’S BANK (WHICH MAY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 A DEBTOR, SENDS AN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ORDER BY FEDWIRE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72134" y="1870366"/>
            <a:ext cx="23759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SELLER BANK 1 (WHICH MAY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BE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DEBTOR)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AN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ORDER BY FEDWIRE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94843" y="2715493"/>
            <a:ext cx="1616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 CREDITS THE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CLEARING HOUSE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WITH FUNDS FROM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BUYER’S BANK AND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SELLER BANK 1</a:t>
            </a: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0243" y="1034186"/>
            <a:ext cx="270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RED INDICATES A PAYMENT OUT</a:t>
            </a:r>
          </a:p>
          <a:p>
            <a:pPr algn="l"/>
            <a:r>
              <a:rPr lang="en-US" sz="1200" b="1" dirty="0" smtClean="0">
                <a:solidFill>
                  <a:srgbClr val="00B050"/>
                </a:solidFill>
                <a:latin typeface="+mj-lt"/>
              </a:rPr>
              <a:t>GREEN INDICATES A PAYMENT IN</a:t>
            </a:r>
            <a:endParaRPr lang="en-US" sz="1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480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477" y="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Net Settlement, Part 2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00332" y="1142998"/>
            <a:ext cx="1804789" cy="1363404"/>
            <a:chOff x="3593406" y="1544780"/>
            <a:chExt cx="1804789" cy="1363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241" y="1810904"/>
              <a:ext cx="1235854" cy="10972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593406" y="1544780"/>
              <a:ext cx="1804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 BANK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1875" y="2727290"/>
            <a:ext cx="2099884" cy="1097280"/>
            <a:chOff x="1363311" y="3523927"/>
            <a:chExt cx="2099884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016" y="3523927"/>
              <a:ext cx="1055179" cy="1097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63311" y="3719945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142496" y="2793953"/>
            <a:ext cx="1039878" cy="1232542"/>
            <a:chOff x="6052441" y="2904789"/>
            <a:chExt cx="1560631" cy="1849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4074" y="2904789"/>
              <a:ext cx="1225079" cy="1097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52441" y="3969327"/>
              <a:ext cx="1560631" cy="785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 BANK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744798" y="2901201"/>
            <a:ext cx="1162498" cy="952104"/>
            <a:chOff x="6015278" y="4979382"/>
            <a:chExt cx="1879414" cy="15392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3497" y="4979382"/>
              <a:ext cx="1396828" cy="10278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15278" y="5971310"/>
              <a:ext cx="1879414" cy="547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17673" y="4999136"/>
            <a:ext cx="1290903" cy="1428491"/>
            <a:chOff x="2429944" y="4458809"/>
            <a:chExt cx="1290903" cy="1428491"/>
          </a:xfrm>
        </p:grpSpPr>
        <p:sp>
          <p:nvSpPr>
            <p:cNvPr id="17" name="TextBox 16"/>
            <p:cNvSpPr txBox="1"/>
            <p:nvPr/>
          </p:nvSpPr>
          <p:spPr>
            <a:xfrm>
              <a:off x="2583027" y="5548746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9944" y="4458809"/>
              <a:ext cx="1290903" cy="1097280"/>
            </a:xfrm>
            <a:prstGeom prst="rect">
              <a:avLst/>
            </a:prstGeom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842827" y="4209476"/>
            <a:ext cx="945001" cy="822960"/>
            <a:chOff x="4677064" y="5082309"/>
            <a:chExt cx="1457325" cy="12691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064" y="5082309"/>
              <a:ext cx="1457325" cy="10972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12467" y="6012875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862455" y="5615853"/>
            <a:ext cx="789619" cy="822960"/>
            <a:chOff x="3733800" y="2747962"/>
            <a:chExt cx="1350498" cy="140752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747962"/>
              <a:ext cx="1350498" cy="10972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18849" y="3816929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128642" y="4165553"/>
            <a:ext cx="1055146" cy="914400"/>
            <a:chOff x="1979205" y="1290734"/>
            <a:chExt cx="1567559" cy="13584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84693" y="1290734"/>
              <a:ext cx="1220816" cy="10972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979205" y="2341419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170204" y="5523299"/>
            <a:ext cx="1034053" cy="914400"/>
            <a:chOff x="3523986" y="2918643"/>
            <a:chExt cx="1567559" cy="13861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8115" y="2918643"/>
              <a:ext cx="1221821" cy="10972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523986" y="3997038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1" y="3882735"/>
            <a:ext cx="2338939" cy="10972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60553" y="4959930"/>
            <a:ext cx="284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CLEARING HOUSE PAYS THE CREDITOR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BANKS BY FEDWIRE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4436918" y="2618507"/>
            <a:ext cx="3464" cy="1239983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4814456" y="2611582"/>
            <a:ext cx="1378526" cy="2964873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5159516" y="2029694"/>
            <a:ext cx="16995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 CREDITS THE</a:t>
            </a:r>
          </a:p>
          <a:p>
            <a:pPr algn="l"/>
            <a:r>
              <a:rPr lang="en-US" sz="1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ACCOUNTS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CREDITOR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NOTIFIES THEM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OF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63569" y="2819402"/>
            <a:ext cx="1556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CLEARING HOUSE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SENDS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FED BY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FEDWIRE    </a:t>
            </a:r>
            <a:endParaRPr lang="en-US" sz="1000" b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4596245" y="2618506"/>
            <a:ext cx="3464" cy="1239983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091545" y="2604655"/>
            <a:ext cx="1149928" cy="164869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6953679" y="2008912"/>
            <a:ext cx="15584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CREDITOR BANKS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NOTIFY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SELLERS</a:t>
            </a:r>
            <a:b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OF </a:t>
            </a:r>
            <a:r>
              <a:rPr lang="en-US" sz="1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>
            <a:off x="7169728" y="4578927"/>
            <a:ext cx="678872" cy="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7169728" y="5992091"/>
            <a:ext cx="678872" cy="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3109042" y="5514111"/>
            <a:ext cx="27092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NET SETTLEMENT,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 BANK MAKES OR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RECEIVES EXACTLY ONE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PAYMENT !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7918" y="1447510"/>
            <a:ext cx="2701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RED INDICATES A PAYMENT OUT</a:t>
            </a:r>
          </a:p>
          <a:p>
            <a:pPr algn="l"/>
            <a:r>
              <a:rPr lang="en-US" sz="1200" b="1" dirty="0" smtClean="0">
                <a:solidFill>
                  <a:srgbClr val="00B050"/>
                </a:solidFill>
                <a:latin typeface="+mj-lt"/>
              </a:rPr>
              <a:t>GREEN INDICATES A PAYMENT IN</a:t>
            </a:r>
            <a:endParaRPr lang="en-US" sz="1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6191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3113" y="1524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Financial Messaging</a:t>
            </a:r>
            <a:endParaRPr lang="en-US" sz="3200"/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322388"/>
            <a:ext cx="7772400" cy="4343400"/>
          </a:xfrm>
          <a:noFill/>
          <a:ln/>
        </p:spPr>
        <p:txBody>
          <a:bodyPr/>
          <a:lstStyle/>
          <a:p>
            <a:r>
              <a:rPr lang="en-US" sz="2400" dirty="0"/>
              <a:t>Money never actually moves, except in cash form</a:t>
            </a:r>
          </a:p>
          <a:p>
            <a:r>
              <a:rPr lang="en-US" sz="2400" dirty="0"/>
              <a:t>Most money is transferred by sending messages – payment orders – to and from banks</a:t>
            </a:r>
          </a:p>
          <a:p>
            <a:r>
              <a:rPr lang="en-US" sz="2400" dirty="0"/>
              <a:t>Banks also send messages to their customers to advise of payments</a:t>
            </a:r>
          </a:p>
          <a:p>
            <a:r>
              <a:rPr lang="en-US" sz="2400" dirty="0"/>
              <a:t>Financial messaging is ESSENTIAL to payment </a:t>
            </a:r>
            <a:r>
              <a:rPr lang="en-US" sz="2400" dirty="0" smtClean="0"/>
              <a:t>systems</a:t>
            </a:r>
          </a:p>
          <a:p>
            <a:r>
              <a:rPr lang="en-US" sz="2400" dirty="0" smtClean="0"/>
              <a:t>BUT: a financial message is NOT a settlement</a:t>
            </a:r>
            <a:endParaRPr lang="en-US" sz="24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95263"/>
            <a:ext cx="7772400" cy="72231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/>
              <a:t>Outline</a:t>
            </a:r>
          </a:p>
        </p:txBody>
      </p:sp>
      <p:sp>
        <p:nvSpPr>
          <p:cNvPr id="579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325722"/>
            <a:ext cx="7896225" cy="3663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pPr>
              <a:spcBef>
                <a:spcPts val="500"/>
              </a:spcBef>
            </a:pPr>
            <a:r>
              <a:rPr lang="en-US" sz="2400" dirty="0" smtClean="0"/>
              <a:t>How Payments are Made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Payments between banks</a:t>
            </a:r>
            <a:endParaRPr lang="en-US" dirty="0" smtClean="0"/>
          </a:p>
          <a:p>
            <a:pPr lvl="1">
              <a:spcBef>
                <a:spcPts val="500"/>
              </a:spcBef>
            </a:pPr>
            <a:r>
              <a:rPr lang="en-US" dirty="0" smtClean="0"/>
              <a:t>The Automated Clearing House (ACH)</a:t>
            </a:r>
            <a:endParaRPr lang="en-US" sz="2400" dirty="0" smtClean="0"/>
          </a:p>
          <a:p>
            <a:pPr>
              <a:spcBef>
                <a:spcPts val="500"/>
              </a:spcBef>
            </a:pPr>
            <a:r>
              <a:rPr lang="en-US" sz="2400" dirty="0" smtClean="0"/>
              <a:t>Financial messaging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SWIFT (Society for Worldwide Interbank Financial Telecommunication</a:t>
            </a:r>
            <a:r>
              <a:rPr lang="en-US" dirty="0" smtClean="0"/>
              <a:t>)</a:t>
            </a:r>
          </a:p>
          <a:p>
            <a:pPr>
              <a:spcBef>
                <a:spcPts val="500"/>
              </a:spcBef>
            </a:pPr>
            <a:r>
              <a:rPr lang="en-US" sz="2400" dirty="0" smtClean="0"/>
              <a:t>Integration with ERP and Accounts Payable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 dirty="0"/>
          </a:p>
        </p:txBody>
      </p:sp>
      <p:sp>
        <p:nvSpPr>
          <p:cNvPr id="813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69863"/>
            <a:ext cx="7772400" cy="72231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/>
              <a:t>S.W.I.F.T.</a:t>
            </a:r>
          </a:p>
        </p:txBody>
      </p:sp>
      <p:sp>
        <p:nvSpPr>
          <p:cNvPr id="813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06488"/>
            <a:ext cx="772636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pPr>
              <a:spcBef>
                <a:spcPts val="200"/>
              </a:spcBef>
            </a:pPr>
            <a:r>
              <a:rPr lang="en-US" sz="2400" dirty="0"/>
              <a:t>Society for Worldwide Interbank Financial Telecommunication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Non-profit, headquarters in Brussels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Financial </a:t>
            </a:r>
            <a:r>
              <a:rPr lang="en-US" sz="2400" b="1" dirty="0"/>
              <a:t>messaging</a:t>
            </a:r>
            <a:r>
              <a:rPr lang="en-US" sz="2400" dirty="0"/>
              <a:t> </a:t>
            </a:r>
            <a:r>
              <a:rPr lang="en-US" sz="2400" dirty="0" smtClean="0"/>
              <a:t>system </a:t>
            </a:r>
            <a:r>
              <a:rPr lang="en-US" sz="2400" b="1" dirty="0" smtClean="0"/>
              <a:t>ONLY</a:t>
            </a:r>
          </a:p>
          <a:p>
            <a:pPr lvl="1">
              <a:spcBef>
                <a:spcPts val="200"/>
              </a:spcBef>
            </a:pPr>
            <a:r>
              <a:rPr lang="en-US" b="1" dirty="0" smtClean="0"/>
              <a:t>NOT A PAYMENT SYSTEM</a:t>
            </a:r>
            <a:endParaRPr lang="en-US" b="1" dirty="0"/>
          </a:p>
          <a:p>
            <a:pPr lvl="1">
              <a:spcBef>
                <a:spcPts val="200"/>
              </a:spcBef>
            </a:pPr>
            <a:r>
              <a:rPr lang="en-US" dirty="0" smtClean="0"/>
              <a:t>No accounts, no clearing, no settlement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Settlement </a:t>
            </a:r>
            <a:r>
              <a:rPr lang="en-US" dirty="0"/>
              <a:t>must occur separately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4.6 billion </a:t>
            </a:r>
            <a:r>
              <a:rPr lang="en-US" sz="2400" dirty="0" smtClean="0"/>
              <a:t>messages/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en-US" sz="2400" dirty="0" smtClean="0"/>
              <a:t>Amounts in messages: USD </a:t>
            </a:r>
            <a:r>
              <a:rPr lang="en-US" sz="2400" dirty="0"/>
              <a:t>7 trillion value per day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Cost </a:t>
            </a:r>
            <a:r>
              <a:rPr lang="en-US" sz="2400" dirty="0"/>
              <a:t>~ $0.20 per message; transit time 20 seconds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Private IP </a:t>
            </a:r>
            <a:r>
              <a:rPr lang="en-US" sz="2400" dirty="0" smtClean="0"/>
              <a:t>network, NOT the Internet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813062" name="Text Box 6"/>
          <p:cNvSpPr txBox="1">
            <a:spLocks noChangeArrowheads="1"/>
          </p:cNvSpPr>
          <p:nvPr/>
        </p:nvSpPr>
        <p:spPr bwMode="auto">
          <a:xfrm>
            <a:off x="7739063" y="5846763"/>
            <a:ext cx="1404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SOURCE: </a:t>
            </a:r>
            <a:r>
              <a:rPr lang="en-US" sz="1200" b="1">
                <a:latin typeface="Arial" charset="0"/>
                <a:hlinkClick r:id="rId3"/>
              </a:rPr>
              <a:t>SWIFT</a:t>
            </a:r>
            <a:endParaRPr lang="en-US" sz="12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8575"/>
            <a:ext cx="8580438" cy="890588"/>
          </a:xfrm>
        </p:spPr>
        <p:txBody>
          <a:bodyPr/>
          <a:lstStyle/>
          <a:p>
            <a:pPr algn="ctr"/>
            <a:r>
              <a:rPr lang="en-US" sz="3600" b="1" dirty="0" smtClean="0"/>
              <a:t>A SWIFT Message</a:t>
            </a:r>
            <a:endParaRPr lang="en-US" sz="3600" b="1" dirty="0"/>
          </a:p>
        </p:txBody>
      </p:sp>
      <p:pic>
        <p:nvPicPr>
          <p:cNvPr id="998403" name="Picture 3" descr="Message Structur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28688"/>
            <a:ext cx="9034462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2807" y="2697003"/>
            <a:ext cx="2427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:50K  ORDERING INSTITUTION</a:t>
            </a:r>
            <a:endParaRPr lang="en-US" sz="1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4406" y="2498408"/>
            <a:ext cx="3251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:32A  VALUE DATE, CURRENCY, AMOUNT</a:t>
            </a:r>
            <a:endParaRPr lang="en-US" sz="12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3443" y="2309336"/>
            <a:ext cx="2659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:23B  BANK OPERATION: CREDIT</a:t>
            </a:r>
            <a:endParaRPr lang="en-US" sz="12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9040" y="2124075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:20    TRANSACTION REF #</a:t>
            </a:r>
            <a:endParaRPr lang="en-US" sz="12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7303" y="3592513"/>
            <a:ext cx="2808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:57A  ACCOUNT WITH INSTITUTION</a:t>
            </a:r>
            <a:endParaRPr lang="en-US" sz="1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2102" y="3819684"/>
            <a:ext cx="1391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:59    RECIPIENT</a:t>
            </a:r>
            <a:endParaRPr lang="en-US" sz="12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1152" y="4600734"/>
            <a:ext cx="4539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:70    REMITTANCE INFORMATION, REASON FOR PAYMENT</a:t>
            </a:r>
            <a:endParaRPr lang="en-US" sz="12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9723" y="4798060"/>
            <a:ext cx="3883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:71A   DETAILS OF CHARGES.</a:t>
            </a:r>
            <a:br>
              <a:rPr lang="en-US" sz="1200" b="1" dirty="0" smtClean="0">
                <a:latin typeface="+mn-lt"/>
              </a:rPr>
            </a:br>
            <a:r>
              <a:rPr lang="en-US" sz="1200" b="1" dirty="0" smtClean="0">
                <a:latin typeface="+mn-lt"/>
              </a:rPr>
              <a:t>                    SHA = SHARED TRANSFER CHARGES</a:t>
            </a:r>
            <a:endParaRPr lang="en-US" sz="12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9252" y="5562759"/>
            <a:ext cx="3360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MAC = MESSAGE AUTHENTICATION CODE</a:t>
            </a:r>
            <a:endParaRPr lang="en-US" sz="12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0964" y="5771039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CHK = CHECKSUM</a:t>
            </a:r>
            <a:endParaRPr lang="en-US" sz="1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2506" y="1419939"/>
            <a:ext cx="1604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103 = REMITTANCE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4154" y="1637585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108 = MESSAGE REF</a:t>
            </a:r>
            <a:endParaRPr 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4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810" name="Picture 2" descr="NETWORK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29100"/>
            <a:ext cx="30067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9811" name="Text Box 3"/>
          <p:cNvSpPr txBox="1">
            <a:spLocks noChangeArrowheads="1"/>
          </p:cNvSpPr>
          <p:nvPr/>
        </p:nvSpPr>
        <p:spPr bwMode="auto">
          <a:xfrm>
            <a:off x="4343400" y="59817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Internet</a:t>
            </a:r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296863" y="0"/>
            <a:ext cx="8580437" cy="890588"/>
          </a:xfrm>
        </p:spPr>
        <p:txBody>
          <a:bodyPr/>
          <a:lstStyle/>
          <a:p>
            <a:r>
              <a:rPr lang="fr-FR" b="1"/>
              <a:t>SWIFT E-payments Plus System</a:t>
            </a:r>
          </a:p>
        </p:txBody>
      </p:sp>
      <p:pic>
        <p:nvPicPr>
          <p:cNvPr id="759813" name="Picture 5" descr="NETWORK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811338"/>
            <a:ext cx="28543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9814" name="Group 6"/>
          <p:cNvGrpSpPr>
            <a:grpSpLocks/>
          </p:cNvGrpSpPr>
          <p:nvPr/>
        </p:nvGrpSpPr>
        <p:grpSpPr bwMode="auto">
          <a:xfrm>
            <a:off x="6629400" y="3848100"/>
            <a:ext cx="2282825" cy="1954213"/>
            <a:chOff x="242" y="2403"/>
            <a:chExt cx="1438" cy="1231"/>
          </a:xfrm>
        </p:grpSpPr>
        <p:sp>
          <p:nvSpPr>
            <p:cNvPr id="759815" name="Rectangle 7"/>
            <p:cNvSpPr>
              <a:spLocks noChangeArrowheads="1"/>
            </p:cNvSpPr>
            <p:nvPr/>
          </p:nvSpPr>
          <p:spPr bwMode="auto">
            <a:xfrm>
              <a:off x="242" y="2408"/>
              <a:ext cx="1438" cy="12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9816" name="Group 8"/>
            <p:cNvGrpSpPr>
              <a:grpSpLocks/>
            </p:cNvGrpSpPr>
            <p:nvPr/>
          </p:nvGrpSpPr>
          <p:grpSpPr bwMode="auto">
            <a:xfrm>
              <a:off x="242" y="2403"/>
              <a:ext cx="1430" cy="1227"/>
              <a:chOff x="0" y="2403"/>
              <a:chExt cx="5758" cy="1227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grayWhite">
              <a:xfrm>
                <a:off x="0" y="3630"/>
                <a:ext cx="575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9818" name="Group 10"/>
              <p:cNvGrpSpPr>
                <a:grpSpLocks/>
              </p:cNvGrpSpPr>
              <p:nvPr/>
            </p:nvGrpSpPr>
            <p:grpSpPr bwMode="auto">
              <a:xfrm>
                <a:off x="0" y="2403"/>
                <a:ext cx="5758" cy="549"/>
                <a:chOff x="0" y="180"/>
                <a:chExt cx="2224" cy="549"/>
              </a:xfrm>
            </p:grpSpPr>
            <p:sp>
              <p:nvSpPr>
                <p:cNvPr id="759819" name="Line 11"/>
                <p:cNvSpPr>
                  <a:spLocks noChangeShapeType="1"/>
                </p:cNvSpPr>
                <p:nvPr/>
              </p:nvSpPr>
              <p:spPr bwMode="grayWhite">
                <a:xfrm>
                  <a:off x="0" y="18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0" name="Line 12"/>
                <p:cNvSpPr>
                  <a:spLocks noChangeShapeType="1"/>
                </p:cNvSpPr>
                <p:nvPr/>
              </p:nvSpPr>
              <p:spPr bwMode="grayWhite">
                <a:xfrm>
                  <a:off x="0" y="27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1" name="Line 13"/>
                <p:cNvSpPr>
                  <a:spLocks noChangeShapeType="1"/>
                </p:cNvSpPr>
                <p:nvPr/>
              </p:nvSpPr>
              <p:spPr bwMode="grayWhite">
                <a:xfrm>
                  <a:off x="0" y="36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2" name="Line 14"/>
                <p:cNvSpPr>
                  <a:spLocks noChangeShapeType="1"/>
                </p:cNvSpPr>
                <p:nvPr/>
              </p:nvSpPr>
              <p:spPr bwMode="grayWhite">
                <a:xfrm>
                  <a:off x="0" y="454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3" name="Line 15"/>
                <p:cNvSpPr>
                  <a:spLocks noChangeShapeType="1"/>
                </p:cNvSpPr>
                <p:nvPr/>
              </p:nvSpPr>
              <p:spPr bwMode="grayWhite">
                <a:xfrm>
                  <a:off x="0" y="546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4" name="Line 16"/>
                <p:cNvSpPr>
                  <a:spLocks noChangeShapeType="1"/>
                </p:cNvSpPr>
                <p:nvPr/>
              </p:nvSpPr>
              <p:spPr bwMode="grayWhite">
                <a:xfrm>
                  <a:off x="0" y="63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5" name="Line 17"/>
                <p:cNvSpPr>
                  <a:spLocks noChangeShapeType="1"/>
                </p:cNvSpPr>
                <p:nvPr/>
              </p:nvSpPr>
              <p:spPr bwMode="grayWhite">
                <a:xfrm>
                  <a:off x="0" y="729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6" name="Line 18"/>
                <p:cNvSpPr>
                  <a:spLocks noChangeShapeType="1"/>
                </p:cNvSpPr>
                <p:nvPr/>
              </p:nvSpPr>
              <p:spPr bwMode="grayWhite">
                <a:xfrm>
                  <a:off x="0" y="68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7" name="Line 19"/>
                <p:cNvSpPr>
                  <a:spLocks noChangeShapeType="1"/>
                </p:cNvSpPr>
                <p:nvPr/>
              </p:nvSpPr>
              <p:spPr bwMode="grayWhite">
                <a:xfrm>
                  <a:off x="0" y="59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8" name="Line 20"/>
                <p:cNvSpPr>
                  <a:spLocks noChangeShapeType="1"/>
                </p:cNvSpPr>
                <p:nvPr/>
              </p:nvSpPr>
              <p:spPr bwMode="grayWhite">
                <a:xfrm>
                  <a:off x="0" y="50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9" name="Line 21"/>
                <p:cNvSpPr>
                  <a:spLocks noChangeShapeType="1"/>
                </p:cNvSpPr>
                <p:nvPr/>
              </p:nvSpPr>
              <p:spPr bwMode="grayWhite">
                <a:xfrm>
                  <a:off x="0" y="408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0" name="Line 22"/>
                <p:cNvSpPr>
                  <a:spLocks noChangeShapeType="1"/>
                </p:cNvSpPr>
                <p:nvPr/>
              </p:nvSpPr>
              <p:spPr bwMode="grayWhite">
                <a:xfrm>
                  <a:off x="0" y="31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1" name="Line 23"/>
                <p:cNvSpPr>
                  <a:spLocks noChangeShapeType="1"/>
                </p:cNvSpPr>
                <p:nvPr/>
              </p:nvSpPr>
              <p:spPr bwMode="grayWhite">
                <a:xfrm>
                  <a:off x="0" y="225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9832" name="Group 24"/>
              <p:cNvGrpSpPr>
                <a:grpSpLocks/>
              </p:cNvGrpSpPr>
              <p:nvPr/>
            </p:nvGrpSpPr>
            <p:grpSpPr bwMode="auto">
              <a:xfrm>
                <a:off x="0" y="2995"/>
                <a:ext cx="5758" cy="274"/>
                <a:chOff x="0" y="2774"/>
                <a:chExt cx="5758" cy="274"/>
              </a:xfrm>
            </p:grpSpPr>
            <p:sp>
              <p:nvSpPr>
                <p:cNvPr id="759833" name="Line 25"/>
                <p:cNvSpPr>
                  <a:spLocks noChangeShapeType="1"/>
                </p:cNvSpPr>
                <p:nvPr/>
              </p:nvSpPr>
              <p:spPr bwMode="grayWhite">
                <a:xfrm>
                  <a:off x="0" y="2774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4" name="Line 26"/>
                <p:cNvSpPr>
                  <a:spLocks noChangeShapeType="1"/>
                </p:cNvSpPr>
                <p:nvPr/>
              </p:nvSpPr>
              <p:spPr bwMode="grayWhite">
                <a:xfrm>
                  <a:off x="0" y="2865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5" name="Line 27"/>
                <p:cNvSpPr>
                  <a:spLocks noChangeShapeType="1"/>
                </p:cNvSpPr>
                <p:nvPr/>
              </p:nvSpPr>
              <p:spPr bwMode="grayWhite">
                <a:xfrm>
                  <a:off x="0" y="2957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6" name="Line 28"/>
                <p:cNvSpPr>
                  <a:spLocks noChangeShapeType="1"/>
                </p:cNvSpPr>
                <p:nvPr/>
              </p:nvSpPr>
              <p:spPr bwMode="grayWhite">
                <a:xfrm>
                  <a:off x="0" y="3048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7" name="Line 29"/>
                <p:cNvSpPr>
                  <a:spLocks noChangeShapeType="1"/>
                </p:cNvSpPr>
                <p:nvPr/>
              </p:nvSpPr>
              <p:spPr bwMode="grayWhite">
                <a:xfrm>
                  <a:off x="0" y="3002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8" name="Line 30"/>
                <p:cNvSpPr>
                  <a:spLocks noChangeShapeType="1"/>
                </p:cNvSpPr>
                <p:nvPr/>
              </p:nvSpPr>
              <p:spPr bwMode="grayWhite">
                <a:xfrm>
                  <a:off x="0" y="2911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9" name="Line 31"/>
                <p:cNvSpPr>
                  <a:spLocks noChangeShapeType="1"/>
                </p:cNvSpPr>
                <p:nvPr/>
              </p:nvSpPr>
              <p:spPr bwMode="grayWhite">
                <a:xfrm>
                  <a:off x="0" y="2819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9840" name="Group 32"/>
              <p:cNvGrpSpPr>
                <a:grpSpLocks/>
              </p:cNvGrpSpPr>
              <p:nvPr/>
            </p:nvGrpSpPr>
            <p:grpSpPr bwMode="auto">
              <a:xfrm>
                <a:off x="0" y="3309"/>
                <a:ext cx="5758" cy="274"/>
                <a:chOff x="0" y="2774"/>
                <a:chExt cx="5758" cy="274"/>
              </a:xfrm>
            </p:grpSpPr>
            <p:sp>
              <p:nvSpPr>
                <p:cNvPr id="759841" name="Line 33"/>
                <p:cNvSpPr>
                  <a:spLocks noChangeShapeType="1"/>
                </p:cNvSpPr>
                <p:nvPr/>
              </p:nvSpPr>
              <p:spPr bwMode="grayWhite">
                <a:xfrm>
                  <a:off x="0" y="2774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42" name="Line 34"/>
                <p:cNvSpPr>
                  <a:spLocks noChangeShapeType="1"/>
                </p:cNvSpPr>
                <p:nvPr/>
              </p:nvSpPr>
              <p:spPr bwMode="grayWhite">
                <a:xfrm>
                  <a:off x="0" y="2865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43" name="Line 35"/>
                <p:cNvSpPr>
                  <a:spLocks noChangeShapeType="1"/>
                </p:cNvSpPr>
                <p:nvPr/>
              </p:nvSpPr>
              <p:spPr bwMode="grayWhite">
                <a:xfrm>
                  <a:off x="0" y="2957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44" name="Line 36"/>
                <p:cNvSpPr>
                  <a:spLocks noChangeShapeType="1"/>
                </p:cNvSpPr>
                <p:nvPr/>
              </p:nvSpPr>
              <p:spPr bwMode="grayWhite">
                <a:xfrm>
                  <a:off x="0" y="3048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45" name="Line 37"/>
                <p:cNvSpPr>
                  <a:spLocks noChangeShapeType="1"/>
                </p:cNvSpPr>
                <p:nvPr/>
              </p:nvSpPr>
              <p:spPr bwMode="grayWhite">
                <a:xfrm>
                  <a:off x="0" y="3002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46" name="Line 38"/>
                <p:cNvSpPr>
                  <a:spLocks noChangeShapeType="1"/>
                </p:cNvSpPr>
                <p:nvPr/>
              </p:nvSpPr>
              <p:spPr bwMode="grayWhite">
                <a:xfrm>
                  <a:off x="0" y="2911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47" name="Line 39"/>
                <p:cNvSpPr>
                  <a:spLocks noChangeShapeType="1"/>
                </p:cNvSpPr>
                <p:nvPr/>
              </p:nvSpPr>
              <p:spPr bwMode="grayWhite">
                <a:xfrm>
                  <a:off x="0" y="2819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59848" name="Group 40"/>
          <p:cNvGrpSpPr>
            <a:grpSpLocks/>
          </p:cNvGrpSpPr>
          <p:nvPr/>
        </p:nvGrpSpPr>
        <p:grpSpPr bwMode="auto">
          <a:xfrm>
            <a:off x="6610350" y="1589088"/>
            <a:ext cx="2282825" cy="1617662"/>
            <a:chOff x="242" y="988"/>
            <a:chExt cx="1438" cy="1019"/>
          </a:xfrm>
        </p:grpSpPr>
        <p:sp>
          <p:nvSpPr>
            <p:cNvPr id="759849" name="Rectangle 41"/>
            <p:cNvSpPr>
              <a:spLocks noChangeAspect="1" noChangeArrowheads="1"/>
            </p:cNvSpPr>
            <p:nvPr/>
          </p:nvSpPr>
          <p:spPr bwMode="auto">
            <a:xfrm>
              <a:off x="242" y="988"/>
              <a:ext cx="1438" cy="10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l">
                <a:spcBef>
                  <a:spcPts val="600"/>
                </a:spcBef>
              </a:pPr>
              <a:endParaRPr lang="en-US" sz="1600">
                <a:solidFill>
                  <a:schemeClr val="accent2"/>
                </a:solidFill>
                <a:latin typeface="Arial" charset="0"/>
              </a:endParaRPr>
            </a:p>
          </p:txBody>
        </p:sp>
        <p:grpSp>
          <p:nvGrpSpPr>
            <p:cNvPr id="759850" name="Group 42"/>
            <p:cNvGrpSpPr>
              <a:grpSpLocks/>
            </p:cNvGrpSpPr>
            <p:nvPr/>
          </p:nvGrpSpPr>
          <p:grpSpPr bwMode="auto">
            <a:xfrm>
              <a:off x="242" y="990"/>
              <a:ext cx="1430" cy="1016"/>
              <a:chOff x="0" y="990"/>
              <a:chExt cx="5758" cy="1016"/>
            </a:xfrm>
          </p:grpSpPr>
          <p:grpSp>
            <p:nvGrpSpPr>
              <p:cNvPr id="759851" name="Group 43"/>
              <p:cNvGrpSpPr>
                <a:grpSpLocks/>
              </p:cNvGrpSpPr>
              <p:nvPr/>
            </p:nvGrpSpPr>
            <p:grpSpPr bwMode="auto">
              <a:xfrm>
                <a:off x="0" y="990"/>
                <a:ext cx="5758" cy="549"/>
                <a:chOff x="0" y="180"/>
                <a:chExt cx="2224" cy="549"/>
              </a:xfrm>
            </p:grpSpPr>
            <p:sp>
              <p:nvSpPr>
                <p:cNvPr id="759852" name="Line 44"/>
                <p:cNvSpPr>
                  <a:spLocks noChangeShapeType="1"/>
                </p:cNvSpPr>
                <p:nvPr/>
              </p:nvSpPr>
              <p:spPr bwMode="grayWhite">
                <a:xfrm>
                  <a:off x="0" y="18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3" name="Line 45"/>
                <p:cNvSpPr>
                  <a:spLocks noChangeShapeType="1"/>
                </p:cNvSpPr>
                <p:nvPr/>
              </p:nvSpPr>
              <p:spPr bwMode="grayWhite">
                <a:xfrm>
                  <a:off x="0" y="27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4" name="Line 46"/>
                <p:cNvSpPr>
                  <a:spLocks noChangeShapeType="1"/>
                </p:cNvSpPr>
                <p:nvPr/>
              </p:nvSpPr>
              <p:spPr bwMode="grayWhite">
                <a:xfrm>
                  <a:off x="0" y="36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5" name="Line 47"/>
                <p:cNvSpPr>
                  <a:spLocks noChangeShapeType="1"/>
                </p:cNvSpPr>
                <p:nvPr/>
              </p:nvSpPr>
              <p:spPr bwMode="grayWhite">
                <a:xfrm>
                  <a:off x="0" y="454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6" name="Line 48"/>
                <p:cNvSpPr>
                  <a:spLocks noChangeShapeType="1"/>
                </p:cNvSpPr>
                <p:nvPr/>
              </p:nvSpPr>
              <p:spPr bwMode="grayWhite">
                <a:xfrm>
                  <a:off x="0" y="546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7" name="Line 49"/>
                <p:cNvSpPr>
                  <a:spLocks noChangeShapeType="1"/>
                </p:cNvSpPr>
                <p:nvPr/>
              </p:nvSpPr>
              <p:spPr bwMode="grayWhite">
                <a:xfrm>
                  <a:off x="0" y="63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8" name="Line 50"/>
                <p:cNvSpPr>
                  <a:spLocks noChangeShapeType="1"/>
                </p:cNvSpPr>
                <p:nvPr/>
              </p:nvSpPr>
              <p:spPr bwMode="grayWhite">
                <a:xfrm>
                  <a:off x="0" y="729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9" name="Line 51"/>
                <p:cNvSpPr>
                  <a:spLocks noChangeShapeType="1"/>
                </p:cNvSpPr>
                <p:nvPr/>
              </p:nvSpPr>
              <p:spPr bwMode="grayWhite">
                <a:xfrm>
                  <a:off x="0" y="68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0" name="Line 52"/>
                <p:cNvSpPr>
                  <a:spLocks noChangeShapeType="1"/>
                </p:cNvSpPr>
                <p:nvPr/>
              </p:nvSpPr>
              <p:spPr bwMode="grayWhite">
                <a:xfrm>
                  <a:off x="0" y="59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1" name="Line 53"/>
                <p:cNvSpPr>
                  <a:spLocks noChangeShapeType="1"/>
                </p:cNvSpPr>
                <p:nvPr/>
              </p:nvSpPr>
              <p:spPr bwMode="grayWhite">
                <a:xfrm>
                  <a:off x="0" y="50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2" name="Line 54"/>
                <p:cNvSpPr>
                  <a:spLocks noChangeShapeType="1"/>
                </p:cNvSpPr>
                <p:nvPr/>
              </p:nvSpPr>
              <p:spPr bwMode="grayWhite">
                <a:xfrm>
                  <a:off x="0" y="408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3" name="Line 55"/>
                <p:cNvSpPr>
                  <a:spLocks noChangeShapeType="1"/>
                </p:cNvSpPr>
                <p:nvPr/>
              </p:nvSpPr>
              <p:spPr bwMode="grayWhite">
                <a:xfrm>
                  <a:off x="0" y="31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4" name="Line 56"/>
                <p:cNvSpPr>
                  <a:spLocks noChangeShapeType="1"/>
                </p:cNvSpPr>
                <p:nvPr/>
              </p:nvSpPr>
              <p:spPr bwMode="grayWhite">
                <a:xfrm>
                  <a:off x="0" y="225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9865" name="Group 57"/>
              <p:cNvGrpSpPr>
                <a:grpSpLocks/>
              </p:cNvGrpSpPr>
              <p:nvPr/>
            </p:nvGrpSpPr>
            <p:grpSpPr bwMode="auto">
              <a:xfrm>
                <a:off x="0" y="1590"/>
                <a:ext cx="5758" cy="416"/>
                <a:chOff x="0" y="1590"/>
                <a:chExt cx="5758" cy="416"/>
              </a:xfrm>
            </p:grpSpPr>
            <p:sp>
              <p:nvSpPr>
                <p:cNvPr id="759866" name="Line 58"/>
                <p:cNvSpPr>
                  <a:spLocks noChangeShapeType="1"/>
                </p:cNvSpPr>
                <p:nvPr/>
              </p:nvSpPr>
              <p:spPr bwMode="grayWhite">
                <a:xfrm>
                  <a:off x="0" y="1590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7" name="Line 59"/>
                <p:cNvSpPr>
                  <a:spLocks noChangeShapeType="1"/>
                </p:cNvSpPr>
                <p:nvPr/>
              </p:nvSpPr>
              <p:spPr bwMode="grayWhite">
                <a:xfrm>
                  <a:off x="0" y="1681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8" name="Line 60"/>
                <p:cNvSpPr>
                  <a:spLocks noChangeShapeType="1"/>
                </p:cNvSpPr>
                <p:nvPr/>
              </p:nvSpPr>
              <p:spPr bwMode="grayWhite">
                <a:xfrm>
                  <a:off x="0" y="1773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9" name="Line 61"/>
                <p:cNvSpPr>
                  <a:spLocks noChangeShapeType="1"/>
                </p:cNvSpPr>
                <p:nvPr/>
              </p:nvSpPr>
              <p:spPr bwMode="grayWhite">
                <a:xfrm>
                  <a:off x="0" y="1864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70" name="Line 62"/>
                <p:cNvSpPr>
                  <a:spLocks noChangeShapeType="1"/>
                </p:cNvSpPr>
                <p:nvPr/>
              </p:nvSpPr>
              <p:spPr bwMode="grayWhite">
                <a:xfrm>
                  <a:off x="0" y="1956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71" name="Line 63"/>
                <p:cNvSpPr>
                  <a:spLocks noChangeShapeType="1"/>
                </p:cNvSpPr>
                <p:nvPr/>
              </p:nvSpPr>
              <p:spPr bwMode="grayWhite">
                <a:xfrm>
                  <a:off x="0" y="2006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72" name="Line 64"/>
                <p:cNvSpPr>
                  <a:spLocks noChangeShapeType="1"/>
                </p:cNvSpPr>
                <p:nvPr/>
              </p:nvSpPr>
              <p:spPr bwMode="grayWhite">
                <a:xfrm>
                  <a:off x="0" y="1910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73" name="Line 65"/>
                <p:cNvSpPr>
                  <a:spLocks noChangeShapeType="1"/>
                </p:cNvSpPr>
                <p:nvPr/>
              </p:nvSpPr>
              <p:spPr bwMode="grayWhite">
                <a:xfrm>
                  <a:off x="0" y="1818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74" name="Line 66"/>
                <p:cNvSpPr>
                  <a:spLocks noChangeShapeType="1"/>
                </p:cNvSpPr>
                <p:nvPr/>
              </p:nvSpPr>
              <p:spPr bwMode="grayWhite">
                <a:xfrm>
                  <a:off x="0" y="1727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75" name="Line 67"/>
                <p:cNvSpPr>
                  <a:spLocks noChangeShapeType="1"/>
                </p:cNvSpPr>
                <p:nvPr/>
              </p:nvSpPr>
              <p:spPr bwMode="grayWhite">
                <a:xfrm>
                  <a:off x="0" y="1635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59876" name="Group 68"/>
          <p:cNvGrpSpPr>
            <a:grpSpLocks/>
          </p:cNvGrpSpPr>
          <p:nvPr/>
        </p:nvGrpSpPr>
        <p:grpSpPr bwMode="auto">
          <a:xfrm>
            <a:off x="384175" y="3835400"/>
            <a:ext cx="2282825" cy="1954213"/>
            <a:chOff x="242" y="2403"/>
            <a:chExt cx="1438" cy="1231"/>
          </a:xfrm>
        </p:grpSpPr>
        <p:sp>
          <p:nvSpPr>
            <p:cNvPr id="759877" name="Rectangle 69"/>
            <p:cNvSpPr>
              <a:spLocks noChangeArrowheads="1"/>
            </p:cNvSpPr>
            <p:nvPr/>
          </p:nvSpPr>
          <p:spPr bwMode="auto">
            <a:xfrm>
              <a:off x="242" y="2408"/>
              <a:ext cx="1438" cy="12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9878" name="Group 70"/>
            <p:cNvGrpSpPr>
              <a:grpSpLocks/>
            </p:cNvGrpSpPr>
            <p:nvPr/>
          </p:nvGrpSpPr>
          <p:grpSpPr bwMode="auto">
            <a:xfrm>
              <a:off x="242" y="2403"/>
              <a:ext cx="1430" cy="1227"/>
              <a:chOff x="0" y="2403"/>
              <a:chExt cx="5758" cy="1227"/>
            </a:xfrm>
          </p:grpSpPr>
          <p:sp>
            <p:nvSpPr>
              <p:cNvPr id="759879" name="Line 71"/>
              <p:cNvSpPr>
                <a:spLocks noChangeShapeType="1"/>
              </p:cNvSpPr>
              <p:nvPr/>
            </p:nvSpPr>
            <p:spPr bwMode="grayWhite">
              <a:xfrm>
                <a:off x="0" y="3630"/>
                <a:ext cx="575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9880" name="Group 72"/>
              <p:cNvGrpSpPr>
                <a:grpSpLocks/>
              </p:cNvGrpSpPr>
              <p:nvPr/>
            </p:nvGrpSpPr>
            <p:grpSpPr bwMode="auto">
              <a:xfrm>
                <a:off x="0" y="2403"/>
                <a:ext cx="5758" cy="549"/>
                <a:chOff x="0" y="180"/>
                <a:chExt cx="2224" cy="549"/>
              </a:xfrm>
            </p:grpSpPr>
            <p:sp>
              <p:nvSpPr>
                <p:cNvPr id="759881" name="Line 73"/>
                <p:cNvSpPr>
                  <a:spLocks noChangeShapeType="1"/>
                </p:cNvSpPr>
                <p:nvPr/>
              </p:nvSpPr>
              <p:spPr bwMode="grayWhite">
                <a:xfrm>
                  <a:off x="0" y="18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2" name="Line 74"/>
                <p:cNvSpPr>
                  <a:spLocks noChangeShapeType="1"/>
                </p:cNvSpPr>
                <p:nvPr/>
              </p:nvSpPr>
              <p:spPr bwMode="grayWhite">
                <a:xfrm>
                  <a:off x="0" y="27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3" name="Line 75"/>
                <p:cNvSpPr>
                  <a:spLocks noChangeShapeType="1"/>
                </p:cNvSpPr>
                <p:nvPr/>
              </p:nvSpPr>
              <p:spPr bwMode="grayWhite">
                <a:xfrm>
                  <a:off x="0" y="36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4" name="Line 76"/>
                <p:cNvSpPr>
                  <a:spLocks noChangeShapeType="1"/>
                </p:cNvSpPr>
                <p:nvPr/>
              </p:nvSpPr>
              <p:spPr bwMode="grayWhite">
                <a:xfrm>
                  <a:off x="0" y="454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5" name="Line 77"/>
                <p:cNvSpPr>
                  <a:spLocks noChangeShapeType="1"/>
                </p:cNvSpPr>
                <p:nvPr/>
              </p:nvSpPr>
              <p:spPr bwMode="grayWhite">
                <a:xfrm>
                  <a:off x="0" y="546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6" name="Line 78"/>
                <p:cNvSpPr>
                  <a:spLocks noChangeShapeType="1"/>
                </p:cNvSpPr>
                <p:nvPr/>
              </p:nvSpPr>
              <p:spPr bwMode="grayWhite">
                <a:xfrm>
                  <a:off x="0" y="63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7" name="Line 79"/>
                <p:cNvSpPr>
                  <a:spLocks noChangeShapeType="1"/>
                </p:cNvSpPr>
                <p:nvPr/>
              </p:nvSpPr>
              <p:spPr bwMode="grayWhite">
                <a:xfrm>
                  <a:off x="0" y="729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8" name="Line 80"/>
                <p:cNvSpPr>
                  <a:spLocks noChangeShapeType="1"/>
                </p:cNvSpPr>
                <p:nvPr/>
              </p:nvSpPr>
              <p:spPr bwMode="grayWhite">
                <a:xfrm>
                  <a:off x="0" y="68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9" name="Line 81"/>
                <p:cNvSpPr>
                  <a:spLocks noChangeShapeType="1"/>
                </p:cNvSpPr>
                <p:nvPr/>
              </p:nvSpPr>
              <p:spPr bwMode="grayWhite">
                <a:xfrm>
                  <a:off x="0" y="59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0" name="Line 82"/>
                <p:cNvSpPr>
                  <a:spLocks noChangeShapeType="1"/>
                </p:cNvSpPr>
                <p:nvPr/>
              </p:nvSpPr>
              <p:spPr bwMode="grayWhite">
                <a:xfrm>
                  <a:off x="0" y="50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1" name="Line 83"/>
                <p:cNvSpPr>
                  <a:spLocks noChangeShapeType="1"/>
                </p:cNvSpPr>
                <p:nvPr/>
              </p:nvSpPr>
              <p:spPr bwMode="grayWhite">
                <a:xfrm>
                  <a:off x="0" y="408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2" name="Line 84"/>
                <p:cNvSpPr>
                  <a:spLocks noChangeShapeType="1"/>
                </p:cNvSpPr>
                <p:nvPr/>
              </p:nvSpPr>
              <p:spPr bwMode="grayWhite">
                <a:xfrm>
                  <a:off x="0" y="31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3" name="Line 85"/>
                <p:cNvSpPr>
                  <a:spLocks noChangeShapeType="1"/>
                </p:cNvSpPr>
                <p:nvPr/>
              </p:nvSpPr>
              <p:spPr bwMode="grayWhite">
                <a:xfrm>
                  <a:off x="0" y="225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9894" name="Group 86"/>
              <p:cNvGrpSpPr>
                <a:grpSpLocks/>
              </p:cNvGrpSpPr>
              <p:nvPr/>
            </p:nvGrpSpPr>
            <p:grpSpPr bwMode="auto">
              <a:xfrm>
                <a:off x="0" y="2995"/>
                <a:ext cx="5758" cy="274"/>
                <a:chOff x="0" y="2774"/>
                <a:chExt cx="5758" cy="274"/>
              </a:xfrm>
            </p:grpSpPr>
            <p:sp>
              <p:nvSpPr>
                <p:cNvPr id="759895" name="Line 87"/>
                <p:cNvSpPr>
                  <a:spLocks noChangeShapeType="1"/>
                </p:cNvSpPr>
                <p:nvPr/>
              </p:nvSpPr>
              <p:spPr bwMode="grayWhite">
                <a:xfrm>
                  <a:off x="0" y="2774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6" name="Line 88"/>
                <p:cNvSpPr>
                  <a:spLocks noChangeShapeType="1"/>
                </p:cNvSpPr>
                <p:nvPr/>
              </p:nvSpPr>
              <p:spPr bwMode="grayWhite">
                <a:xfrm>
                  <a:off x="0" y="2865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7" name="Line 89"/>
                <p:cNvSpPr>
                  <a:spLocks noChangeShapeType="1"/>
                </p:cNvSpPr>
                <p:nvPr/>
              </p:nvSpPr>
              <p:spPr bwMode="grayWhite">
                <a:xfrm>
                  <a:off x="0" y="2957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8" name="Line 90"/>
                <p:cNvSpPr>
                  <a:spLocks noChangeShapeType="1"/>
                </p:cNvSpPr>
                <p:nvPr/>
              </p:nvSpPr>
              <p:spPr bwMode="grayWhite">
                <a:xfrm>
                  <a:off x="0" y="3048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9" name="Line 91"/>
                <p:cNvSpPr>
                  <a:spLocks noChangeShapeType="1"/>
                </p:cNvSpPr>
                <p:nvPr/>
              </p:nvSpPr>
              <p:spPr bwMode="grayWhite">
                <a:xfrm>
                  <a:off x="0" y="3002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0" name="Line 92"/>
                <p:cNvSpPr>
                  <a:spLocks noChangeShapeType="1"/>
                </p:cNvSpPr>
                <p:nvPr/>
              </p:nvSpPr>
              <p:spPr bwMode="grayWhite">
                <a:xfrm>
                  <a:off x="0" y="2911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1" name="Line 93"/>
                <p:cNvSpPr>
                  <a:spLocks noChangeShapeType="1"/>
                </p:cNvSpPr>
                <p:nvPr/>
              </p:nvSpPr>
              <p:spPr bwMode="grayWhite">
                <a:xfrm>
                  <a:off x="0" y="2819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9902" name="Group 94"/>
              <p:cNvGrpSpPr>
                <a:grpSpLocks/>
              </p:cNvGrpSpPr>
              <p:nvPr/>
            </p:nvGrpSpPr>
            <p:grpSpPr bwMode="auto">
              <a:xfrm>
                <a:off x="0" y="3309"/>
                <a:ext cx="5758" cy="274"/>
                <a:chOff x="0" y="2774"/>
                <a:chExt cx="5758" cy="274"/>
              </a:xfrm>
            </p:grpSpPr>
            <p:sp>
              <p:nvSpPr>
                <p:cNvPr id="759903" name="Line 95"/>
                <p:cNvSpPr>
                  <a:spLocks noChangeShapeType="1"/>
                </p:cNvSpPr>
                <p:nvPr/>
              </p:nvSpPr>
              <p:spPr bwMode="grayWhite">
                <a:xfrm>
                  <a:off x="0" y="2774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4" name="Line 96"/>
                <p:cNvSpPr>
                  <a:spLocks noChangeShapeType="1"/>
                </p:cNvSpPr>
                <p:nvPr/>
              </p:nvSpPr>
              <p:spPr bwMode="grayWhite">
                <a:xfrm>
                  <a:off x="0" y="2865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5" name="Line 97"/>
                <p:cNvSpPr>
                  <a:spLocks noChangeShapeType="1"/>
                </p:cNvSpPr>
                <p:nvPr/>
              </p:nvSpPr>
              <p:spPr bwMode="grayWhite">
                <a:xfrm>
                  <a:off x="0" y="2957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6" name="Line 98"/>
                <p:cNvSpPr>
                  <a:spLocks noChangeShapeType="1"/>
                </p:cNvSpPr>
                <p:nvPr/>
              </p:nvSpPr>
              <p:spPr bwMode="grayWhite">
                <a:xfrm>
                  <a:off x="0" y="3048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7" name="Line 99"/>
                <p:cNvSpPr>
                  <a:spLocks noChangeShapeType="1"/>
                </p:cNvSpPr>
                <p:nvPr/>
              </p:nvSpPr>
              <p:spPr bwMode="grayWhite">
                <a:xfrm>
                  <a:off x="0" y="3002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8" name="Line 100"/>
                <p:cNvSpPr>
                  <a:spLocks noChangeShapeType="1"/>
                </p:cNvSpPr>
                <p:nvPr/>
              </p:nvSpPr>
              <p:spPr bwMode="grayWhite">
                <a:xfrm>
                  <a:off x="0" y="2911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9" name="Line 101"/>
                <p:cNvSpPr>
                  <a:spLocks noChangeShapeType="1"/>
                </p:cNvSpPr>
                <p:nvPr/>
              </p:nvSpPr>
              <p:spPr bwMode="grayWhite">
                <a:xfrm>
                  <a:off x="0" y="2819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59910" name="Group 102"/>
          <p:cNvGrpSpPr>
            <a:grpSpLocks/>
          </p:cNvGrpSpPr>
          <p:nvPr/>
        </p:nvGrpSpPr>
        <p:grpSpPr bwMode="auto">
          <a:xfrm>
            <a:off x="384175" y="1589088"/>
            <a:ext cx="2282825" cy="1617662"/>
            <a:chOff x="242" y="988"/>
            <a:chExt cx="1438" cy="1019"/>
          </a:xfrm>
        </p:grpSpPr>
        <p:sp>
          <p:nvSpPr>
            <p:cNvPr id="759911" name="Rectangle 103"/>
            <p:cNvSpPr>
              <a:spLocks noChangeAspect="1" noChangeArrowheads="1"/>
            </p:cNvSpPr>
            <p:nvPr/>
          </p:nvSpPr>
          <p:spPr bwMode="auto">
            <a:xfrm>
              <a:off x="242" y="988"/>
              <a:ext cx="1438" cy="10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l">
                <a:spcBef>
                  <a:spcPts val="600"/>
                </a:spcBef>
              </a:pPr>
              <a:endParaRPr lang="en-US" sz="1600">
                <a:solidFill>
                  <a:schemeClr val="accent2"/>
                </a:solidFill>
                <a:latin typeface="Arial" charset="0"/>
              </a:endParaRPr>
            </a:p>
          </p:txBody>
        </p:sp>
        <p:grpSp>
          <p:nvGrpSpPr>
            <p:cNvPr id="759912" name="Group 104"/>
            <p:cNvGrpSpPr>
              <a:grpSpLocks/>
            </p:cNvGrpSpPr>
            <p:nvPr/>
          </p:nvGrpSpPr>
          <p:grpSpPr bwMode="auto">
            <a:xfrm>
              <a:off x="242" y="990"/>
              <a:ext cx="1430" cy="1016"/>
              <a:chOff x="0" y="990"/>
              <a:chExt cx="5758" cy="1016"/>
            </a:xfrm>
          </p:grpSpPr>
          <p:grpSp>
            <p:nvGrpSpPr>
              <p:cNvPr id="759913" name="Group 105"/>
              <p:cNvGrpSpPr>
                <a:grpSpLocks/>
              </p:cNvGrpSpPr>
              <p:nvPr/>
            </p:nvGrpSpPr>
            <p:grpSpPr bwMode="auto">
              <a:xfrm>
                <a:off x="0" y="990"/>
                <a:ext cx="5758" cy="549"/>
                <a:chOff x="0" y="180"/>
                <a:chExt cx="2224" cy="549"/>
              </a:xfrm>
            </p:grpSpPr>
            <p:sp>
              <p:nvSpPr>
                <p:cNvPr id="759914" name="Line 106"/>
                <p:cNvSpPr>
                  <a:spLocks noChangeShapeType="1"/>
                </p:cNvSpPr>
                <p:nvPr/>
              </p:nvSpPr>
              <p:spPr bwMode="grayWhite">
                <a:xfrm>
                  <a:off x="0" y="18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15" name="Line 107"/>
                <p:cNvSpPr>
                  <a:spLocks noChangeShapeType="1"/>
                </p:cNvSpPr>
                <p:nvPr/>
              </p:nvSpPr>
              <p:spPr bwMode="grayWhite">
                <a:xfrm>
                  <a:off x="0" y="27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16" name="Line 108"/>
                <p:cNvSpPr>
                  <a:spLocks noChangeShapeType="1"/>
                </p:cNvSpPr>
                <p:nvPr/>
              </p:nvSpPr>
              <p:spPr bwMode="grayWhite">
                <a:xfrm>
                  <a:off x="0" y="36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17" name="Line 109"/>
                <p:cNvSpPr>
                  <a:spLocks noChangeShapeType="1"/>
                </p:cNvSpPr>
                <p:nvPr/>
              </p:nvSpPr>
              <p:spPr bwMode="grayWhite">
                <a:xfrm>
                  <a:off x="0" y="454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18" name="Line 110"/>
                <p:cNvSpPr>
                  <a:spLocks noChangeShapeType="1"/>
                </p:cNvSpPr>
                <p:nvPr/>
              </p:nvSpPr>
              <p:spPr bwMode="grayWhite">
                <a:xfrm>
                  <a:off x="0" y="546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19" name="Line 111"/>
                <p:cNvSpPr>
                  <a:spLocks noChangeShapeType="1"/>
                </p:cNvSpPr>
                <p:nvPr/>
              </p:nvSpPr>
              <p:spPr bwMode="grayWhite">
                <a:xfrm>
                  <a:off x="0" y="63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0" name="Line 112"/>
                <p:cNvSpPr>
                  <a:spLocks noChangeShapeType="1"/>
                </p:cNvSpPr>
                <p:nvPr/>
              </p:nvSpPr>
              <p:spPr bwMode="grayWhite">
                <a:xfrm>
                  <a:off x="0" y="729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1" name="Line 113"/>
                <p:cNvSpPr>
                  <a:spLocks noChangeShapeType="1"/>
                </p:cNvSpPr>
                <p:nvPr/>
              </p:nvSpPr>
              <p:spPr bwMode="grayWhite">
                <a:xfrm>
                  <a:off x="0" y="68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2" name="Line 114"/>
                <p:cNvSpPr>
                  <a:spLocks noChangeShapeType="1"/>
                </p:cNvSpPr>
                <p:nvPr/>
              </p:nvSpPr>
              <p:spPr bwMode="grayWhite">
                <a:xfrm>
                  <a:off x="0" y="59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3" name="Line 115"/>
                <p:cNvSpPr>
                  <a:spLocks noChangeShapeType="1"/>
                </p:cNvSpPr>
                <p:nvPr/>
              </p:nvSpPr>
              <p:spPr bwMode="grayWhite">
                <a:xfrm>
                  <a:off x="0" y="50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4" name="Line 116"/>
                <p:cNvSpPr>
                  <a:spLocks noChangeShapeType="1"/>
                </p:cNvSpPr>
                <p:nvPr/>
              </p:nvSpPr>
              <p:spPr bwMode="grayWhite">
                <a:xfrm>
                  <a:off x="0" y="408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5" name="Line 117"/>
                <p:cNvSpPr>
                  <a:spLocks noChangeShapeType="1"/>
                </p:cNvSpPr>
                <p:nvPr/>
              </p:nvSpPr>
              <p:spPr bwMode="grayWhite">
                <a:xfrm>
                  <a:off x="0" y="31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6" name="Line 118"/>
                <p:cNvSpPr>
                  <a:spLocks noChangeShapeType="1"/>
                </p:cNvSpPr>
                <p:nvPr/>
              </p:nvSpPr>
              <p:spPr bwMode="grayWhite">
                <a:xfrm>
                  <a:off x="0" y="225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9927" name="Group 119"/>
              <p:cNvGrpSpPr>
                <a:grpSpLocks/>
              </p:cNvGrpSpPr>
              <p:nvPr/>
            </p:nvGrpSpPr>
            <p:grpSpPr bwMode="auto">
              <a:xfrm>
                <a:off x="0" y="1590"/>
                <a:ext cx="5758" cy="416"/>
                <a:chOff x="0" y="1590"/>
                <a:chExt cx="5758" cy="416"/>
              </a:xfrm>
            </p:grpSpPr>
            <p:sp>
              <p:nvSpPr>
                <p:cNvPr id="759928" name="Line 120"/>
                <p:cNvSpPr>
                  <a:spLocks noChangeShapeType="1"/>
                </p:cNvSpPr>
                <p:nvPr/>
              </p:nvSpPr>
              <p:spPr bwMode="grayWhite">
                <a:xfrm>
                  <a:off x="0" y="1590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9" name="Line 121"/>
                <p:cNvSpPr>
                  <a:spLocks noChangeShapeType="1"/>
                </p:cNvSpPr>
                <p:nvPr/>
              </p:nvSpPr>
              <p:spPr bwMode="grayWhite">
                <a:xfrm>
                  <a:off x="0" y="1681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0" name="Line 122"/>
                <p:cNvSpPr>
                  <a:spLocks noChangeShapeType="1"/>
                </p:cNvSpPr>
                <p:nvPr/>
              </p:nvSpPr>
              <p:spPr bwMode="grayWhite">
                <a:xfrm>
                  <a:off x="0" y="1773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1" name="Line 123"/>
                <p:cNvSpPr>
                  <a:spLocks noChangeShapeType="1"/>
                </p:cNvSpPr>
                <p:nvPr/>
              </p:nvSpPr>
              <p:spPr bwMode="grayWhite">
                <a:xfrm>
                  <a:off x="0" y="1864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2" name="Line 124"/>
                <p:cNvSpPr>
                  <a:spLocks noChangeShapeType="1"/>
                </p:cNvSpPr>
                <p:nvPr/>
              </p:nvSpPr>
              <p:spPr bwMode="grayWhite">
                <a:xfrm>
                  <a:off x="0" y="1956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3" name="Line 125"/>
                <p:cNvSpPr>
                  <a:spLocks noChangeShapeType="1"/>
                </p:cNvSpPr>
                <p:nvPr/>
              </p:nvSpPr>
              <p:spPr bwMode="grayWhite">
                <a:xfrm>
                  <a:off x="0" y="2006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4" name="Line 126"/>
                <p:cNvSpPr>
                  <a:spLocks noChangeShapeType="1"/>
                </p:cNvSpPr>
                <p:nvPr/>
              </p:nvSpPr>
              <p:spPr bwMode="grayWhite">
                <a:xfrm>
                  <a:off x="0" y="1910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5" name="Line 127"/>
                <p:cNvSpPr>
                  <a:spLocks noChangeShapeType="1"/>
                </p:cNvSpPr>
                <p:nvPr/>
              </p:nvSpPr>
              <p:spPr bwMode="grayWhite">
                <a:xfrm>
                  <a:off x="0" y="1818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6" name="Line 128"/>
                <p:cNvSpPr>
                  <a:spLocks noChangeShapeType="1"/>
                </p:cNvSpPr>
                <p:nvPr/>
              </p:nvSpPr>
              <p:spPr bwMode="grayWhite">
                <a:xfrm>
                  <a:off x="0" y="1727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7" name="Line 129"/>
                <p:cNvSpPr>
                  <a:spLocks noChangeShapeType="1"/>
                </p:cNvSpPr>
                <p:nvPr/>
              </p:nvSpPr>
              <p:spPr bwMode="grayWhite">
                <a:xfrm>
                  <a:off x="0" y="1635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59938" name="Text Box 130"/>
          <p:cNvSpPr txBox="1">
            <a:spLocks noChangeArrowheads="1"/>
          </p:cNvSpPr>
          <p:nvPr/>
        </p:nvSpPr>
        <p:spPr bwMode="auto">
          <a:xfrm>
            <a:off x="4003675" y="2290763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SWIFTNet</a:t>
            </a:r>
          </a:p>
        </p:txBody>
      </p:sp>
      <p:sp>
        <p:nvSpPr>
          <p:cNvPr id="759939" name="Rectangle 131"/>
          <p:cNvSpPr>
            <a:spLocks noChangeAspect="1" noChangeArrowheads="1"/>
          </p:cNvSpPr>
          <p:nvPr/>
        </p:nvSpPr>
        <p:spPr bwMode="auto">
          <a:xfrm>
            <a:off x="1470025" y="1893888"/>
            <a:ext cx="1044575" cy="6715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latin typeface="Arial" charset="0"/>
              </a:rPr>
              <a:t>SWIFTNet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Link</a:t>
            </a:r>
          </a:p>
        </p:txBody>
      </p:sp>
      <p:sp>
        <p:nvSpPr>
          <p:cNvPr id="759940" name="Rectangle 132"/>
          <p:cNvSpPr>
            <a:spLocks noChangeArrowheads="1"/>
          </p:cNvSpPr>
          <p:nvPr/>
        </p:nvSpPr>
        <p:spPr bwMode="auto">
          <a:xfrm>
            <a:off x="304800" y="2579688"/>
            <a:ext cx="1152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>
                <a:latin typeface="Arial" charset="0"/>
              </a:rPr>
              <a:t>Payments</a:t>
            </a:r>
            <a:br>
              <a:rPr lang="en-GB" sz="1600">
                <a:latin typeface="Arial" charset="0"/>
              </a:rPr>
            </a:br>
            <a:r>
              <a:rPr lang="en-GB" sz="1600">
                <a:latin typeface="Arial" charset="0"/>
              </a:rPr>
              <a:t>application</a:t>
            </a:r>
            <a:endParaRPr lang="en-US" sz="1600">
              <a:latin typeface="Arial" charset="0"/>
            </a:endParaRPr>
          </a:p>
        </p:txBody>
      </p:sp>
      <p:sp>
        <p:nvSpPr>
          <p:cNvPr id="759941" name="Text Box 133"/>
          <p:cNvSpPr txBox="1">
            <a:spLocks noChangeArrowheads="1"/>
          </p:cNvSpPr>
          <p:nvPr/>
        </p:nvSpPr>
        <p:spPr bwMode="auto">
          <a:xfrm>
            <a:off x="403225" y="5788025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>
                <a:latin typeface="Arial" charset="0"/>
              </a:rPr>
              <a:t>Buyer</a:t>
            </a:r>
          </a:p>
        </p:txBody>
      </p:sp>
      <p:sp>
        <p:nvSpPr>
          <p:cNvPr id="759942" name="Text Box 134"/>
          <p:cNvSpPr txBox="1">
            <a:spLocks noChangeArrowheads="1"/>
          </p:cNvSpPr>
          <p:nvPr/>
        </p:nvSpPr>
        <p:spPr bwMode="auto">
          <a:xfrm>
            <a:off x="6630988" y="5788025"/>
            <a:ext cx="2255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>
                <a:latin typeface="Arial" charset="0"/>
              </a:rPr>
              <a:t>Seller</a:t>
            </a:r>
          </a:p>
        </p:txBody>
      </p:sp>
      <p:pic>
        <p:nvPicPr>
          <p:cNvPr id="759943" name="Picture 135" descr="MainFrameSer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637088"/>
            <a:ext cx="741363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9944" name="Group 136"/>
          <p:cNvGrpSpPr>
            <a:grpSpLocks/>
          </p:cNvGrpSpPr>
          <p:nvPr/>
        </p:nvGrpSpPr>
        <p:grpSpPr bwMode="auto">
          <a:xfrm>
            <a:off x="615950" y="1711325"/>
            <a:ext cx="609600" cy="868363"/>
            <a:chOff x="1093" y="1563"/>
            <a:chExt cx="252" cy="360"/>
          </a:xfrm>
        </p:grpSpPr>
        <p:sp>
          <p:nvSpPr>
            <p:cNvPr id="759945" name="Freeform 137"/>
            <p:cNvSpPr>
              <a:spLocks/>
            </p:cNvSpPr>
            <p:nvPr/>
          </p:nvSpPr>
          <p:spPr bwMode="auto">
            <a:xfrm>
              <a:off x="1093" y="1563"/>
              <a:ext cx="252" cy="360"/>
            </a:xfrm>
            <a:custGeom>
              <a:avLst/>
              <a:gdLst>
                <a:gd name="T0" fmla="*/ 0 w 505"/>
                <a:gd name="T1" fmla="*/ 0 h 718"/>
                <a:gd name="T2" fmla="*/ 438 w 505"/>
                <a:gd name="T3" fmla="*/ 0 h 718"/>
                <a:gd name="T4" fmla="*/ 505 w 505"/>
                <a:gd name="T5" fmla="*/ 64 h 718"/>
                <a:gd name="T6" fmla="*/ 505 w 505"/>
                <a:gd name="T7" fmla="*/ 718 h 718"/>
                <a:gd name="T8" fmla="*/ 65 w 505"/>
                <a:gd name="T9" fmla="*/ 718 h 718"/>
                <a:gd name="T10" fmla="*/ 60 w 505"/>
                <a:gd name="T11" fmla="*/ 713 h 718"/>
                <a:gd name="T12" fmla="*/ 54 w 505"/>
                <a:gd name="T13" fmla="*/ 707 h 718"/>
                <a:gd name="T14" fmla="*/ 47 w 505"/>
                <a:gd name="T15" fmla="*/ 700 h 718"/>
                <a:gd name="T16" fmla="*/ 39 w 505"/>
                <a:gd name="T17" fmla="*/ 693 h 718"/>
                <a:gd name="T18" fmla="*/ 32 w 505"/>
                <a:gd name="T19" fmla="*/ 686 h 718"/>
                <a:gd name="T20" fmla="*/ 25 w 505"/>
                <a:gd name="T21" fmla="*/ 679 h 718"/>
                <a:gd name="T22" fmla="*/ 18 w 505"/>
                <a:gd name="T23" fmla="*/ 673 h 718"/>
                <a:gd name="T24" fmla="*/ 13 w 505"/>
                <a:gd name="T25" fmla="*/ 667 h 718"/>
                <a:gd name="T26" fmla="*/ 8 w 505"/>
                <a:gd name="T27" fmla="*/ 662 h 718"/>
                <a:gd name="T28" fmla="*/ 3 w 505"/>
                <a:gd name="T29" fmla="*/ 658 h 718"/>
                <a:gd name="T30" fmla="*/ 1 w 505"/>
                <a:gd name="T31" fmla="*/ 656 h 718"/>
                <a:gd name="T32" fmla="*/ 0 w 505"/>
                <a:gd name="T33" fmla="*/ 653 h 718"/>
                <a:gd name="T34" fmla="*/ 0 w 505"/>
                <a:gd name="T35" fmla="*/ 0 h 718"/>
                <a:gd name="T36" fmla="*/ 0 w 505"/>
                <a:gd name="T37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5" h="718">
                  <a:moveTo>
                    <a:pt x="0" y="0"/>
                  </a:moveTo>
                  <a:lnTo>
                    <a:pt x="438" y="0"/>
                  </a:lnTo>
                  <a:lnTo>
                    <a:pt x="505" y="64"/>
                  </a:lnTo>
                  <a:lnTo>
                    <a:pt x="505" y="718"/>
                  </a:lnTo>
                  <a:lnTo>
                    <a:pt x="65" y="718"/>
                  </a:lnTo>
                  <a:lnTo>
                    <a:pt x="60" y="713"/>
                  </a:lnTo>
                  <a:lnTo>
                    <a:pt x="54" y="707"/>
                  </a:lnTo>
                  <a:lnTo>
                    <a:pt x="47" y="700"/>
                  </a:lnTo>
                  <a:lnTo>
                    <a:pt x="39" y="693"/>
                  </a:lnTo>
                  <a:lnTo>
                    <a:pt x="32" y="686"/>
                  </a:lnTo>
                  <a:lnTo>
                    <a:pt x="25" y="679"/>
                  </a:lnTo>
                  <a:lnTo>
                    <a:pt x="18" y="673"/>
                  </a:lnTo>
                  <a:lnTo>
                    <a:pt x="13" y="667"/>
                  </a:lnTo>
                  <a:lnTo>
                    <a:pt x="8" y="662"/>
                  </a:lnTo>
                  <a:lnTo>
                    <a:pt x="3" y="658"/>
                  </a:lnTo>
                  <a:lnTo>
                    <a:pt x="1" y="656"/>
                  </a:lnTo>
                  <a:lnTo>
                    <a:pt x="0" y="6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46" name="Freeform 138"/>
            <p:cNvSpPr>
              <a:spLocks/>
            </p:cNvSpPr>
            <p:nvPr/>
          </p:nvSpPr>
          <p:spPr bwMode="auto">
            <a:xfrm>
              <a:off x="1129" y="1738"/>
              <a:ext cx="207" cy="175"/>
            </a:xfrm>
            <a:custGeom>
              <a:avLst/>
              <a:gdLst>
                <a:gd name="T0" fmla="*/ 0 w 414"/>
                <a:gd name="T1" fmla="*/ 0 h 350"/>
                <a:gd name="T2" fmla="*/ 414 w 414"/>
                <a:gd name="T3" fmla="*/ 0 h 350"/>
                <a:gd name="T4" fmla="*/ 414 w 414"/>
                <a:gd name="T5" fmla="*/ 350 h 350"/>
                <a:gd name="T6" fmla="*/ 1 w 414"/>
                <a:gd name="T7" fmla="*/ 350 h 350"/>
                <a:gd name="T8" fmla="*/ 0 w 414"/>
                <a:gd name="T9" fmla="*/ 348 h 350"/>
                <a:gd name="T10" fmla="*/ 0 w 414"/>
                <a:gd name="T11" fmla="*/ 0 h 350"/>
                <a:gd name="T12" fmla="*/ 0 w 414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350">
                  <a:moveTo>
                    <a:pt x="0" y="0"/>
                  </a:moveTo>
                  <a:lnTo>
                    <a:pt x="414" y="0"/>
                  </a:lnTo>
                  <a:lnTo>
                    <a:pt x="414" y="350"/>
                  </a:lnTo>
                  <a:lnTo>
                    <a:pt x="1" y="350"/>
                  </a:lnTo>
                  <a:lnTo>
                    <a:pt x="0" y="3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47" name="Freeform 139"/>
            <p:cNvSpPr>
              <a:spLocks/>
            </p:cNvSpPr>
            <p:nvPr/>
          </p:nvSpPr>
          <p:spPr bwMode="auto">
            <a:xfrm>
              <a:off x="1104" y="1573"/>
              <a:ext cx="232" cy="156"/>
            </a:xfrm>
            <a:custGeom>
              <a:avLst/>
              <a:gdLst>
                <a:gd name="T0" fmla="*/ 0 w 463"/>
                <a:gd name="T1" fmla="*/ 0 h 311"/>
                <a:gd name="T2" fmla="*/ 408 w 463"/>
                <a:gd name="T3" fmla="*/ 0 h 311"/>
                <a:gd name="T4" fmla="*/ 463 w 463"/>
                <a:gd name="T5" fmla="*/ 53 h 311"/>
                <a:gd name="T6" fmla="*/ 463 w 463"/>
                <a:gd name="T7" fmla="*/ 311 h 311"/>
                <a:gd name="T8" fmla="*/ 51 w 463"/>
                <a:gd name="T9" fmla="*/ 311 h 311"/>
                <a:gd name="T10" fmla="*/ 51 w 463"/>
                <a:gd name="T11" fmla="*/ 311 h 311"/>
                <a:gd name="T12" fmla="*/ 51 w 463"/>
                <a:gd name="T13" fmla="*/ 311 h 311"/>
                <a:gd name="T14" fmla="*/ 51 w 463"/>
                <a:gd name="T15" fmla="*/ 311 h 311"/>
                <a:gd name="T16" fmla="*/ 50 w 463"/>
                <a:gd name="T17" fmla="*/ 310 h 311"/>
                <a:gd name="T18" fmla="*/ 50 w 463"/>
                <a:gd name="T19" fmla="*/ 310 h 311"/>
                <a:gd name="T20" fmla="*/ 50 w 463"/>
                <a:gd name="T21" fmla="*/ 310 h 311"/>
                <a:gd name="T22" fmla="*/ 49 w 463"/>
                <a:gd name="T23" fmla="*/ 310 h 311"/>
                <a:gd name="T24" fmla="*/ 49 w 463"/>
                <a:gd name="T25" fmla="*/ 309 h 311"/>
                <a:gd name="T26" fmla="*/ 49 w 463"/>
                <a:gd name="T27" fmla="*/ 309 h 311"/>
                <a:gd name="T28" fmla="*/ 49 w 463"/>
                <a:gd name="T29" fmla="*/ 309 h 311"/>
                <a:gd name="T30" fmla="*/ 49 w 463"/>
                <a:gd name="T31" fmla="*/ 309 h 311"/>
                <a:gd name="T32" fmla="*/ 48 w 463"/>
                <a:gd name="T33" fmla="*/ 308 h 311"/>
                <a:gd name="T34" fmla="*/ 48 w 463"/>
                <a:gd name="T35" fmla="*/ 50 h 311"/>
                <a:gd name="T36" fmla="*/ 0 w 463"/>
                <a:gd name="T37" fmla="*/ 0 h 311"/>
                <a:gd name="T38" fmla="*/ 0 w 463"/>
                <a:gd name="T3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3" h="311">
                  <a:moveTo>
                    <a:pt x="0" y="0"/>
                  </a:moveTo>
                  <a:lnTo>
                    <a:pt x="408" y="0"/>
                  </a:lnTo>
                  <a:lnTo>
                    <a:pt x="463" y="53"/>
                  </a:lnTo>
                  <a:lnTo>
                    <a:pt x="463" y="311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0" y="310"/>
                  </a:lnTo>
                  <a:lnTo>
                    <a:pt x="50" y="310"/>
                  </a:lnTo>
                  <a:lnTo>
                    <a:pt x="50" y="310"/>
                  </a:lnTo>
                  <a:lnTo>
                    <a:pt x="49" y="310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8" y="308"/>
                  </a:lnTo>
                  <a:lnTo>
                    <a:pt x="48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48" name="Freeform 140"/>
            <p:cNvSpPr>
              <a:spLocks/>
            </p:cNvSpPr>
            <p:nvPr/>
          </p:nvSpPr>
          <p:spPr bwMode="auto">
            <a:xfrm>
              <a:off x="1130" y="1640"/>
              <a:ext cx="197" cy="82"/>
            </a:xfrm>
            <a:custGeom>
              <a:avLst/>
              <a:gdLst>
                <a:gd name="T0" fmla="*/ 394 w 394"/>
                <a:gd name="T1" fmla="*/ 0 h 163"/>
                <a:gd name="T2" fmla="*/ 0 w 394"/>
                <a:gd name="T3" fmla="*/ 163 h 163"/>
                <a:gd name="T4" fmla="*/ 4 w 394"/>
                <a:gd name="T5" fmla="*/ 159 h 163"/>
                <a:gd name="T6" fmla="*/ 8 w 394"/>
                <a:gd name="T7" fmla="*/ 156 h 163"/>
                <a:gd name="T8" fmla="*/ 11 w 394"/>
                <a:gd name="T9" fmla="*/ 152 h 163"/>
                <a:gd name="T10" fmla="*/ 16 w 394"/>
                <a:gd name="T11" fmla="*/ 147 h 163"/>
                <a:gd name="T12" fmla="*/ 19 w 394"/>
                <a:gd name="T13" fmla="*/ 144 h 163"/>
                <a:gd name="T14" fmla="*/ 23 w 394"/>
                <a:gd name="T15" fmla="*/ 140 h 163"/>
                <a:gd name="T16" fmla="*/ 39 w 394"/>
                <a:gd name="T17" fmla="*/ 135 h 163"/>
                <a:gd name="T18" fmla="*/ 33 w 394"/>
                <a:gd name="T19" fmla="*/ 125 h 163"/>
                <a:gd name="T20" fmla="*/ 28 w 394"/>
                <a:gd name="T21" fmla="*/ 116 h 163"/>
                <a:gd name="T22" fmla="*/ 25 w 394"/>
                <a:gd name="T23" fmla="*/ 106 h 163"/>
                <a:gd name="T24" fmla="*/ 23 w 394"/>
                <a:gd name="T25" fmla="*/ 97 h 163"/>
                <a:gd name="T26" fmla="*/ 21 w 394"/>
                <a:gd name="T27" fmla="*/ 88 h 163"/>
                <a:gd name="T28" fmla="*/ 21 w 394"/>
                <a:gd name="T29" fmla="*/ 79 h 163"/>
                <a:gd name="T30" fmla="*/ 23 w 394"/>
                <a:gd name="T31" fmla="*/ 69 h 163"/>
                <a:gd name="T32" fmla="*/ 26 w 394"/>
                <a:gd name="T33" fmla="*/ 57 h 163"/>
                <a:gd name="T34" fmla="*/ 30 w 394"/>
                <a:gd name="T35" fmla="*/ 46 h 163"/>
                <a:gd name="T36" fmla="*/ 36 w 394"/>
                <a:gd name="T37" fmla="*/ 36 h 163"/>
                <a:gd name="T38" fmla="*/ 43 w 394"/>
                <a:gd name="T39" fmla="*/ 27 h 163"/>
                <a:gd name="T40" fmla="*/ 47 w 394"/>
                <a:gd name="T41" fmla="*/ 22 h 163"/>
                <a:gd name="T42" fmla="*/ 47 w 394"/>
                <a:gd name="T43" fmla="*/ 22 h 163"/>
                <a:gd name="T44" fmla="*/ 46 w 394"/>
                <a:gd name="T45" fmla="*/ 22 h 163"/>
                <a:gd name="T46" fmla="*/ 43 w 394"/>
                <a:gd name="T47" fmla="*/ 23 h 163"/>
                <a:gd name="T48" fmla="*/ 41 w 394"/>
                <a:gd name="T49" fmla="*/ 23 h 163"/>
                <a:gd name="T50" fmla="*/ 38 w 394"/>
                <a:gd name="T51" fmla="*/ 23 h 163"/>
                <a:gd name="T52" fmla="*/ 33 w 394"/>
                <a:gd name="T53" fmla="*/ 21 h 163"/>
                <a:gd name="T54" fmla="*/ 28 w 394"/>
                <a:gd name="T55" fmla="*/ 19 h 163"/>
                <a:gd name="T56" fmla="*/ 24 w 394"/>
                <a:gd name="T57" fmla="*/ 14 h 163"/>
                <a:gd name="T58" fmla="*/ 19 w 394"/>
                <a:gd name="T59" fmla="*/ 10 h 163"/>
                <a:gd name="T60" fmla="*/ 15 w 394"/>
                <a:gd name="T61" fmla="*/ 6 h 163"/>
                <a:gd name="T62" fmla="*/ 11 w 394"/>
                <a:gd name="T63" fmla="*/ 2 h 163"/>
                <a:gd name="T64" fmla="*/ 9 w 394"/>
                <a:gd name="T6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4" h="163">
                  <a:moveTo>
                    <a:pt x="9" y="0"/>
                  </a:moveTo>
                  <a:lnTo>
                    <a:pt x="394" y="0"/>
                  </a:lnTo>
                  <a:lnTo>
                    <a:pt x="394" y="163"/>
                  </a:lnTo>
                  <a:lnTo>
                    <a:pt x="0" y="163"/>
                  </a:lnTo>
                  <a:lnTo>
                    <a:pt x="2" y="162"/>
                  </a:lnTo>
                  <a:lnTo>
                    <a:pt x="4" y="159"/>
                  </a:lnTo>
                  <a:lnTo>
                    <a:pt x="5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1" y="152"/>
                  </a:lnTo>
                  <a:lnTo>
                    <a:pt x="13" y="149"/>
                  </a:lnTo>
                  <a:lnTo>
                    <a:pt x="16" y="147"/>
                  </a:lnTo>
                  <a:lnTo>
                    <a:pt x="18" y="145"/>
                  </a:lnTo>
                  <a:lnTo>
                    <a:pt x="19" y="144"/>
                  </a:lnTo>
                  <a:lnTo>
                    <a:pt x="21" y="142"/>
                  </a:lnTo>
                  <a:lnTo>
                    <a:pt x="23" y="140"/>
                  </a:lnTo>
                  <a:lnTo>
                    <a:pt x="42" y="139"/>
                  </a:lnTo>
                  <a:lnTo>
                    <a:pt x="39" y="135"/>
                  </a:lnTo>
                  <a:lnTo>
                    <a:pt x="36" y="130"/>
                  </a:lnTo>
                  <a:lnTo>
                    <a:pt x="33" y="125"/>
                  </a:lnTo>
                  <a:lnTo>
                    <a:pt x="31" y="121"/>
                  </a:lnTo>
                  <a:lnTo>
                    <a:pt x="28" y="116"/>
                  </a:lnTo>
                  <a:lnTo>
                    <a:pt x="26" y="111"/>
                  </a:lnTo>
                  <a:lnTo>
                    <a:pt x="25" y="106"/>
                  </a:lnTo>
                  <a:lnTo>
                    <a:pt x="24" y="102"/>
                  </a:lnTo>
                  <a:lnTo>
                    <a:pt x="23" y="97"/>
                  </a:lnTo>
                  <a:lnTo>
                    <a:pt x="21" y="93"/>
                  </a:lnTo>
                  <a:lnTo>
                    <a:pt x="21" y="88"/>
                  </a:lnTo>
                  <a:lnTo>
                    <a:pt x="20" y="82"/>
                  </a:lnTo>
                  <a:lnTo>
                    <a:pt x="21" y="79"/>
                  </a:lnTo>
                  <a:lnTo>
                    <a:pt x="21" y="73"/>
                  </a:lnTo>
                  <a:lnTo>
                    <a:pt x="23" y="69"/>
                  </a:lnTo>
                  <a:lnTo>
                    <a:pt x="24" y="63"/>
                  </a:lnTo>
                  <a:lnTo>
                    <a:pt x="26" y="57"/>
                  </a:lnTo>
                  <a:lnTo>
                    <a:pt x="27" y="52"/>
                  </a:lnTo>
                  <a:lnTo>
                    <a:pt x="30" y="46"/>
                  </a:lnTo>
                  <a:lnTo>
                    <a:pt x="33" y="40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43" y="2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2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4" y="22"/>
                  </a:lnTo>
                  <a:lnTo>
                    <a:pt x="33" y="21"/>
                  </a:lnTo>
                  <a:lnTo>
                    <a:pt x="31" y="20"/>
                  </a:lnTo>
                  <a:lnTo>
                    <a:pt x="28" y="19"/>
                  </a:lnTo>
                  <a:lnTo>
                    <a:pt x="26" y="17"/>
                  </a:lnTo>
                  <a:lnTo>
                    <a:pt x="24" y="14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49" name="Freeform 141"/>
            <p:cNvSpPr>
              <a:spLocks/>
            </p:cNvSpPr>
            <p:nvPr/>
          </p:nvSpPr>
          <p:spPr bwMode="auto">
            <a:xfrm>
              <a:off x="1167" y="1746"/>
              <a:ext cx="132" cy="165"/>
            </a:xfrm>
            <a:custGeom>
              <a:avLst/>
              <a:gdLst>
                <a:gd name="T0" fmla="*/ 144 w 264"/>
                <a:gd name="T1" fmla="*/ 1 h 329"/>
                <a:gd name="T2" fmla="*/ 167 w 264"/>
                <a:gd name="T3" fmla="*/ 6 h 329"/>
                <a:gd name="T4" fmla="*/ 188 w 264"/>
                <a:gd name="T5" fmla="*/ 18 h 329"/>
                <a:gd name="T6" fmla="*/ 204 w 264"/>
                <a:gd name="T7" fmla="*/ 32 h 329"/>
                <a:gd name="T8" fmla="*/ 216 w 264"/>
                <a:gd name="T9" fmla="*/ 52 h 329"/>
                <a:gd name="T10" fmla="*/ 223 w 264"/>
                <a:gd name="T11" fmla="*/ 73 h 329"/>
                <a:gd name="T12" fmla="*/ 223 w 264"/>
                <a:gd name="T13" fmla="*/ 89 h 329"/>
                <a:gd name="T14" fmla="*/ 222 w 264"/>
                <a:gd name="T15" fmla="*/ 99 h 329"/>
                <a:gd name="T16" fmla="*/ 221 w 264"/>
                <a:gd name="T17" fmla="*/ 110 h 329"/>
                <a:gd name="T18" fmla="*/ 218 w 264"/>
                <a:gd name="T19" fmla="*/ 120 h 329"/>
                <a:gd name="T20" fmla="*/ 214 w 264"/>
                <a:gd name="T21" fmla="*/ 129 h 329"/>
                <a:gd name="T22" fmla="*/ 209 w 264"/>
                <a:gd name="T23" fmla="*/ 137 h 329"/>
                <a:gd name="T24" fmla="*/ 264 w 264"/>
                <a:gd name="T25" fmla="*/ 302 h 329"/>
                <a:gd name="T26" fmla="*/ 200 w 264"/>
                <a:gd name="T27" fmla="*/ 270 h 329"/>
                <a:gd name="T28" fmla="*/ 195 w 264"/>
                <a:gd name="T29" fmla="*/ 279 h 329"/>
                <a:gd name="T30" fmla="*/ 189 w 264"/>
                <a:gd name="T31" fmla="*/ 289 h 329"/>
                <a:gd name="T32" fmla="*/ 183 w 264"/>
                <a:gd name="T33" fmla="*/ 299 h 329"/>
                <a:gd name="T34" fmla="*/ 177 w 264"/>
                <a:gd name="T35" fmla="*/ 309 h 329"/>
                <a:gd name="T36" fmla="*/ 172 w 264"/>
                <a:gd name="T37" fmla="*/ 319 h 329"/>
                <a:gd name="T38" fmla="*/ 165 w 264"/>
                <a:gd name="T39" fmla="*/ 328 h 329"/>
                <a:gd name="T40" fmla="*/ 99 w 264"/>
                <a:gd name="T41" fmla="*/ 329 h 329"/>
                <a:gd name="T42" fmla="*/ 0 w 264"/>
                <a:gd name="T43" fmla="*/ 306 h 329"/>
                <a:gd name="T44" fmla="*/ 62 w 264"/>
                <a:gd name="T45" fmla="*/ 139 h 329"/>
                <a:gd name="T46" fmla="*/ 59 w 264"/>
                <a:gd name="T47" fmla="*/ 132 h 329"/>
                <a:gd name="T48" fmla="*/ 54 w 264"/>
                <a:gd name="T49" fmla="*/ 122 h 329"/>
                <a:gd name="T50" fmla="*/ 50 w 264"/>
                <a:gd name="T51" fmla="*/ 111 h 329"/>
                <a:gd name="T52" fmla="*/ 46 w 264"/>
                <a:gd name="T53" fmla="*/ 100 h 329"/>
                <a:gd name="T54" fmla="*/ 44 w 264"/>
                <a:gd name="T55" fmla="*/ 91 h 329"/>
                <a:gd name="T56" fmla="*/ 44 w 264"/>
                <a:gd name="T57" fmla="*/ 78 h 329"/>
                <a:gd name="T58" fmla="*/ 51 w 264"/>
                <a:gd name="T59" fmla="*/ 56 h 329"/>
                <a:gd name="T60" fmla="*/ 62 w 264"/>
                <a:gd name="T61" fmla="*/ 37 h 329"/>
                <a:gd name="T62" fmla="*/ 78 w 264"/>
                <a:gd name="T63" fmla="*/ 20 h 329"/>
                <a:gd name="T64" fmla="*/ 98 w 264"/>
                <a:gd name="T65" fmla="*/ 8 h 329"/>
                <a:gd name="T66" fmla="*/ 120 w 264"/>
                <a:gd name="T67" fmla="*/ 1 h 329"/>
                <a:gd name="T68" fmla="*/ 131 w 264"/>
                <a:gd name="T6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9">
                  <a:moveTo>
                    <a:pt x="131" y="0"/>
                  </a:moveTo>
                  <a:lnTo>
                    <a:pt x="144" y="1"/>
                  </a:lnTo>
                  <a:lnTo>
                    <a:pt x="155" y="3"/>
                  </a:lnTo>
                  <a:lnTo>
                    <a:pt x="167" y="6"/>
                  </a:lnTo>
                  <a:lnTo>
                    <a:pt x="177" y="12"/>
                  </a:lnTo>
                  <a:lnTo>
                    <a:pt x="188" y="18"/>
                  </a:lnTo>
                  <a:lnTo>
                    <a:pt x="197" y="25"/>
                  </a:lnTo>
                  <a:lnTo>
                    <a:pt x="204" y="32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21" y="62"/>
                  </a:lnTo>
                  <a:lnTo>
                    <a:pt x="223" y="73"/>
                  </a:lnTo>
                  <a:lnTo>
                    <a:pt x="223" y="85"/>
                  </a:lnTo>
                  <a:lnTo>
                    <a:pt x="223" y="89"/>
                  </a:lnTo>
                  <a:lnTo>
                    <a:pt x="223" y="95"/>
                  </a:lnTo>
                  <a:lnTo>
                    <a:pt x="222" y="99"/>
                  </a:lnTo>
                  <a:lnTo>
                    <a:pt x="222" y="104"/>
                  </a:lnTo>
                  <a:lnTo>
                    <a:pt x="221" y="110"/>
                  </a:lnTo>
                  <a:lnTo>
                    <a:pt x="219" y="114"/>
                  </a:lnTo>
                  <a:lnTo>
                    <a:pt x="218" y="120"/>
                  </a:lnTo>
                  <a:lnTo>
                    <a:pt x="215" y="124"/>
                  </a:lnTo>
                  <a:lnTo>
                    <a:pt x="214" y="129"/>
                  </a:lnTo>
                  <a:lnTo>
                    <a:pt x="212" y="133"/>
                  </a:lnTo>
                  <a:lnTo>
                    <a:pt x="209" y="137"/>
                  </a:lnTo>
                  <a:lnTo>
                    <a:pt x="206" y="140"/>
                  </a:lnTo>
                  <a:lnTo>
                    <a:pt x="264" y="302"/>
                  </a:lnTo>
                  <a:lnTo>
                    <a:pt x="264" y="306"/>
                  </a:lnTo>
                  <a:lnTo>
                    <a:pt x="200" y="270"/>
                  </a:lnTo>
                  <a:lnTo>
                    <a:pt x="198" y="275"/>
                  </a:lnTo>
                  <a:lnTo>
                    <a:pt x="195" y="279"/>
                  </a:lnTo>
                  <a:lnTo>
                    <a:pt x="192" y="284"/>
                  </a:lnTo>
                  <a:lnTo>
                    <a:pt x="189" y="289"/>
                  </a:lnTo>
                  <a:lnTo>
                    <a:pt x="186" y="294"/>
                  </a:lnTo>
                  <a:lnTo>
                    <a:pt x="183" y="299"/>
                  </a:lnTo>
                  <a:lnTo>
                    <a:pt x="180" y="303"/>
                  </a:lnTo>
                  <a:lnTo>
                    <a:pt x="177" y="309"/>
                  </a:lnTo>
                  <a:lnTo>
                    <a:pt x="174" y="313"/>
                  </a:lnTo>
                  <a:lnTo>
                    <a:pt x="172" y="319"/>
                  </a:lnTo>
                  <a:lnTo>
                    <a:pt x="168" y="324"/>
                  </a:lnTo>
                  <a:lnTo>
                    <a:pt x="165" y="328"/>
                  </a:lnTo>
                  <a:lnTo>
                    <a:pt x="134" y="241"/>
                  </a:lnTo>
                  <a:lnTo>
                    <a:pt x="99" y="329"/>
                  </a:lnTo>
                  <a:lnTo>
                    <a:pt x="67" y="272"/>
                  </a:lnTo>
                  <a:lnTo>
                    <a:pt x="0" y="306"/>
                  </a:lnTo>
                  <a:lnTo>
                    <a:pt x="63" y="141"/>
                  </a:lnTo>
                  <a:lnTo>
                    <a:pt x="62" y="139"/>
                  </a:lnTo>
                  <a:lnTo>
                    <a:pt x="60" y="136"/>
                  </a:lnTo>
                  <a:lnTo>
                    <a:pt x="59" y="132"/>
                  </a:lnTo>
                  <a:lnTo>
                    <a:pt x="57" y="127"/>
                  </a:lnTo>
                  <a:lnTo>
                    <a:pt x="54" y="122"/>
                  </a:lnTo>
                  <a:lnTo>
                    <a:pt x="52" y="116"/>
                  </a:lnTo>
                  <a:lnTo>
                    <a:pt x="50" y="111"/>
                  </a:lnTo>
                  <a:lnTo>
                    <a:pt x="47" y="106"/>
                  </a:lnTo>
                  <a:lnTo>
                    <a:pt x="46" y="100"/>
                  </a:lnTo>
                  <a:lnTo>
                    <a:pt x="44" y="96"/>
                  </a:lnTo>
                  <a:lnTo>
                    <a:pt x="44" y="91"/>
                  </a:lnTo>
                  <a:lnTo>
                    <a:pt x="43" y="88"/>
                  </a:lnTo>
                  <a:lnTo>
                    <a:pt x="44" y="78"/>
                  </a:lnTo>
                  <a:lnTo>
                    <a:pt x="46" y="66"/>
                  </a:lnTo>
                  <a:lnTo>
                    <a:pt x="51" y="56"/>
                  </a:lnTo>
                  <a:lnTo>
                    <a:pt x="55" y="46"/>
                  </a:lnTo>
                  <a:lnTo>
                    <a:pt x="62" y="37"/>
                  </a:lnTo>
                  <a:lnTo>
                    <a:pt x="69" y="28"/>
                  </a:lnTo>
                  <a:lnTo>
                    <a:pt x="78" y="20"/>
                  </a:lnTo>
                  <a:lnTo>
                    <a:pt x="88" y="13"/>
                  </a:lnTo>
                  <a:lnTo>
                    <a:pt x="98" y="8"/>
                  </a:lnTo>
                  <a:lnTo>
                    <a:pt x="108" y="4"/>
                  </a:lnTo>
                  <a:lnTo>
                    <a:pt x="120" y="1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0" name="Freeform 142"/>
            <p:cNvSpPr>
              <a:spLocks/>
            </p:cNvSpPr>
            <p:nvPr/>
          </p:nvSpPr>
          <p:spPr bwMode="auto">
            <a:xfrm>
              <a:off x="1239" y="1825"/>
              <a:ext cx="43" cy="63"/>
            </a:xfrm>
            <a:custGeom>
              <a:avLst/>
              <a:gdLst>
                <a:gd name="T0" fmla="*/ 47 w 85"/>
                <a:gd name="T1" fmla="*/ 0 h 126"/>
                <a:gd name="T2" fmla="*/ 85 w 85"/>
                <a:gd name="T3" fmla="*/ 108 h 126"/>
                <a:gd name="T4" fmla="*/ 48 w 85"/>
                <a:gd name="T5" fmla="*/ 88 h 126"/>
                <a:gd name="T6" fmla="*/ 47 w 85"/>
                <a:gd name="T7" fmla="*/ 92 h 126"/>
                <a:gd name="T8" fmla="*/ 45 w 85"/>
                <a:gd name="T9" fmla="*/ 95 h 126"/>
                <a:gd name="T10" fmla="*/ 42 w 85"/>
                <a:gd name="T11" fmla="*/ 98 h 126"/>
                <a:gd name="T12" fmla="*/ 41 w 85"/>
                <a:gd name="T13" fmla="*/ 101 h 126"/>
                <a:gd name="T14" fmla="*/ 39 w 85"/>
                <a:gd name="T15" fmla="*/ 104 h 126"/>
                <a:gd name="T16" fmla="*/ 37 w 85"/>
                <a:gd name="T17" fmla="*/ 108 h 126"/>
                <a:gd name="T18" fmla="*/ 36 w 85"/>
                <a:gd name="T19" fmla="*/ 110 h 126"/>
                <a:gd name="T20" fmla="*/ 33 w 85"/>
                <a:gd name="T21" fmla="*/ 113 h 126"/>
                <a:gd name="T22" fmla="*/ 32 w 85"/>
                <a:gd name="T23" fmla="*/ 117 h 126"/>
                <a:gd name="T24" fmla="*/ 30 w 85"/>
                <a:gd name="T25" fmla="*/ 120 h 126"/>
                <a:gd name="T26" fmla="*/ 28 w 85"/>
                <a:gd name="T27" fmla="*/ 124 h 126"/>
                <a:gd name="T28" fmla="*/ 25 w 85"/>
                <a:gd name="T29" fmla="*/ 126 h 126"/>
                <a:gd name="T30" fmla="*/ 0 w 85"/>
                <a:gd name="T31" fmla="*/ 56 h 126"/>
                <a:gd name="T32" fmla="*/ 2 w 85"/>
                <a:gd name="T33" fmla="*/ 50 h 126"/>
                <a:gd name="T34" fmla="*/ 5 w 85"/>
                <a:gd name="T35" fmla="*/ 44 h 126"/>
                <a:gd name="T36" fmla="*/ 7 w 85"/>
                <a:gd name="T37" fmla="*/ 39 h 126"/>
                <a:gd name="T38" fmla="*/ 9 w 85"/>
                <a:gd name="T39" fmla="*/ 33 h 126"/>
                <a:gd name="T40" fmla="*/ 11 w 85"/>
                <a:gd name="T41" fmla="*/ 27 h 126"/>
                <a:gd name="T42" fmla="*/ 15 w 85"/>
                <a:gd name="T43" fmla="*/ 23 h 126"/>
                <a:gd name="T44" fmla="*/ 18 w 85"/>
                <a:gd name="T45" fmla="*/ 18 h 126"/>
                <a:gd name="T46" fmla="*/ 23 w 85"/>
                <a:gd name="T47" fmla="*/ 14 h 126"/>
                <a:gd name="T48" fmla="*/ 28 w 85"/>
                <a:gd name="T49" fmla="*/ 9 h 126"/>
                <a:gd name="T50" fmla="*/ 33 w 85"/>
                <a:gd name="T51" fmla="*/ 6 h 126"/>
                <a:gd name="T52" fmla="*/ 40 w 85"/>
                <a:gd name="T53" fmla="*/ 4 h 126"/>
                <a:gd name="T54" fmla="*/ 47 w 85"/>
                <a:gd name="T55" fmla="*/ 0 h 126"/>
                <a:gd name="T56" fmla="*/ 47 w 85"/>
                <a:gd name="T5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26">
                  <a:moveTo>
                    <a:pt x="47" y="0"/>
                  </a:moveTo>
                  <a:lnTo>
                    <a:pt x="85" y="108"/>
                  </a:lnTo>
                  <a:lnTo>
                    <a:pt x="48" y="88"/>
                  </a:lnTo>
                  <a:lnTo>
                    <a:pt x="47" y="92"/>
                  </a:lnTo>
                  <a:lnTo>
                    <a:pt x="45" y="95"/>
                  </a:lnTo>
                  <a:lnTo>
                    <a:pt x="42" y="98"/>
                  </a:lnTo>
                  <a:lnTo>
                    <a:pt x="41" y="101"/>
                  </a:lnTo>
                  <a:lnTo>
                    <a:pt x="39" y="104"/>
                  </a:lnTo>
                  <a:lnTo>
                    <a:pt x="37" y="108"/>
                  </a:lnTo>
                  <a:lnTo>
                    <a:pt x="36" y="110"/>
                  </a:lnTo>
                  <a:lnTo>
                    <a:pt x="33" y="113"/>
                  </a:lnTo>
                  <a:lnTo>
                    <a:pt x="32" y="117"/>
                  </a:lnTo>
                  <a:lnTo>
                    <a:pt x="30" y="120"/>
                  </a:lnTo>
                  <a:lnTo>
                    <a:pt x="28" y="124"/>
                  </a:lnTo>
                  <a:lnTo>
                    <a:pt x="25" y="126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5" y="44"/>
                  </a:lnTo>
                  <a:lnTo>
                    <a:pt x="7" y="39"/>
                  </a:lnTo>
                  <a:lnTo>
                    <a:pt x="9" y="33"/>
                  </a:lnTo>
                  <a:lnTo>
                    <a:pt x="11" y="27"/>
                  </a:lnTo>
                  <a:lnTo>
                    <a:pt x="15" y="23"/>
                  </a:lnTo>
                  <a:lnTo>
                    <a:pt x="18" y="18"/>
                  </a:lnTo>
                  <a:lnTo>
                    <a:pt x="23" y="14"/>
                  </a:lnTo>
                  <a:lnTo>
                    <a:pt x="28" y="9"/>
                  </a:lnTo>
                  <a:lnTo>
                    <a:pt x="33" y="6"/>
                  </a:lnTo>
                  <a:lnTo>
                    <a:pt x="40" y="4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1" name="Freeform 143"/>
            <p:cNvSpPr>
              <a:spLocks/>
            </p:cNvSpPr>
            <p:nvPr/>
          </p:nvSpPr>
          <p:spPr bwMode="auto">
            <a:xfrm>
              <a:off x="1185" y="1825"/>
              <a:ext cx="51" cy="64"/>
            </a:xfrm>
            <a:custGeom>
              <a:avLst/>
              <a:gdLst>
                <a:gd name="T0" fmla="*/ 41 w 101"/>
                <a:gd name="T1" fmla="*/ 0 h 128"/>
                <a:gd name="T2" fmla="*/ 47 w 101"/>
                <a:gd name="T3" fmla="*/ 4 h 128"/>
                <a:gd name="T4" fmla="*/ 52 w 101"/>
                <a:gd name="T5" fmla="*/ 6 h 128"/>
                <a:gd name="T6" fmla="*/ 56 w 101"/>
                <a:gd name="T7" fmla="*/ 9 h 128"/>
                <a:gd name="T8" fmla="*/ 62 w 101"/>
                <a:gd name="T9" fmla="*/ 11 h 128"/>
                <a:gd name="T10" fmla="*/ 67 w 101"/>
                <a:gd name="T11" fmla="*/ 14 h 128"/>
                <a:gd name="T12" fmla="*/ 71 w 101"/>
                <a:gd name="T13" fmla="*/ 15 h 128"/>
                <a:gd name="T14" fmla="*/ 77 w 101"/>
                <a:gd name="T15" fmla="*/ 17 h 128"/>
                <a:gd name="T16" fmla="*/ 81 w 101"/>
                <a:gd name="T17" fmla="*/ 18 h 128"/>
                <a:gd name="T18" fmla="*/ 87 w 101"/>
                <a:gd name="T19" fmla="*/ 19 h 128"/>
                <a:gd name="T20" fmla="*/ 92 w 101"/>
                <a:gd name="T21" fmla="*/ 21 h 128"/>
                <a:gd name="T22" fmla="*/ 96 w 101"/>
                <a:gd name="T23" fmla="*/ 21 h 128"/>
                <a:gd name="T24" fmla="*/ 101 w 101"/>
                <a:gd name="T25" fmla="*/ 21 h 128"/>
                <a:gd name="T26" fmla="*/ 60 w 101"/>
                <a:gd name="T27" fmla="*/ 128 h 128"/>
                <a:gd name="T28" fmla="*/ 38 w 101"/>
                <a:gd name="T29" fmla="*/ 88 h 128"/>
                <a:gd name="T30" fmla="*/ 0 w 101"/>
                <a:gd name="T31" fmla="*/ 108 h 128"/>
                <a:gd name="T32" fmla="*/ 41 w 101"/>
                <a:gd name="T33" fmla="*/ 0 h 128"/>
                <a:gd name="T34" fmla="*/ 41 w 101"/>
                <a:gd name="T3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128">
                  <a:moveTo>
                    <a:pt x="41" y="0"/>
                  </a:moveTo>
                  <a:lnTo>
                    <a:pt x="47" y="4"/>
                  </a:lnTo>
                  <a:lnTo>
                    <a:pt x="52" y="6"/>
                  </a:lnTo>
                  <a:lnTo>
                    <a:pt x="56" y="9"/>
                  </a:lnTo>
                  <a:lnTo>
                    <a:pt x="62" y="11"/>
                  </a:lnTo>
                  <a:lnTo>
                    <a:pt x="67" y="14"/>
                  </a:lnTo>
                  <a:lnTo>
                    <a:pt x="71" y="15"/>
                  </a:lnTo>
                  <a:lnTo>
                    <a:pt x="77" y="17"/>
                  </a:lnTo>
                  <a:lnTo>
                    <a:pt x="81" y="18"/>
                  </a:lnTo>
                  <a:lnTo>
                    <a:pt x="87" y="19"/>
                  </a:lnTo>
                  <a:lnTo>
                    <a:pt x="92" y="21"/>
                  </a:lnTo>
                  <a:lnTo>
                    <a:pt x="96" y="21"/>
                  </a:lnTo>
                  <a:lnTo>
                    <a:pt x="101" y="21"/>
                  </a:lnTo>
                  <a:lnTo>
                    <a:pt x="60" y="128"/>
                  </a:lnTo>
                  <a:lnTo>
                    <a:pt x="38" y="88"/>
                  </a:lnTo>
                  <a:lnTo>
                    <a:pt x="0" y="108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2" name="Freeform 144"/>
            <p:cNvSpPr>
              <a:spLocks/>
            </p:cNvSpPr>
            <p:nvPr/>
          </p:nvSpPr>
          <p:spPr bwMode="auto">
            <a:xfrm>
              <a:off x="1198" y="1755"/>
              <a:ext cx="71" cy="71"/>
            </a:xfrm>
            <a:custGeom>
              <a:avLst/>
              <a:gdLst>
                <a:gd name="T0" fmla="*/ 68 w 142"/>
                <a:gd name="T1" fmla="*/ 0 h 140"/>
                <a:gd name="T2" fmla="*/ 78 w 142"/>
                <a:gd name="T3" fmla="*/ 1 h 140"/>
                <a:gd name="T4" fmla="*/ 88 w 142"/>
                <a:gd name="T5" fmla="*/ 2 h 140"/>
                <a:gd name="T6" fmla="*/ 96 w 142"/>
                <a:gd name="T7" fmla="*/ 5 h 140"/>
                <a:gd name="T8" fmla="*/ 105 w 142"/>
                <a:gd name="T9" fmla="*/ 9 h 140"/>
                <a:gd name="T10" fmla="*/ 113 w 142"/>
                <a:gd name="T11" fmla="*/ 13 h 140"/>
                <a:gd name="T12" fmla="*/ 120 w 142"/>
                <a:gd name="T13" fmla="*/ 19 h 140"/>
                <a:gd name="T14" fmla="*/ 126 w 142"/>
                <a:gd name="T15" fmla="*/ 25 h 140"/>
                <a:gd name="T16" fmla="*/ 131 w 142"/>
                <a:gd name="T17" fmla="*/ 31 h 140"/>
                <a:gd name="T18" fmla="*/ 136 w 142"/>
                <a:gd name="T19" fmla="*/ 39 h 140"/>
                <a:gd name="T20" fmla="*/ 139 w 142"/>
                <a:gd name="T21" fmla="*/ 47 h 140"/>
                <a:gd name="T22" fmla="*/ 142 w 142"/>
                <a:gd name="T23" fmla="*/ 56 h 140"/>
                <a:gd name="T24" fmla="*/ 142 w 142"/>
                <a:gd name="T25" fmla="*/ 65 h 140"/>
                <a:gd name="T26" fmla="*/ 142 w 142"/>
                <a:gd name="T27" fmla="*/ 76 h 140"/>
                <a:gd name="T28" fmla="*/ 141 w 142"/>
                <a:gd name="T29" fmla="*/ 85 h 140"/>
                <a:gd name="T30" fmla="*/ 137 w 142"/>
                <a:gd name="T31" fmla="*/ 94 h 140"/>
                <a:gd name="T32" fmla="*/ 134 w 142"/>
                <a:gd name="T33" fmla="*/ 102 h 140"/>
                <a:gd name="T34" fmla="*/ 130 w 142"/>
                <a:gd name="T35" fmla="*/ 110 h 140"/>
                <a:gd name="T36" fmla="*/ 124 w 142"/>
                <a:gd name="T37" fmla="*/ 118 h 140"/>
                <a:gd name="T38" fmla="*/ 118 w 142"/>
                <a:gd name="T39" fmla="*/ 124 h 140"/>
                <a:gd name="T40" fmla="*/ 111 w 142"/>
                <a:gd name="T41" fmla="*/ 130 h 140"/>
                <a:gd name="T42" fmla="*/ 103 w 142"/>
                <a:gd name="T43" fmla="*/ 135 h 140"/>
                <a:gd name="T44" fmla="*/ 95 w 142"/>
                <a:gd name="T45" fmla="*/ 138 h 140"/>
                <a:gd name="T46" fmla="*/ 84 w 142"/>
                <a:gd name="T47" fmla="*/ 140 h 140"/>
                <a:gd name="T48" fmla="*/ 74 w 142"/>
                <a:gd name="T49" fmla="*/ 140 h 140"/>
                <a:gd name="T50" fmla="*/ 65 w 142"/>
                <a:gd name="T51" fmla="*/ 140 h 140"/>
                <a:gd name="T52" fmla="*/ 54 w 142"/>
                <a:gd name="T53" fmla="*/ 138 h 140"/>
                <a:gd name="T54" fmla="*/ 45 w 142"/>
                <a:gd name="T55" fmla="*/ 135 h 140"/>
                <a:gd name="T56" fmla="*/ 37 w 142"/>
                <a:gd name="T57" fmla="*/ 131 h 140"/>
                <a:gd name="T58" fmla="*/ 29 w 142"/>
                <a:gd name="T59" fmla="*/ 126 h 140"/>
                <a:gd name="T60" fmla="*/ 22 w 142"/>
                <a:gd name="T61" fmla="*/ 120 h 140"/>
                <a:gd name="T62" fmla="*/ 16 w 142"/>
                <a:gd name="T63" fmla="*/ 113 h 140"/>
                <a:gd name="T64" fmla="*/ 11 w 142"/>
                <a:gd name="T65" fmla="*/ 105 h 140"/>
                <a:gd name="T66" fmla="*/ 6 w 142"/>
                <a:gd name="T67" fmla="*/ 97 h 140"/>
                <a:gd name="T68" fmla="*/ 4 w 142"/>
                <a:gd name="T69" fmla="*/ 89 h 140"/>
                <a:gd name="T70" fmla="*/ 1 w 142"/>
                <a:gd name="T71" fmla="*/ 80 h 140"/>
                <a:gd name="T72" fmla="*/ 0 w 142"/>
                <a:gd name="T73" fmla="*/ 70 h 140"/>
                <a:gd name="T74" fmla="*/ 1 w 142"/>
                <a:gd name="T75" fmla="*/ 62 h 140"/>
                <a:gd name="T76" fmla="*/ 4 w 142"/>
                <a:gd name="T77" fmla="*/ 53 h 140"/>
                <a:gd name="T78" fmla="*/ 6 w 142"/>
                <a:gd name="T79" fmla="*/ 45 h 140"/>
                <a:gd name="T80" fmla="*/ 11 w 142"/>
                <a:gd name="T81" fmla="*/ 37 h 140"/>
                <a:gd name="T82" fmla="*/ 15 w 142"/>
                <a:gd name="T83" fmla="*/ 29 h 140"/>
                <a:gd name="T84" fmla="*/ 21 w 142"/>
                <a:gd name="T85" fmla="*/ 22 h 140"/>
                <a:gd name="T86" fmla="*/ 28 w 142"/>
                <a:gd name="T87" fmla="*/ 17 h 140"/>
                <a:gd name="T88" fmla="*/ 35 w 142"/>
                <a:gd name="T89" fmla="*/ 11 h 140"/>
                <a:gd name="T90" fmla="*/ 43 w 142"/>
                <a:gd name="T91" fmla="*/ 7 h 140"/>
                <a:gd name="T92" fmla="*/ 51 w 142"/>
                <a:gd name="T93" fmla="*/ 3 h 140"/>
                <a:gd name="T94" fmla="*/ 60 w 142"/>
                <a:gd name="T95" fmla="*/ 1 h 140"/>
                <a:gd name="T96" fmla="*/ 68 w 142"/>
                <a:gd name="T97" fmla="*/ 0 h 140"/>
                <a:gd name="T98" fmla="*/ 68 w 142"/>
                <a:gd name="T9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40">
                  <a:moveTo>
                    <a:pt x="68" y="0"/>
                  </a:moveTo>
                  <a:lnTo>
                    <a:pt x="78" y="1"/>
                  </a:lnTo>
                  <a:lnTo>
                    <a:pt x="88" y="2"/>
                  </a:lnTo>
                  <a:lnTo>
                    <a:pt x="96" y="5"/>
                  </a:lnTo>
                  <a:lnTo>
                    <a:pt x="105" y="9"/>
                  </a:lnTo>
                  <a:lnTo>
                    <a:pt x="113" y="13"/>
                  </a:lnTo>
                  <a:lnTo>
                    <a:pt x="120" y="19"/>
                  </a:lnTo>
                  <a:lnTo>
                    <a:pt x="126" y="25"/>
                  </a:lnTo>
                  <a:lnTo>
                    <a:pt x="131" y="31"/>
                  </a:lnTo>
                  <a:lnTo>
                    <a:pt x="136" y="39"/>
                  </a:lnTo>
                  <a:lnTo>
                    <a:pt x="139" y="47"/>
                  </a:lnTo>
                  <a:lnTo>
                    <a:pt x="142" y="56"/>
                  </a:lnTo>
                  <a:lnTo>
                    <a:pt x="142" y="65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7" y="94"/>
                  </a:lnTo>
                  <a:lnTo>
                    <a:pt x="134" y="102"/>
                  </a:lnTo>
                  <a:lnTo>
                    <a:pt x="130" y="110"/>
                  </a:lnTo>
                  <a:lnTo>
                    <a:pt x="124" y="118"/>
                  </a:lnTo>
                  <a:lnTo>
                    <a:pt x="118" y="124"/>
                  </a:lnTo>
                  <a:lnTo>
                    <a:pt x="111" y="130"/>
                  </a:lnTo>
                  <a:lnTo>
                    <a:pt x="103" y="135"/>
                  </a:lnTo>
                  <a:lnTo>
                    <a:pt x="95" y="138"/>
                  </a:lnTo>
                  <a:lnTo>
                    <a:pt x="84" y="140"/>
                  </a:lnTo>
                  <a:lnTo>
                    <a:pt x="74" y="140"/>
                  </a:lnTo>
                  <a:lnTo>
                    <a:pt x="65" y="140"/>
                  </a:lnTo>
                  <a:lnTo>
                    <a:pt x="54" y="138"/>
                  </a:lnTo>
                  <a:lnTo>
                    <a:pt x="45" y="135"/>
                  </a:lnTo>
                  <a:lnTo>
                    <a:pt x="37" y="131"/>
                  </a:lnTo>
                  <a:lnTo>
                    <a:pt x="29" y="126"/>
                  </a:lnTo>
                  <a:lnTo>
                    <a:pt x="22" y="120"/>
                  </a:lnTo>
                  <a:lnTo>
                    <a:pt x="16" y="113"/>
                  </a:lnTo>
                  <a:lnTo>
                    <a:pt x="11" y="105"/>
                  </a:lnTo>
                  <a:lnTo>
                    <a:pt x="6" y="97"/>
                  </a:lnTo>
                  <a:lnTo>
                    <a:pt x="4" y="89"/>
                  </a:lnTo>
                  <a:lnTo>
                    <a:pt x="1" y="80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4" y="53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29"/>
                  </a:lnTo>
                  <a:lnTo>
                    <a:pt x="21" y="22"/>
                  </a:lnTo>
                  <a:lnTo>
                    <a:pt x="28" y="17"/>
                  </a:lnTo>
                  <a:lnTo>
                    <a:pt x="35" y="11"/>
                  </a:lnTo>
                  <a:lnTo>
                    <a:pt x="43" y="7"/>
                  </a:lnTo>
                  <a:lnTo>
                    <a:pt x="51" y="3"/>
                  </a:lnTo>
                  <a:lnTo>
                    <a:pt x="60" y="1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3" name="Freeform 145"/>
            <p:cNvSpPr>
              <a:spLocks/>
            </p:cNvSpPr>
            <p:nvPr/>
          </p:nvSpPr>
          <p:spPr bwMode="auto">
            <a:xfrm>
              <a:off x="1221" y="1699"/>
              <a:ext cx="13" cy="11"/>
            </a:xfrm>
            <a:custGeom>
              <a:avLst/>
              <a:gdLst>
                <a:gd name="T0" fmla="*/ 13 w 28"/>
                <a:gd name="T1" fmla="*/ 0 h 21"/>
                <a:gd name="T2" fmla="*/ 14 w 28"/>
                <a:gd name="T3" fmla="*/ 2 h 21"/>
                <a:gd name="T4" fmla="*/ 15 w 28"/>
                <a:gd name="T5" fmla="*/ 4 h 21"/>
                <a:gd name="T6" fmla="*/ 16 w 28"/>
                <a:gd name="T7" fmla="*/ 5 h 21"/>
                <a:gd name="T8" fmla="*/ 17 w 28"/>
                <a:gd name="T9" fmla="*/ 7 h 21"/>
                <a:gd name="T10" fmla="*/ 19 w 28"/>
                <a:gd name="T11" fmla="*/ 9 h 21"/>
                <a:gd name="T12" fmla="*/ 20 w 28"/>
                <a:gd name="T13" fmla="*/ 11 h 21"/>
                <a:gd name="T14" fmla="*/ 21 w 28"/>
                <a:gd name="T15" fmla="*/ 13 h 21"/>
                <a:gd name="T16" fmla="*/ 22 w 28"/>
                <a:gd name="T17" fmla="*/ 14 h 21"/>
                <a:gd name="T18" fmla="*/ 24 w 28"/>
                <a:gd name="T19" fmla="*/ 17 h 21"/>
                <a:gd name="T20" fmla="*/ 25 w 28"/>
                <a:gd name="T21" fmla="*/ 18 h 21"/>
                <a:gd name="T22" fmla="*/ 27 w 28"/>
                <a:gd name="T23" fmla="*/ 20 h 21"/>
                <a:gd name="T24" fmla="*/ 28 w 28"/>
                <a:gd name="T25" fmla="*/ 21 h 21"/>
                <a:gd name="T26" fmla="*/ 0 w 28"/>
                <a:gd name="T27" fmla="*/ 21 h 21"/>
                <a:gd name="T28" fmla="*/ 2 w 28"/>
                <a:gd name="T29" fmla="*/ 20 h 21"/>
                <a:gd name="T30" fmla="*/ 4 w 28"/>
                <a:gd name="T31" fmla="*/ 18 h 21"/>
                <a:gd name="T32" fmla="*/ 5 w 28"/>
                <a:gd name="T33" fmla="*/ 17 h 21"/>
                <a:gd name="T34" fmla="*/ 6 w 28"/>
                <a:gd name="T35" fmla="*/ 14 h 21"/>
                <a:gd name="T36" fmla="*/ 7 w 28"/>
                <a:gd name="T37" fmla="*/ 13 h 21"/>
                <a:gd name="T38" fmla="*/ 8 w 28"/>
                <a:gd name="T39" fmla="*/ 11 h 21"/>
                <a:gd name="T40" fmla="*/ 9 w 28"/>
                <a:gd name="T41" fmla="*/ 10 h 21"/>
                <a:gd name="T42" fmla="*/ 10 w 28"/>
                <a:gd name="T43" fmla="*/ 7 h 21"/>
                <a:gd name="T44" fmla="*/ 12 w 28"/>
                <a:gd name="T45" fmla="*/ 6 h 21"/>
                <a:gd name="T46" fmla="*/ 12 w 28"/>
                <a:gd name="T47" fmla="*/ 4 h 21"/>
                <a:gd name="T48" fmla="*/ 13 w 28"/>
                <a:gd name="T49" fmla="*/ 2 h 21"/>
                <a:gd name="T50" fmla="*/ 13 w 28"/>
                <a:gd name="T51" fmla="*/ 0 h 21"/>
                <a:gd name="T52" fmla="*/ 13 w 28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21">
                  <a:moveTo>
                    <a:pt x="13" y="0"/>
                  </a:moveTo>
                  <a:lnTo>
                    <a:pt x="14" y="2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4" y="17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0" y="21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4" name="Freeform 146"/>
            <p:cNvSpPr>
              <a:spLocks/>
            </p:cNvSpPr>
            <p:nvPr/>
          </p:nvSpPr>
          <p:spPr bwMode="auto">
            <a:xfrm>
              <a:off x="1301" y="1652"/>
              <a:ext cx="16" cy="58"/>
            </a:xfrm>
            <a:custGeom>
              <a:avLst/>
              <a:gdLst>
                <a:gd name="T0" fmla="*/ 0 w 31"/>
                <a:gd name="T1" fmla="*/ 0 h 117"/>
                <a:gd name="T2" fmla="*/ 31 w 31"/>
                <a:gd name="T3" fmla="*/ 0 h 117"/>
                <a:gd name="T4" fmla="*/ 31 w 31"/>
                <a:gd name="T5" fmla="*/ 117 h 117"/>
                <a:gd name="T6" fmla="*/ 5 w 31"/>
                <a:gd name="T7" fmla="*/ 117 h 117"/>
                <a:gd name="T8" fmla="*/ 9 w 31"/>
                <a:gd name="T9" fmla="*/ 113 h 117"/>
                <a:gd name="T10" fmla="*/ 12 w 31"/>
                <a:gd name="T11" fmla="*/ 108 h 117"/>
                <a:gd name="T12" fmla="*/ 15 w 31"/>
                <a:gd name="T13" fmla="*/ 103 h 117"/>
                <a:gd name="T14" fmla="*/ 17 w 31"/>
                <a:gd name="T15" fmla="*/ 99 h 117"/>
                <a:gd name="T16" fmla="*/ 18 w 31"/>
                <a:gd name="T17" fmla="*/ 94 h 117"/>
                <a:gd name="T18" fmla="*/ 21 w 31"/>
                <a:gd name="T19" fmla="*/ 89 h 117"/>
                <a:gd name="T20" fmla="*/ 22 w 31"/>
                <a:gd name="T21" fmla="*/ 84 h 117"/>
                <a:gd name="T22" fmla="*/ 23 w 31"/>
                <a:gd name="T23" fmla="*/ 80 h 117"/>
                <a:gd name="T24" fmla="*/ 24 w 31"/>
                <a:gd name="T25" fmla="*/ 75 h 117"/>
                <a:gd name="T26" fmla="*/ 24 w 31"/>
                <a:gd name="T27" fmla="*/ 71 h 117"/>
                <a:gd name="T28" fmla="*/ 24 w 31"/>
                <a:gd name="T29" fmla="*/ 66 h 117"/>
                <a:gd name="T30" fmla="*/ 24 w 31"/>
                <a:gd name="T31" fmla="*/ 60 h 117"/>
                <a:gd name="T32" fmla="*/ 24 w 31"/>
                <a:gd name="T33" fmla="*/ 48 h 117"/>
                <a:gd name="T34" fmla="*/ 24 w 31"/>
                <a:gd name="T35" fmla="*/ 45 h 117"/>
                <a:gd name="T36" fmla="*/ 23 w 31"/>
                <a:gd name="T37" fmla="*/ 41 h 117"/>
                <a:gd name="T38" fmla="*/ 22 w 31"/>
                <a:gd name="T39" fmla="*/ 37 h 117"/>
                <a:gd name="T40" fmla="*/ 21 w 31"/>
                <a:gd name="T41" fmla="*/ 33 h 117"/>
                <a:gd name="T42" fmla="*/ 20 w 31"/>
                <a:gd name="T43" fmla="*/ 29 h 117"/>
                <a:gd name="T44" fmla="*/ 17 w 31"/>
                <a:gd name="T45" fmla="*/ 24 h 117"/>
                <a:gd name="T46" fmla="*/ 15 w 31"/>
                <a:gd name="T47" fmla="*/ 21 h 117"/>
                <a:gd name="T48" fmla="*/ 13 w 31"/>
                <a:gd name="T49" fmla="*/ 16 h 117"/>
                <a:gd name="T50" fmla="*/ 10 w 31"/>
                <a:gd name="T51" fmla="*/ 13 h 117"/>
                <a:gd name="T52" fmla="*/ 7 w 31"/>
                <a:gd name="T53" fmla="*/ 8 h 117"/>
                <a:gd name="T54" fmla="*/ 5 w 31"/>
                <a:gd name="T55" fmla="*/ 5 h 117"/>
                <a:gd name="T56" fmla="*/ 0 w 31"/>
                <a:gd name="T57" fmla="*/ 0 h 117"/>
                <a:gd name="T58" fmla="*/ 0 w 31"/>
                <a:gd name="T5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0" y="0"/>
                  </a:moveTo>
                  <a:lnTo>
                    <a:pt x="31" y="0"/>
                  </a:lnTo>
                  <a:lnTo>
                    <a:pt x="31" y="117"/>
                  </a:lnTo>
                  <a:lnTo>
                    <a:pt x="5" y="117"/>
                  </a:lnTo>
                  <a:lnTo>
                    <a:pt x="9" y="113"/>
                  </a:lnTo>
                  <a:lnTo>
                    <a:pt x="12" y="108"/>
                  </a:lnTo>
                  <a:lnTo>
                    <a:pt x="15" y="103"/>
                  </a:lnTo>
                  <a:lnTo>
                    <a:pt x="17" y="99"/>
                  </a:lnTo>
                  <a:lnTo>
                    <a:pt x="18" y="94"/>
                  </a:lnTo>
                  <a:lnTo>
                    <a:pt x="21" y="89"/>
                  </a:lnTo>
                  <a:lnTo>
                    <a:pt x="22" y="84"/>
                  </a:lnTo>
                  <a:lnTo>
                    <a:pt x="23" y="80"/>
                  </a:lnTo>
                  <a:lnTo>
                    <a:pt x="24" y="75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3" y="41"/>
                  </a:lnTo>
                  <a:lnTo>
                    <a:pt x="22" y="37"/>
                  </a:lnTo>
                  <a:lnTo>
                    <a:pt x="21" y="33"/>
                  </a:lnTo>
                  <a:lnTo>
                    <a:pt x="20" y="29"/>
                  </a:lnTo>
                  <a:lnTo>
                    <a:pt x="17" y="24"/>
                  </a:lnTo>
                  <a:lnTo>
                    <a:pt x="15" y="21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5" name="Freeform 147"/>
            <p:cNvSpPr>
              <a:spLocks/>
            </p:cNvSpPr>
            <p:nvPr/>
          </p:nvSpPr>
          <p:spPr bwMode="auto">
            <a:xfrm>
              <a:off x="1233" y="1652"/>
              <a:ext cx="71" cy="59"/>
            </a:xfrm>
            <a:custGeom>
              <a:avLst/>
              <a:gdLst>
                <a:gd name="T0" fmla="*/ 105 w 142"/>
                <a:gd name="T1" fmla="*/ 0 h 118"/>
                <a:gd name="T2" fmla="*/ 109 w 142"/>
                <a:gd name="T3" fmla="*/ 3 h 118"/>
                <a:gd name="T4" fmla="*/ 113 w 142"/>
                <a:gd name="T5" fmla="*/ 6 h 118"/>
                <a:gd name="T6" fmla="*/ 119 w 142"/>
                <a:gd name="T7" fmla="*/ 11 h 118"/>
                <a:gd name="T8" fmla="*/ 123 w 142"/>
                <a:gd name="T9" fmla="*/ 15 h 118"/>
                <a:gd name="T10" fmla="*/ 128 w 142"/>
                <a:gd name="T11" fmla="*/ 20 h 118"/>
                <a:gd name="T12" fmla="*/ 129 w 142"/>
                <a:gd name="T13" fmla="*/ 21 h 118"/>
                <a:gd name="T14" fmla="*/ 133 w 142"/>
                <a:gd name="T15" fmla="*/ 26 h 118"/>
                <a:gd name="T16" fmla="*/ 135 w 142"/>
                <a:gd name="T17" fmla="*/ 31 h 118"/>
                <a:gd name="T18" fmla="*/ 137 w 142"/>
                <a:gd name="T19" fmla="*/ 35 h 118"/>
                <a:gd name="T20" fmla="*/ 140 w 142"/>
                <a:gd name="T21" fmla="*/ 40 h 118"/>
                <a:gd name="T22" fmla="*/ 141 w 142"/>
                <a:gd name="T23" fmla="*/ 45 h 118"/>
                <a:gd name="T24" fmla="*/ 141 w 142"/>
                <a:gd name="T25" fmla="*/ 49 h 118"/>
                <a:gd name="T26" fmla="*/ 142 w 142"/>
                <a:gd name="T27" fmla="*/ 51 h 118"/>
                <a:gd name="T28" fmla="*/ 142 w 142"/>
                <a:gd name="T29" fmla="*/ 54 h 118"/>
                <a:gd name="T30" fmla="*/ 142 w 142"/>
                <a:gd name="T31" fmla="*/ 56 h 118"/>
                <a:gd name="T32" fmla="*/ 142 w 142"/>
                <a:gd name="T33" fmla="*/ 58 h 118"/>
                <a:gd name="T34" fmla="*/ 142 w 142"/>
                <a:gd name="T35" fmla="*/ 60 h 118"/>
                <a:gd name="T36" fmla="*/ 142 w 142"/>
                <a:gd name="T37" fmla="*/ 60 h 118"/>
                <a:gd name="T38" fmla="*/ 142 w 142"/>
                <a:gd name="T39" fmla="*/ 67 h 118"/>
                <a:gd name="T40" fmla="*/ 142 w 142"/>
                <a:gd name="T41" fmla="*/ 73 h 118"/>
                <a:gd name="T42" fmla="*/ 140 w 142"/>
                <a:gd name="T43" fmla="*/ 79 h 118"/>
                <a:gd name="T44" fmla="*/ 138 w 142"/>
                <a:gd name="T45" fmla="*/ 85 h 118"/>
                <a:gd name="T46" fmla="*/ 136 w 142"/>
                <a:gd name="T47" fmla="*/ 91 h 118"/>
                <a:gd name="T48" fmla="*/ 133 w 142"/>
                <a:gd name="T49" fmla="*/ 96 h 118"/>
                <a:gd name="T50" fmla="*/ 132 w 142"/>
                <a:gd name="T51" fmla="*/ 99 h 118"/>
                <a:gd name="T52" fmla="*/ 128 w 142"/>
                <a:gd name="T53" fmla="*/ 103 h 118"/>
                <a:gd name="T54" fmla="*/ 125 w 142"/>
                <a:gd name="T55" fmla="*/ 109 h 118"/>
                <a:gd name="T56" fmla="*/ 120 w 142"/>
                <a:gd name="T57" fmla="*/ 114 h 118"/>
                <a:gd name="T58" fmla="*/ 117 w 142"/>
                <a:gd name="T59" fmla="*/ 117 h 118"/>
                <a:gd name="T60" fmla="*/ 113 w 142"/>
                <a:gd name="T61" fmla="*/ 118 h 118"/>
                <a:gd name="T62" fmla="*/ 31 w 142"/>
                <a:gd name="T63" fmla="*/ 118 h 118"/>
                <a:gd name="T64" fmla="*/ 30 w 142"/>
                <a:gd name="T65" fmla="*/ 118 h 118"/>
                <a:gd name="T66" fmla="*/ 28 w 142"/>
                <a:gd name="T67" fmla="*/ 116 h 118"/>
                <a:gd name="T68" fmla="*/ 26 w 142"/>
                <a:gd name="T69" fmla="*/ 114 h 118"/>
                <a:gd name="T70" fmla="*/ 23 w 142"/>
                <a:gd name="T71" fmla="*/ 111 h 118"/>
                <a:gd name="T72" fmla="*/ 21 w 142"/>
                <a:gd name="T73" fmla="*/ 109 h 118"/>
                <a:gd name="T74" fmla="*/ 18 w 142"/>
                <a:gd name="T75" fmla="*/ 106 h 118"/>
                <a:gd name="T76" fmla="*/ 12 w 142"/>
                <a:gd name="T77" fmla="*/ 98 h 118"/>
                <a:gd name="T78" fmla="*/ 7 w 142"/>
                <a:gd name="T79" fmla="*/ 90 h 118"/>
                <a:gd name="T80" fmla="*/ 4 w 142"/>
                <a:gd name="T81" fmla="*/ 82 h 118"/>
                <a:gd name="T82" fmla="*/ 2 w 142"/>
                <a:gd name="T83" fmla="*/ 74 h 118"/>
                <a:gd name="T84" fmla="*/ 2 w 142"/>
                <a:gd name="T85" fmla="*/ 67 h 118"/>
                <a:gd name="T86" fmla="*/ 2 w 142"/>
                <a:gd name="T87" fmla="*/ 59 h 118"/>
                <a:gd name="T88" fmla="*/ 3 w 142"/>
                <a:gd name="T89" fmla="*/ 50 h 118"/>
                <a:gd name="T90" fmla="*/ 5 w 142"/>
                <a:gd name="T91" fmla="*/ 41 h 118"/>
                <a:gd name="T92" fmla="*/ 8 w 142"/>
                <a:gd name="T93" fmla="*/ 32 h 118"/>
                <a:gd name="T94" fmla="*/ 13 w 142"/>
                <a:gd name="T95" fmla="*/ 23 h 118"/>
                <a:gd name="T96" fmla="*/ 21 w 142"/>
                <a:gd name="T97" fmla="*/ 14 h 118"/>
                <a:gd name="T98" fmla="*/ 27 w 142"/>
                <a:gd name="T99" fmla="*/ 9 h 118"/>
                <a:gd name="T100" fmla="*/ 29 w 142"/>
                <a:gd name="T101" fmla="*/ 7 h 118"/>
                <a:gd name="T102" fmla="*/ 31 w 142"/>
                <a:gd name="T103" fmla="*/ 5 h 118"/>
                <a:gd name="T104" fmla="*/ 35 w 142"/>
                <a:gd name="T105" fmla="*/ 4 h 118"/>
                <a:gd name="T106" fmla="*/ 37 w 142"/>
                <a:gd name="T107" fmla="*/ 1 h 118"/>
                <a:gd name="T108" fmla="*/ 38 w 142"/>
                <a:gd name="T109" fmla="*/ 1 h 118"/>
                <a:gd name="T110" fmla="*/ 38 w 142"/>
                <a:gd name="T1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118">
                  <a:moveTo>
                    <a:pt x="38" y="0"/>
                  </a:moveTo>
                  <a:lnTo>
                    <a:pt x="105" y="0"/>
                  </a:lnTo>
                  <a:lnTo>
                    <a:pt x="107" y="1"/>
                  </a:lnTo>
                  <a:lnTo>
                    <a:pt x="109" y="3"/>
                  </a:lnTo>
                  <a:lnTo>
                    <a:pt x="111" y="4"/>
                  </a:lnTo>
                  <a:lnTo>
                    <a:pt x="113" y="6"/>
                  </a:lnTo>
                  <a:lnTo>
                    <a:pt x="117" y="8"/>
                  </a:lnTo>
                  <a:lnTo>
                    <a:pt x="119" y="11"/>
                  </a:lnTo>
                  <a:lnTo>
                    <a:pt x="121" y="13"/>
                  </a:lnTo>
                  <a:lnTo>
                    <a:pt x="123" y="15"/>
                  </a:lnTo>
                  <a:lnTo>
                    <a:pt x="126" y="17"/>
                  </a:lnTo>
                  <a:lnTo>
                    <a:pt x="128" y="20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32" y="24"/>
                  </a:lnTo>
                  <a:lnTo>
                    <a:pt x="133" y="26"/>
                  </a:lnTo>
                  <a:lnTo>
                    <a:pt x="134" y="29"/>
                  </a:lnTo>
                  <a:lnTo>
                    <a:pt x="135" y="31"/>
                  </a:lnTo>
                  <a:lnTo>
                    <a:pt x="136" y="33"/>
                  </a:lnTo>
                  <a:lnTo>
                    <a:pt x="137" y="35"/>
                  </a:lnTo>
                  <a:lnTo>
                    <a:pt x="138" y="38"/>
                  </a:lnTo>
                  <a:lnTo>
                    <a:pt x="140" y="40"/>
                  </a:lnTo>
                  <a:lnTo>
                    <a:pt x="140" y="42"/>
                  </a:lnTo>
                  <a:lnTo>
                    <a:pt x="141" y="45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42" y="50"/>
                  </a:lnTo>
                  <a:lnTo>
                    <a:pt x="142" y="51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5"/>
                  </a:lnTo>
                  <a:lnTo>
                    <a:pt x="142" y="56"/>
                  </a:lnTo>
                  <a:lnTo>
                    <a:pt x="142" y="57"/>
                  </a:lnTo>
                  <a:lnTo>
                    <a:pt x="142" y="58"/>
                  </a:lnTo>
                  <a:lnTo>
                    <a:pt x="142" y="59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2" y="73"/>
                  </a:lnTo>
                  <a:lnTo>
                    <a:pt x="141" y="76"/>
                  </a:lnTo>
                  <a:lnTo>
                    <a:pt x="140" y="79"/>
                  </a:lnTo>
                  <a:lnTo>
                    <a:pt x="140" y="82"/>
                  </a:lnTo>
                  <a:lnTo>
                    <a:pt x="138" y="85"/>
                  </a:lnTo>
                  <a:lnTo>
                    <a:pt x="137" y="88"/>
                  </a:lnTo>
                  <a:lnTo>
                    <a:pt x="136" y="91"/>
                  </a:lnTo>
                  <a:lnTo>
                    <a:pt x="135" y="93"/>
                  </a:lnTo>
                  <a:lnTo>
                    <a:pt x="133" y="96"/>
                  </a:lnTo>
                  <a:lnTo>
                    <a:pt x="133" y="98"/>
                  </a:lnTo>
                  <a:lnTo>
                    <a:pt x="132" y="99"/>
                  </a:lnTo>
                  <a:lnTo>
                    <a:pt x="130" y="101"/>
                  </a:lnTo>
                  <a:lnTo>
                    <a:pt x="128" y="103"/>
                  </a:lnTo>
                  <a:lnTo>
                    <a:pt x="126" y="107"/>
                  </a:lnTo>
                  <a:lnTo>
                    <a:pt x="125" y="109"/>
                  </a:lnTo>
                  <a:lnTo>
                    <a:pt x="122" y="111"/>
                  </a:lnTo>
                  <a:lnTo>
                    <a:pt x="120" y="114"/>
                  </a:lnTo>
                  <a:lnTo>
                    <a:pt x="119" y="116"/>
                  </a:lnTo>
                  <a:lnTo>
                    <a:pt x="117" y="117"/>
                  </a:lnTo>
                  <a:lnTo>
                    <a:pt x="115" y="118"/>
                  </a:lnTo>
                  <a:lnTo>
                    <a:pt x="113" y="118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30" y="118"/>
                  </a:lnTo>
                  <a:lnTo>
                    <a:pt x="29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4"/>
                  </a:lnTo>
                  <a:lnTo>
                    <a:pt x="25" y="113"/>
                  </a:lnTo>
                  <a:lnTo>
                    <a:pt x="23" y="111"/>
                  </a:lnTo>
                  <a:lnTo>
                    <a:pt x="22" y="110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18" y="106"/>
                  </a:lnTo>
                  <a:lnTo>
                    <a:pt x="14" y="102"/>
                  </a:lnTo>
                  <a:lnTo>
                    <a:pt x="12" y="98"/>
                  </a:lnTo>
                  <a:lnTo>
                    <a:pt x="10" y="94"/>
                  </a:lnTo>
                  <a:lnTo>
                    <a:pt x="7" y="90"/>
                  </a:lnTo>
                  <a:lnTo>
                    <a:pt x="5" y="86"/>
                  </a:lnTo>
                  <a:lnTo>
                    <a:pt x="4" y="82"/>
                  </a:lnTo>
                  <a:lnTo>
                    <a:pt x="3" y="79"/>
                  </a:lnTo>
                  <a:lnTo>
                    <a:pt x="2" y="74"/>
                  </a:lnTo>
                  <a:lnTo>
                    <a:pt x="2" y="71"/>
                  </a:lnTo>
                  <a:lnTo>
                    <a:pt x="2" y="67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2" y="55"/>
                  </a:lnTo>
                  <a:lnTo>
                    <a:pt x="3" y="50"/>
                  </a:lnTo>
                  <a:lnTo>
                    <a:pt x="3" y="46"/>
                  </a:lnTo>
                  <a:lnTo>
                    <a:pt x="5" y="41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1" y="28"/>
                  </a:lnTo>
                  <a:lnTo>
                    <a:pt x="13" y="23"/>
                  </a:lnTo>
                  <a:lnTo>
                    <a:pt x="17" y="18"/>
                  </a:lnTo>
                  <a:lnTo>
                    <a:pt x="21" y="14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6" name="Freeform 148"/>
            <p:cNvSpPr>
              <a:spLocks/>
            </p:cNvSpPr>
            <p:nvPr/>
          </p:nvSpPr>
          <p:spPr bwMode="auto">
            <a:xfrm>
              <a:off x="1218" y="1652"/>
              <a:ext cx="18" cy="13"/>
            </a:xfrm>
            <a:custGeom>
              <a:avLst/>
              <a:gdLst>
                <a:gd name="T0" fmla="*/ 0 w 35"/>
                <a:gd name="T1" fmla="*/ 0 h 26"/>
                <a:gd name="T2" fmla="*/ 35 w 35"/>
                <a:gd name="T3" fmla="*/ 0 h 26"/>
                <a:gd name="T4" fmla="*/ 34 w 35"/>
                <a:gd name="T5" fmla="*/ 3 h 26"/>
                <a:gd name="T6" fmla="*/ 32 w 35"/>
                <a:gd name="T7" fmla="*/ 5 h 26"/>
                <a:gd name="T8" fmla="*/ 31 w 35"/>
                <a:gd name="T9" fmla="*/ 7 h 26"/>
                <a:gd name="T10" fmla="*/ 28 w 35"/>
                <a:gd name="T11" fmla="*/ 9 h 26"/>
                <a:gd name="T12" fmla="*/ 27 w 35"/>
                <a:gd name="T13" fmla="*/ 12 h 26"/>
                <a:gd name="T14" fmla="*/ 25 w 35"/>
                <a:gd name="T15" fmla="*/ 14 h 26"/>
                <a:gd name="T16" fmla="*/ 24 w 35"/>
                <a:gd name="T17" fmla="*/ 16 h 26"/>
                <a:gd name="T18" fmla="*/ 23 w 35"/>
                <a:gd name="T19" fmla="*/ 18 h 26"/>
                <a:gd name="T20" fmla="*/ 20 w 35"/>
                <a:gd name="T21" fmla="*/ 21 h 26"/>
                <a:gd name="T22" fmla="*/ 19 w 35"/>
                <a:gd name="T23" fmla="*/ 23 h 26"/>
                <a:gd name="T24" fmla="*/ 18 w 35"/>
                <a:gd name="T25" fmla="*/ 25 h 26"/>
                <a:gd name="T26" fmla="*/ 17 w 35"/>
                <a:gd name="T27" fmla="*/ 26 h 26"/>
                <a:gd name="T28" fmla="*/ 17 w 35"/>
                <a:gd name="T29" fmla="*/ 25 h 26"/>
                <a:gd name="T30" fmla="*/ 16 w 35"/>
                <a:gd name="T31" fmla="*/ 23 h 26"/>
                <a:gd name="T32" fmla="*/ 14 w 35"/>
                <a:gd name="T33" fmla="*/ 21 h 26"/>
                <a:gd name="T34" fmla="*/ 13 w 35"/>
                <a:gd name="T35" fmla="*/ 18 h 26"/>
                <a:gd name="T36" fmla="*/ 12 w 35"/>
                <a:gd name="T37" fmla="*/ 16 h 26"/>
                <a:gd name="T38" fmla="*/ 11 w 35"/>
                <a:gd name="T39" fmla="*/ 14 h 26"/>
                <a:gd name="T40" fmla="*/ 10 w 35"/>
                <a:gd name="T41" fmla="*/ 12 h 26"/>
                <a:gd name="T42" fmla="*/ 8 w 35"/>
                <a:gd name="T43" fmla="*/ 9 h 26"/>
                <a:gd name="T44" fmla="*/ 6 w 35"/>
                <a:gd name="T45" fmla="*/ 7 h 26"/>
                <a:gd name="T46" fmla="*/ 4 w 35"/>
                <a:gd name="T47" fmla="*/ 5 h 26"/>
                <a:gd name="T48" fmla="*/ 2 w 35"/>
                <a:gd name="T49" fmla="*/ 3 h 26"/>
                <a:gd name="T50" fmla="*/ 0 w 35"/>
                <a:gd name="T51" fmla="*/ 0 h 26"/>
                <a:gd name="T52" fmla="*/ 0 w 35"/>
                <a:gd name="T5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26">
                  <a:moveTo>
                    <a:pt x="0" y="0"/>
                  </a:moveTo>
                  <a:lnTo>
                    <a:pt x="35" y="0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3"/>
                  </a:lnTo>
                  <a:lnTo>
                    <a:pt x="14" y="21"/>
                  </a:lnTo>
                  <a:lnTo>
                    <a:pt x="13" y="18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7" name="Freeform 149"/>
            <p:cNvSpPr>
              <a:spLocks/>
            </p:cNvSpPr>
            <p:nvPr/>
          </p:nvSpPr>
          <p:spPr bwMode="auto">
            <a:xfrm>
              <a:off x="1150" y="1652"/>
              <a:ext cx="71" cy="59"/>
            </a:xfrm>
            <a:custGeom>
              <a:avLst/>
              <a:gdLst>
                <a:gd name="T0" fmla="*/ 103 w 141"/>
                <a:gd name="T1" fmla="*/ 0 h 118"/>
                <a:gd name="T2" fmla="*/ 107 w 141"/>
                <a:gd name="T3" fmla="*/ 3 h 118"/>
                <a:gd name="T4" fmla="*/ 113 w 141"/>
                <a:gd name="T5" fmla="*/ 6 h 118"/>
                <a:gd name="T6" fmla="*/ 118 w 141"/>
                <a:gd name="T7" fmla="*/ 11 h 118"/>
                <a:gd name="T8" fmla="*/ 123 w 141"/>
                <a:gd name="T9" fmla="*/ 15 h 118"/>
                <a:gd name="T10" fmla="*/ 127 w 141"/>
                <a:gd name="T11" fmla="*/ 18 h 118"/>
                <a:gd name="T12" fmla="*/ 129 w 141"/>
                <a:gd name="T13" fmla="*/ 21 h 118"/>
                <a:gd name="T14" fmla="*/ 133 w 141"/>
                <a:gd name="T15" fmla="*/ 28 h 118"/>
                <a:gd name="T16" fmla="*/ 137 w 141"/>
                <a:gd name="T17" fmla="*/ 34 h 118"/>
                <a:gd name="T18" fmla="*/ 139 w 141"/>
                <a:gd name="T19" fmla="*/ 41 h 118"/>
                <a:gd name="T20" fmla="*/ 140 w 141"/>
                <a:gd name="T21" fmla="*/ 49 h 118"/>
                <a:gd name="T22" fmla="*/ 141 w 141"/>
                <a:gd name="T23" fmla="*/ 56 h 118"/>
                <a:gd name="T24" fmla="*/ 141 w 141"/>
                <a:gd name="T25" fmla="*/ 62 h 118"/>
                <a:gd name="T26" fmla="*/ 141 w 141"/>
                <a:gd name="T27" fmla="*/ 69 h 118"/>
                <a:gd name="T28" fmla="*/ 139 w 141"/>
                <a:gd name="T29" fmla="*/ 77 h 118"/>
                <a:gd name="T30" fmla="*/ 137 w 141"/>
                <a:gd name="T31" fmla="*/ 88 h 118"/>
                <a:gd name="T32" fmla="*/ 132 w 141"/>
                <a:gd name="T33" fmla="*/ 96 h 118"/>
                <a:gd name="T34" fmla="*/ 127 w 141"/>
                <a:gd name="T35" fmla="*/ 103 h 118"/>
                <a:gd name="T36" fmla="*/ 122 w 141"/>
                <a:gd name="T37" fmla="*/ 109 h 118"/>
                <a:gd name="T38" fmla="*/ 121 w 141"/>
                <a:gd name="T39" fmla="*/ 111 h 118"/>
                <a:gd name="T40" fmla="*/ 118 w 141"/>
                <a:gd name="T41" fmla="*/ 113 h 118"/>
                <a:gd name="T42" fmla="*/ 117 w 141"/>
                <a:gd name="T43" fmla="*/ 115 h 118"/>
                <a:gd name="T44" fmla="*/ 115 w 141"/>
                <a:gd name="T45" fmla="*/ 117 h 118"/>
                <a:gd name="T46" fmla="*/ 114 w 141"/>
                <a:gd name="T47" fmla="*/ 118 h 118"/>
                <a:gd name="T48" fmla="*/ 113 w 141"/>
                <a:gd name="T49" fmla="*/ 118 h 118"/>
                <a:gd name="T50" fmla="*/ 31 w 141"/>
                <a:gd name="T51" fmla="*/ 118 h 118"/>
                <a:gd name="T52" fmla="*/ 29 w 141"/>
                <a:gd name="T53" fmla="*/ 117 h 118"/>
                <a:gd name="T54" fmla="*/ 26 w 141"/>
                <a:gd name="T55" fmla="*/ 115 h 118"/>
                <a:gd name="T56" fmla="*/ 24 w 141"/>
                <a:gd name="T57" fmla="*/ 113 h 118"/>
                <a:gd name="T58" fmla="*/ 22 w 141"/>
                <a:gd name="T59" fmla="*/ 110 h 118"/>
                <a:gd name="T60" fmla="*/ 21 w 141"/>
                <a:gd name="T61" fmla="*/ 109 h 118"/>
                <a:gd name="T62" fmla="*/ 16 w 141"/>
                <a:gd name="T63" fmla="*/ 105 h 118"/>
                <a:gd name="T64" fmla="*/ 10 w 141"/>
                <a:gd name="T65" fmla="*/ 97 h 118"/>
                <a:gd name="T66" fmla="*/ 7 w 141"/>
                <a:gd name="T67" fmla="*/ 89 h 118"/>
                <a:gd name="T68" fmla="*/ 3 w 141"/>
                <a:gd name="T69" fmla="*/ 81 h 118"/>
                <a:gd name="T70" fmla="*/ 1 w 141"/>
                <a:gd name="T71" fmla="*/ 73 h 118"/>
                <a:gd name="T72" fmla="*/ 1 w 141"/>
                <a:gd name="T73" fmla="*/ 66 h 118"/>
                <a:gd name="T74" fmla="*/ 1 w 141"/>
                <a:gd name="T75" fmla="*/ 59 h 118"/>
                <a:gd name="T76" fmla="*/ 1 w 141"/>
                <a:gd name="T77" fmla="*/ 55 h 118"/>
                <a:gd name="T78" fmla="*/ 2 w 141"/>
                <a:gd name="T79" fmla="*/ 49 h 118"/>
                <a:gd name="T80" fmla="*/ 3 w 141"/>
                <a:gd name="T81" fmla="*/ 43 h 118"/>
                <a:gd name="T82" fmla="*/ 4 w 141"/>
                <a:gd name="T83" fmla="*/ 38 h 118"/>
                <a:gd name="T84" fmla="*/ 7 w 141"/>
                <a:gd name="T85" fmla="*/ 33 h 118"/>
                <a:gd name="T86" fmla="*/ 8 w 141"/>
                <a:gd name="T87" fmla="*/ 31 h 118"/>
                <a:gd name="T88" fmla="*/ 11 w 141"/>
                <a:gd name="T89" fmla="*/ 25 h 118"/>
                <a:gd name="T90" fmla="*/ 17 w 141"/>
                <a:gd name="T91" fmla="*/ 18 h 118"/>
                <a:gd name="T92" fmla="*/ 24 w 141"/>
                <a:gd name="T93" fmla="*/ 12 h 118"/>
                <a:gd name="T94" fmla="*/ 31 w 141"/>
                <a:gd name="T95" fmla="*/ 5 h 118"/>
                <a:gd name="T96" fmla="*/ 37 w 141"/>
                <a:gd name="T97" fmla="*/ 1 h 118"/>
                <a:gd name="T98" fmla="*/ 39 w 141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18">
                  <a:moveTo>
                    <a:pt x="39" y="0"/>
                  </a:moveTo>
                  <a:lnTo>
                    <a:pt x="103" y="0"/>
                  </a:lnTo>
                  <a:lnTo>
                    <a:pt x="106" y="1"/>
                  </a:lnTo>
                  <a:lnTo>
                    <a:pt x="107" y="3"/>
                  </a:lnTo>
                  <a:lnTo>
                    <a:pt x="109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8" y="11"/>
                  </a:lnTo>
                  <a:lnTo>
                    <a:pt x="121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7" y="18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31" y="24"/>
                  </a:lnTo>
                  <a:lnTo>
                    <a:pt x="133" y="28"/>
                  </a:lnTo>
                  <a:lnTo>
                    <a:pt x="136" y="31"/>
                  </a:lnTo>
                  <a:lnTo>
                    <a:pt x="137" y="34"/>
                  </a:lnTo>
                  <a:lnTo>
                    <a:pt x="138" y="38"/>
                  </a:lnTo>
                  <a:lnTo>
                    <a:pt x="139" y="41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1" y="52"/>
                  </a:lnTo>
                  <a:lnTo>
                    <a:pt x="141" y="56"/>
                  </a:lnTo>
                  <a:lnTo>
                    <a:pt x="141" y="59"/>
                  </a:lnTo>
                  <a:lnTo>
                    <a:pt x="141" y="62"/>
                  </a:lnTo>
                  <a:lnTo>
                    <a:pt x="141" y="65"/>
                  </a:lnTo>
                  <a:lnTo>
                    <a:pt x="141" y="69"/>
                  </a:lnTo>
                  <a:lnTo>
                    <a:pt x="140" y="74"/>
                  </a:lnTo>
                  <a:lnTo>
                    <a:pt x="139" y="77"/>
                  </a:lnTo>
                  <a:lnTo>
                    <a:pt x="138" y="83"/>
                  </a:lnTo>
                  <a:lnTo>
                    <a:pt x="137" y="88"/>
                  </a:lnTo>
                  <a:lnTo>
                    <a:pt x="134" y="92"/>
                  </a:lnTo>
                  <a:lnTo>
                    <a:pt x="132" y="96"/>
                  </a:lnTo>
                  <a:lnTo>
                    <a:pt x="130" y="100"/>
                  </a:lnTo>
                  <a:lnTo>
                    <a:pt x="127" y="103"/>
                  </a:lnTo>
                  <a:lnTo>
                    <a:pt x="125" y="107"/>
                  </a:lnTo>
                  <a:lnTo>
                    <a:pt x="122" y="109"/>
                  </a:lnTo>
                  <a:lnTo>
                    <a:pt x="122" y="110"/>
                  </a:lnTo>
                  <a:lnTo>
                    <a:pt x="121" y="111"/>
                  </a:lnTo>
                  <a:lnTo>
                    <a:pt x="119" y="113"/>
                  </a:lnTo>
                  <a:lnTo>
                    <a:pt x="118" y="113"/>
                  </a:lnTo>
                  <a:lnTo>
                    <a:pt x="118" y="114"/>
                  </a:lnTo>
                  <a:lnTo>
                    <a:pt x="117" y="115"/>
                  </a:lnTo>
                  <a:lnTo>
                    <a:pt x="116" y="116"/>
                  </a:lnTo>
                  <a:lnTo>
                    <a:pt x="115" y="117"/>
                  </a:lnTo>
                  <a:lnTo>
                    <a:pt x="115" y="118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3" y="118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30" y="118"/>
                  </a:lnTo>
                  <a:lnTo>
                    <a:pt x="29" y="117"/>
                  </a:lnTo>
                  <a:lnTo>
                    <a:pt x="27" y="116"/>
                  </a:lnTo>
                  <a:lnTo>
                    <a:pt x="26" y="115"/>
                  </a:lnTo>
                  <a:lnTo>
                    <a:pt x="25" y="114"/>
                  </a:lnTo>
                  <a:lnTo>
                    <a:pt x="24" y="113"/>
                  </a:lnTo>
                  <a:lnTo>
                    <a:pt x="23" y="111"/>
                  </a:lnTo>
                  <a:lnTo>
                    <a:pt x="22" y="110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19" y="108"/>
                  </a:lnTo>
                  <a:lnTo>
                    <a:pt x="16" y="105"/>
                  </a:lnTo>
                  <a:lnTo>
                    <a:pt x="14" y="101"/>
                  </a:lnTo>
                  <a:lnTo>
                    <a:pt x="10" y="97"/>
                  </a:lnTo>
                  <a:lnTo>
                    <a:pt x="8" y="93"/>
                  </a:lnTo>
                  <a:lnTo>
                    <a:pt x="7" y="89"/>
                  </a:lnTo>
                  <a:lnTo>
                    <a:pt x="4" y="85"/>
                  </a:lnTo>
                  <a:lnTo>
                    <a:pt x="3" y="81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1" y="69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2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6" y="35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17" y="18"/>
                  </a:lnTo>
                  <a:lnTo>
                    <a:pt x="21" y="15"/>
                  </a:lnTo>
                  <a:lnTo>
                    <a:pt x="24" y="12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4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8" name="Freeform 150"/>
            <p:cNvSpPr>
              <a:spLocks/>
            </p:cNvSpPr>
            <p:nvPr/>
          </p:nvSpPr>
          <p:spPr bwMode="auto">
            <a:xfrm>
              <a:off x="1172" y="1668"/>
              <a:ext cx="28" cy="28"/>
            </a:xfrm>
            <a:custGeom>
              <a:avLst/>
              <a:gdLst>
                <a:gd name="T0" fmla="*/ 29 w 57"/>
                <a:gd name="T1" fmla="*/ 0 h 56"/>
                <a:gd name="T2" fmla="*/ 34 w 57"/>
                <a:gd name="T3" fmla="*/ 1 h 56"/>
                <a:gd name="T4" fmla="*/ 37 w 57"/>
                <a:gd name="T5" fmla="*/ 1 h 56"/>
                <a:gd name="T6" fmla="*/ 41 w 57"/>
                <a:gd name="T7" fmla="*/ 4 h 56"/>
                <a:gd name="T8" fmla="*/ 44 w 57"/>
                <a:gd name="T9" fmla="*/ 5 h 56"/>
                <a:gd name="T10" fmla="*/ 46 w 57"/>
                <a:gd name="T11" fmla="*/ 7 h 56"/>
                <a:gd name="T12" fmla="*/ 50 w 57"/>
                <a:gd name="T13" fmla="*/ 9 h 56"/>
                <a:gd name="T14" fmla="*/ 52 w 57"/>
                <a:gd name="T15" fmla="*/ 13 h 56"/>
                <a:gd name="T16" fmla="*/ 53 w 57"/>
                <a:gd name="T17" fmla="*/ 15 h 56"/>
                <a:gd name="T18" fmla="*/ 56 w 57"/>
                <a:gd name="T19" fmla="*/ 18 h 56"/>
                <a:gd name="T20" fmla="*/ 57 w 57"/>
                <a:gd name="T21" fmla="*/ 22 h 56"/>
                <a:gd name="T22" fmla="*/ 57 w 57"/>
                <a:gd name="T23" fmla="*/ 25 h 56"/>
                <a:gd name="T24" fmla="*/ 57 w 57"/>
                <a:gd name="T25" fmla="*/ 29 h 56"/>
                <a:gd name="T26" fmla="*/ 57 w 57"/>
                <a:gd name="T27" fmla="*/ 33 h 56"/>
                <a:gd name="T28" fmla="*/ 57 w 57"/>
                <a:gd name="T29" fmla="*/ 36 h 56"/>
                <a:gd name="T30" fmla="*/ 54 w 57"/>
                <a:gd name="T31" fmla="*/ 40 h 56"/>
                <a:gd name="T32" fmla="*/ 53 w 57"/>
                <a:gd name="T33" fmla="*/ 43 h 56"/>
                <a:gd name="T34" fmla="*/ 51 w 57"/>
                <a:gd name="T35" fmla="*/ 46 h 56"/>
                <a:gd name="T36" fmla="*/ 49 w 57"/>
                <a:gd name="T37" fmla="*/ 49 h 56"/>
                <a:gd name="T38" fmla="*/ 46 w 57"/>
                <a:gd name="T39" fmla="*/ 51 h 56"/>
                <a:gd name="T40" fmla="*/ 43 w 57"/>
                <a:gd name="T41" fmla="*/ 52 h 56"/>
                <a:gd name="T42" fmla="*/ 40 w 57"/>
                <a:gd name="T43" fmla="*/ 55 h 56"/>
                <a:gd name="T44" fmla="*/ 36 w 57"/>
                <a:gd name="T45" fmla="*/ 56 h 56"/>
                <a:gd name="T46" fmla="*/ 33 w 57"/>
                <a:gd name="T47" fmla="*/ 56 h 56"/>
                <a:gd name="T48" fmla="*/ 29 w 57"/>
                <a:gd name="T49" fmla="*/ 56 h 56"/>
                <a:gd name="T50" fmla="*/ 26 w 57"/>
                <a:gd name="T51" fmla="*/ 56 h 56"/>
                <a:gd name="T52" fmla="*/ 22 w 57"/>
                <a:gd name="T53" fmla="*/ 56 h 56"/>
                <a:gd name="T54" fmla="*/ 19 w 57"/>
                <a:gd name="T55" fmla="*/ 55 h 56"/>
                <a:gd name="T56" fmla="*/ 15 w 57"/>
                <a:gd name="T57" fmla="*/ 52 h 56"/>
                <a:gd name="T58" fmla="*/ 12 w 57"/>
                <a:gd name="T59" fmla="*/ 50 h 56"/>
                <a:gd name="T60" fmla="*/ 10 w 57"/>
                <a:gd name="T61" fmla="*/ 48 h 56"/>
                <a:gd name="T62" fmla="*/ 7 w 57"/>
                <a:gd name="T63" fmla="*/ 46 h 56"/>
                <a:gd name="T64" fmla="*/ 5 w 57"/>
                <a:gd name="T65" fmla="*/ 42 h 56"/>
                <a:gd name="T66" fmla="*/ 3 w 57"/>
                <a:gd name="T67" fmla="*/ 40 h 56"/>
                <a:gd name="T68" fmla="*/ 2 w 57"/>
                <a:gd name="T69" fmla="*/ 36 h 56"/>
                <a:gd name="T70" fmla="*/ 2 w 57"/>
                <a:gd name="T71" fmla="*/ 33 h 56"/>
                <a:gd name="T72" fmla="*/ 0 w 57"/>
                <a:gd name="T73" fmla="*/ 29 h 56"/>
                <a:gd name="T74" fmla="*/ 2 w 57"/>
                <a:gd name="T75" fmla="*/ 25 h 56"/>
                <a:gd name="T76" fmla="*/ 2 w 57"/>
                <a:gd name="T77" fmla="*/ 22 h 56"/>
                <a:gd name="T78" fmla="*/ 3 w 57"/>
                <a:gd name="T79" fmla="*/ 18 h 56"/>
                <a:gd name="T80" fmla="*/ 5 w 57"/>
                <a:gd name="T81" fmla="*/ 15 h 56"/>
                <a:gd name="T82" fmla="*/ 7 w 57"/>
                <a:gd name="T83" fmla="*/ 13 h 56"/>
                <a:gd name="T84" fmla="*/ 10 w 57"/>
                <a:gd name="T85" fmla="*/ 9 h 56"/>
                <a:gd name="T86" fmla="*/ 12 w 57"/>
                <a:gd name="T87" fmla="*/ 7 h 56"/>
                <a:gd name="T88" fmla="*/ 15 w 57"/>
                <a:gd name="T89" fmla="*/ 5 h 56"/>
                <a:gd name="T90" fmla="*/ 19 w 57"/>
                <a:gd name="T91" fmla="*/ 4 h 56"/>
                <a:gd name="T92" fmla="*/ 22 w 57"/>
                <a:gd name="T93" fmla="*/ 1 h 56"/>
                <a:gd name="T94" fmla="*/ 26 w 57"/>
                <a:gd name="T95" fmla="*/ 1 h 56"/>
                <a:gd name="T96" fmla="*/ 29 w 57"/>
                <a:gd name="T97" fmla="*/ 0 h 56"/>
                <a:gd name="T98" fmla="*/ 29 w 57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6">
                  <a:moveTo>
                    <a:pt x="29" y="0"/>
                  </a:moveTo>
                  <a:lnTo>
                    <a:pt x="34" y="1"/>
                  </a:lnTo>
                  <a:lnTo>
                    <a:pt x="37" y="1"/>
                  </a:lnTo>
                  <a:lnTo>
                    <a:pt x="41" y="4"/>
                  </a:lnTo>
                  <a:lnTo>
                    <a:pt x="44" y="5"/>
                  </a:lnTo>
                  <a:lnTo>
                    <a:pt x="46" y="7"/>
                  </a:lnTo>
                  <a:lnTo>
                    <a:pt x="50" y="9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6" y="18"/>
                  </a:lnTo>
                  <a:lnTo>
                    <a:pt x="57" y="22"/>
                  </a:lnTo>
                  <a:lnTo>
                    <a:pt x="57" y="25"/>
                  </a:lnTo>
                  <a:lnTo>
                    <a:pt x="57" y="29"/>
                  </a:lnTo>
                  <a:lnTo>
                    <a:pt x="57" y="33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53" y="43"/>
                  </a:lnTo>
                  <a:lnTo>
                    <a:pt x="51" y="46"/>
                  </a:lnTo>
                  <a:lnTo>
                    <a:pt x="49" y="49"/>
                  </a:lnTo>
                  <a:lnTo>
                    <a:pt x="46" y="51"/>
                  </a:lnTo>
                  <a:lnTo>
                    <a:pt x="43" y="52"/>
                  </a:lnTo>
                  <a:lnTo>
                    <a:pt x="40" y="55"/>
                  </a:lnTo>
                  <a:lnTo>
                    <a:pt x="36" y="56"/>
                  </a:lnTo>
                  <a:lnTo>
                    <a:pt x="33" y="56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19" y="55"/>
                  </a:lnTo>
                  <a:lnTo>
                    <a:pt x="15" y="52"/>
                  </a:lnTo>
                  <a:lnTo>
                    <a:pt x="12" y="50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5" y="42"/>
                  </a:lnTo>
                  <a:lnTo>
                    <a:pt x="3" y="40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3" y="18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9" y="4"/>
                  </a:lnTo>
                  <a:lnTo>
                    <a:pt x="22" y="1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9" name="Freeform 151"/>
            <p:cNvSpPr>
              <a:spLocks/>
            </p:cNvSpPr>
            <p:nvPr/>
          </p:nvSpPr>
          <p:spPr bwMode="auto">
            <a:xfrm>
              <a:off x="1181" y="1678"/>
              <a:ext cx="9" cy="9"/>
            </a:xfrm>
            <a:custGeom>
              <a:avLst/>
              <a:gdLst>
                <a:gd name="T0" fmla="*/ 9 w 17"/>
                <a:gd name="T1" fmla="*/ 0 h 19"/>
                <a:gd name="T2" fmla="*/ 10 w 17"/>
                <a:gd name="T3" fmla="*/ 2 h 19"/>
                <a:gd name="T4" fmla="*/ 11 w 17"/>
                <a:gd name="T5" fmla="*/ 2 h 19"/>
                <a:gd name="T6" fmla="*/ 13 w 17"/>
                <a:gd name="T7" fmla="*/ 2 h 19"/>
                <a:gd name="T8" fmla="*/ 14 w 17"/>
                <a:gd name="T9" fmla="*/ 3 h 19"/>
                <a:gd name="T10" fmla="*/ 15 w 17"/>
                <a:gd name="T11" fmla="*/ 3 h 19"/>
                <a:gd name="T12" fmla="*/ 15 w 17"/>
                <a:gd name="T13" fmla="*/ 4 h 19"/>
                <a:gd name="T14" fmla="*/ 16 w 17"/>
                <a:gd name="T15" fmla="*/ 5 h 19"/>
                <a:gd name="T16" fmla="*/ 17 w 17"/>
                <a:gd name="T17" fmla="*/ 6 h 19"/>
                <a:gd name="T18" fmla="*/ 17 w 17"/>
                <a:gd name="T19" fmla="*/ 7 h 19"/>
                <a:gd name="T20" fmla="*/ 17 w 17"/>
                <a:gd name="T21" fmla="*/ 8 h 19"/>
                <a:gd name="T22" fmla="*/ 17 w 17"/>
                <a:gd name="T23" fmla="*/ 10 h 19"/>
                <a:gd name="T24" fmla="*/ 17 w 17"/>
                <a:gd name="T25" fmla="*/ 10 h 19"/>
                <a:gd name="T26" fmla="*/ 17 w 17"/>
                <a:gd name="T27" fmla="*/ 12 h 19"/>
                <a:gd name="T28" fmla="*/ 17 w 17"/>
                <a:gd name="T29" fmla="*/ 13 h 19"/>
                <a:gd name="T30" fmla="*/ 17 w 17"/>
                <a:gd name="T31" fmla="*/ 14 h 19"/>
                <a:gd name="T32" fmla="*/ 16 w 17"/>
                <a:gd name="T33" fmla="*/ 15 h 19"/>
                <a:gd name="T34" fmla="*/ 16 w 17"/>
                <a:gd name="T35" fmla="*/ 16 h 19"/>
                <a:gd name="T36" fmla="*/ 15 w 17"/>
                <a:gd name="T37" fmla="*/ 16 h 19"/>
                <a:gd name="T38" fmla="*/ 14 w 17"/>
                <a:gd name="T39" fmla="*/ 17 h 19"/>
                <a:gd name="T40" fmla="*/ 14 w 17"/>
                <a:gd name="T41" fmla="*/ 19 h 19"/>
                <a:gd name="T42" fmla="*/ 13 w 17"/>
                <a:gd name="T43" fmla="*/ 19 h 19"/>
                <a:gd name="T44" fmla="*/ 11 w 17"/>
                <a:gd name="T45" fmla="*/ 19 h 19"/>
                <a:gd name="T46" fmla="*/ 10 w 17"/>
                <a:gd name="T47" fmla="*/ 19 h 19"/>
                <a:gd name="T48" fmla="*/ 9 w 17"/>
                <a:gd name="T49" fmla="*/ 19 h 19"/>
                <a:gd name="T50" fmla="*/ 8 w 17"/>
                <a:gd name="T51" fmla="*/ 19 h 19"/>
                <a:gd name="T52" fmla="*/ 7 w 17"/>
                <a:gd name="T53" fmla="*/ 19 h 19"/>
                <a:gd name="T54" fmla="*/ 6 w 17"/>
                <a:gd name="T55" fmla="*/ 19 h 19"/>
                <a:gd name="T56" fmla="*/ 5 w 17"/>
                <a:gd name="T57" fmla="*/ 17 h 19"/>
                <a:gd name="T58" fmla="*/ 3 w 17"/>
                <a:gd name="T59" fmla="*/ 17 h 19"/>
                <a:gd name="T60" fmla="*/ 3 w 17"/>
                <a:gd name="T61" fmla="*/ 16 h 19"/>
                <a:gd name="T62" fmla="*/ 2 w 17"/>
                <a:gd name="T63" fmla="*/ 15 h 19"/>
                <a:gd name="T64" fmla="*/ 1 w 17"/>
                <a:gd name="T65" fmla="*/ 14 h 19"/>
                <a:gd name="T66" fmla="*/ 1 w 17"/>
                <a:gd name="T67" fmla="*/ 13 h 19"/>
                <a:gd name="T68" fmla="*/ 1 w 17"/>
                <a:gd name="T69" fmla="*/ 12 h 19"/>
                <a:gd name="T70" fmla="*/ 1 w 17"/>
                <a:gd name="T71" fmla="*/ 11 h 19"/>
                <a:gd name="T72" fmla="*/ 0 w 17"/>
                <a:gd name="T73" fmla="*/ 10 h 19"/>
                <a:gd name="T74" fmla="*/ 1 w 17"/>
                <a:gd name="T75" fmla="*/ 10 h 19"/>
                <a:gd name="T76" fmla="*/ 1 w 17"/>
                <a:gd name="T77" fmla="*/ 8 h 19"/>
                <a:gd name="T78" fmla="*/ 1 w 17"/>
                <a:gd name="T79" fmla="*/ 7 h 19"/>
                <a:gd name="T80" fmla="*/ 1 w 17"/>
                <a:gd name="T81" fmla="*/ 6 h 19"/>
                <a:gd name="T82" fmla="*/ 2 w 17"/>
                <a:gd name="T83" fmla="*/ 5 h 19"/>
                <a:gd name="T84" fmla="*/ 3 w 17"/>
                <a:gd name="T85" fmla="*/ 4 h 19"/>
                <a:gd name="T86" fmla="*/ 3 w 17"/>
                <a:gd name="T87" fmla="*/ 3 h 19"/>
                <a:gd name="T88" fmla="*/ 5 w 17"/>
                <a:gd name="T89" fmla="*/ 3 h 19"/>
                <a:gd name="T90" fmla="*/ 6 w 17"/>
                <a:gd name="T91" fmla="*/ 2 h 19"/>
                <a:gd name="T92" fmla="*/ 7 w 17"/>
                <a:gd name="T93" fmla="*/ 2 h 19"/>
                <a:gd name="T94" fmla="*/ 8 w 17"/>
                <a:gd name="T95" fmla="*/ 2 h 19"/>
                <a:gd name="T96" fmla="*/ 9 w 17"/>
                <a:gd name="T97" fmla="*/ 0 h 19"/>
                <a:gd name="T98" fmla="*/ 9 w 17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19">
                  <a:moveTo>
                    <a:pt x="9" y="0"/>
                  </a:move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0" name="Freeform 152"/>
            <p:cNvSpPr>
              <a:spLocks/>
            </p:cNvSpPr>
            <p:nvPr/>
          </p:nvSpPr>
          <p:spPr bwMode="auto">
            <a:xfrm>
              <a:off x="1254" y="1668"/>
              <a:ext cx="29" cy="28"/>
            </a:xfrm>
            <a:custGeom>
              <a:avLst/>
              <a:gdLst>
                <a:gd name="T0" fmla="*/ 28 w 56"/>
                <a:gd name="T1" fmla="*/ 0 h 56"/>
                <a:gd name="T2" fmla="*/ 32 w 56"/>
                <a:gd name="T3" fmla="*/ 1 h 56"/>
                <a:gd name="T4" fmla="*/ 36 w 56"/>
                <a:gd name="T5" fmla="*/ 1 h 56"/>
                <a:gd name="T6" fmla="*/ 39 w 56"/>
                <a:gd name="T7" fmla="*/ 4 h 56"/>
                <a:gd name="T8" fmla="*/ 43 w 56"/>
                <a:gd name="T9" fmla="*/ 5 h 56"/>
                <a:gd name="T10" fmla="*/ 46 w 56"/>
                <a:gd name="T11" fmla="*/ 7 h 56"/>
                <a:gd name="T12" fmla="*/ 48 w 56"/>
                <a:gd name="T13" fmla="*/ 9 h 56"/>
                <a:gd name="T14" fmla="*/ 51 w 56"/>
                <a:gd name="T15" fmla="*/ 13 h 56"/>
                <a:gd name="T16" fmla="*/ 53 w 56"/>
                <a:gd name="T17" fmla="*/ 15 h 56"/>
                <a:gd name="T18" fmla="*/ 55 w 56"/>
                <a:gd name="T19" fmla="*/ 18 h 56"/>
                <a:gd name="T20" fmla="*/ 56 w 56"/>
                <a:gd name="T21" fmla="*/ 22 h 56"/>
                <a:gd name="T22" fmla="*/ 56 w 56"/>
                <a:gd name="T23" fmla="*/ 25 h 56"/>
                <a:gd name="T24" fmla="*/ 56 w 56"/>
                <a:gd name="T25" fmla="*/ 29 h 56"/>
                <a:gd name="T26" fmla="*/ 56 w 56"/>
                <a:gd name="T27" fmla="*/ 33 h 56"/>
                <a:gd name="T28" fmla="*/ 56 w 56"/>
                <a:gd name="T29" fmla="*/ 36 h 56"/>
                <a:gd name="T30" fmla="*/ 54 w 56"/>
                <a:gd name="T31" fmla="*/ 40 h 56"/>
                <a:gd name="T32" fmla="*/ 53 w 56"/>
                <a:gd name="T33" fmla="*/ 43 h 56"/>
                <a:gd name="T34" fmla="*/ 51 w 56"/>
                <a:gd name="T35" fmla="*/ 46 h 56"/>
                <a:gd name="T36" fmla="*/ 48 w 56"/>
                <a:gd name="T37" fmla="*/ 49 h 56"/>
                <a:gd name="T38" fmla="*/ 45 w 56"/>
                <a:gd name="T39" fmla="*/ 51 h 56"/>
                <a:gd name="T40" fmla="*/ 43 w 56"/>
                <a:gd name="T41" fmla="*/ 52 h 56"/>
                <a:gd name="T42" fmla="*/ 39 w 56"/>
                <a:gd name="T43" fmla="*/ 55 h 56"/>
                <a:gd name="T44" fmla="*/ 36 w 56"/>
                <a:gd name="T45" fmla="*/ 56 h 56"/>
                <a:gd name="T46" fmla="*/ 32 w 56"/>
                <a:gd name="T47" fmla="*/ 56 h 56"/>
                <a:gd name="T48" fmla="*/ 28 w 56"/>
                <a:gd name="T49" fmla="*/ 56 h 56"/>
                <a:gd name="T50" fmla="*/ 24 w 56"/>
                <a:gd name="T51" fmla="*/ 56 h 56"/>
                <a:gd name="T52" fmla="*/ 21 w 56"/>
                <a:gd name="T53" fmla="*/ 56 h 56"/>
                <a:gd name="T54" fmla="*/ 17 w 56"/>
                <a:gd name="T55" fmla="*/ 55 h 56"/>
                <a:gd name="T56" fmla="*/ 14 w 56"/>
                <a:gd name="T57" fmla="*/ 52 h 56"/>
                <a:gd name="T58" fmla="*/ 11 w 56"/>
                <a:gd name="T59" fmla="*/ 50 h 56"/>
                <a:gd name="T60" fmla="*/ 9 w 56"/>
                <a:gd name="T61" fmla="*/ 48 h 56"/>
                <a:gd name="T62" fmla="*/ 7 w 56"/>
                <a:gd name="T63" fmla="*/ 46 h 56"/>
                <a:gd name="T64" fmla="*/ 5 w 56"/>
                <a:gd name="T65" fmla="*/ 42 h 56"/>
                <a:gd name="T66" fmla="*/ 2 w 56"/>
                <a:gd name="T67" fmla="*/ 40 h 56"/>
                <a:gd name="T68" fmla="*/ 1 w 56"/>
                <a:gd name="T69" fmla="*/ 36 h 56"/>
                <a:gd name="T70" fmla="*/ 1 w 56"/>
                <a:gd name="T71" fmla="*/ 33 h 56"/>
                <a:gd name="T72" fmla="*/ 0 w 56"/>
                <a:gd name="T73" fmla="*/ 29 h 56"/>
                <a:gd name="T74" fmla="*/ 1 w 56"/>
                <a:gd name="T75" fmla="*/ 25 h 56"/>
                <a:gd name="T76" fmla="*/ 1 w 56"/>
                <a:gd name="T77" fmla="*/ 22 h 56"/>
                <a:gd name="T78" fmla="*/ 2 w 56"/>
                <a:gd name="T79" fmla="*/ 18 h 56"/>
                <a:gd name="T80" fmla="*/ 5 w 56"/>
                <a:gd name="T81" fmla="*/ 15 h 56"/>
                <a:gd name="T82" fmla="*/ 7 w 56"/>
                <a:gd name="T83" fmla="*/ 13 h 56"/>
                <a:gd name="T84" fmla="*/ 9 w 56"/>
                <a:gd name="T85" fmla="*/ 9 h 56"/>
                <a:gd name="T86" fmla="*/ 11 w 56"/>
                <a:gd name="T87" fmla="*/ 7 h 56"/>
                <a:gd name="T88" fmla="*/ 14 w 56"/>
                <a:gd name="T89" fmla="*/ 5 h 56"/>
                <a:gd name="T90" fmla="*/ 17 w 56"/>
                <a:gd name="T91" fmla="*/ 4 h 56"/>
                <a:gd name="T92" fmla="*/ 21 w 56"/>
                <a:gd name="T93" fmla="*/ 1 h 56"/>
                <a:gd name="T94" fmla="*/ 24 w 56"/>
                <a:gd name="T95" fmla="*/ 1 h 56"/>
                <a:gd name="T96" fmla="*/ 28 w 56"/>
                <a:gd name="T97" fmla="*/ 0 h 56"/>
                <a:gd name="T98" fmla="*/ 28 w 56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32" y="1"/>
                  </a:lnTo>
                  <a:lnTo>
                    <a:pt x="36" y="1"/>
                  </a:lnTo>
                  <a:lnTo>
                    <a:pt x="39" y="4"/>
                  </a:lnTo>
                  <a:lnTo>
                    <a:pt x="43" y="5"/>
                  </a:lnTo>
                  <a:lnTo>
                    <a:pt x="46" y="7"/>
                  </a:lnTo>
                  <a:lnTo>
                    <a:pt x="48" y="9"/>
                  </a:lnTo>
                  <a:lnTo>
                    <a:pt x="51" y="13"/>
                  </a:lnTo>
                  <a:lnTo>
                    <a:pt x="53" y="15"/>
                  </a:lnTo>
                  <a:lnTo>
                    <a:pt x="55" y="18"/>
                  </a:lnTo>
                  <a:lnTo>
                    <a:pt x="56" y="22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6"/>
                  </a:lnTo>
                  <a:lnTo>
                    <a:pt x="54" y="40"/>
                  </a:lnTo>
                  <a:lnTo>
                    <a:pt x="53" y="43"/>
                  </a:lnTo>
                  <a:lnTo>
                    <a:pt x="51" y="46"/>
                  </a:lnTo>
                  <a:lnTo>
                    <a:pt x="48" y="49"/>
                  </a:lnTo>
                  <a:lnTo>
                    <a:pt x="45" y="51"/>
                  </a:lnTo>
                  <a:lnTo>
                    <a:pt x="43" y="52"/>
                  </a:lnTo>
                  <a:lnTo>
                    <a:pt x="39" y="55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1" y="56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7" y="46"/>
                  </a:lnTo>
                  <a:lnTo>
                    <a:pt x="5" y="42"/>
                  </a:lnTo>
                  <a:lnTo>
                    <a:pt x="2" y="40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2" y="18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1" name="Freeform 153"/>
            <p:cNvSpPr>
              <a:spLocks/>
            </p:cNvSpPr>
            <p:nvPr/>
          </p:nvSpPr>
          <p:spPr bwMode="auto">
            <a:xfrm>
              <a:off x="1264" y="1678"/>
              <a:ext cx="9" cy="9"/>
            </a:xfrm>
            <a:custGeom>
              <a:avLst/>
              <a:gdLst>
                <a:gd name="T0" fmla="*/ 8 w 17"/>
                <a:gd name="T1" fmla="*/ 0 h 19"/>
                <a:gd name="T2" fmla="*/ 10 w 17"/>
                <a:gd name="T3" fmla="*/ 2 h 19"/>
                <a:gd name="T4" fmla="*/ 11 w 17"/>
                <a:gd name="T5" fmla="*/ 2 h 19"/>
                <a:gd name="T6" fmla="*/ 12 w 17"/>
                <a:gd name="T7" fmla="*/ 2 h 19"/>
                <a:gd name="T8" fmla="*/ 13 w 17"/>
                <a:gd name="T9" fmla="*/ 3 h 19"/>
                <a:gd name="T10" fmla="*/ 14 w 17"/>
                <a:gd name="T11" fmla="*/ 3 h 19"/>
                <a:gd name="T12" fmla="*/ 14 w 17"/>
                <a:gd name="T13" fmla="*/ 4 h 19"/>
                <a:gd name="T14" fmla="*/ 16 w 17"/>
                <a:gd name="T15" fmla="*/ 5 h 19"/>
                <a:gd name="T16" fmla="*/ 17 w 17"/>
                <a:gd name="T17" fmla="*/ 6 h 19"/>
                <a:gd name="T18" fmla="*/ 17 w 17"/>
                <a:gd name="T19" fmla="*/ 7 h 19"/>
                <a:gd name="T20" fmla="*/ 17 w 17"/>
                <a:gd name="T21" fmla="*/ 8 h 19"/>
                <a:gd name="T22" fmla="*/ 17 w 17"/>
                <a:gd name="T23" fmla="*/ 10 h 19"/>
                <a:gd name="T24" fmla="*/ 17 w 17"/>
                <a:gd name="T25" fmla="*/ 10 h 19"/>
                <a:gd name="T26" fmla="*/ 17 w 17"/>
                <a:gd name="T27" fmla="*/ 12 h 19"/>
                <a:gd name="T28" fmla="*/ 17 w 17"/>
                <a:gd name="T29" fmla="*/ 13 h 19"/>
                <a:gd name="T30" fmla="*/ 17 w 17"/>
                <a:gd name="T31" fmla="*/ 14 h 19"/>
                <a:gd name="T32" fmla="*/ 16 w 17"/>
                <a:gd name="T33" fmla="*/ 15 h 19"/>
                <a:gd name="T34" fmla="*/ 16 w 17"/>
                <a:gd name="T35" fmla="*/ 16 h 19"/>
                <a:gd name="T36" fmla="*/ 14 w 17"/>
                <a:gd name="T37" fmla="*/ 16 h 19"/>
                <a:gd name="T38" fmla="*/ 13 w 17"/>
                <a:gd name="T39" fmla="*/ 17 h 19"/>
                <a:gd name="T40" fmla="*/ 12 w 17"/>
                <a:gd name="T41" fmla="*/ 19 h 19"/>
                <a:gd name="T42" fmla="*/ 11 w 17"/>
                <a:gd name="T43" fmla="*/ 19 h 19"/>
                <a:gd name="T44" fmla="*/ 10 w 17"/>
                <a:gd name="T45" fmla="*/ 19 h 19"/>
                <a:gd name="T46" fmla="*/ 9 w 17"/>
                <a:gd name="T47" fmla="*/ 19 h 19"/>
                <a:gd name="T48" fmla="*/ 8 w 17"/>
                <a:gd name="T49" fmla="*/ 19 h 19"/>
                <a:gd name="T50" fmla="*/ 8 w 17"/>
                <a:gd name="T51" fmla="*/ 19 h 19"/>
                <a:gd name="T52" fmla="*/ 6 w 17"/>
                <a:gd name="T53" fmla="*/ 19 h 19"/>
                <a:gd name="T54" fmla="*/ 5 w 17"/>
                <a:gd name="T55" fmla="*/ 19 h 19"/>
                <a:gd name="T56" fmla="*/ 4 w 17"/>
                <a:gd name="T57" fmla="*/ 17 h 19"/>
                <a:gd name="T58" fmla="*/ 3 w 17"/>
                <a:gd name="T59" fmla="*/ 17 h 19"/>
                <a:gd name="T60" fmla="*/ 2 w 17"/>
                <a:gd name="T61" fmla="*/ 16 h 19"/>
                <a:gd name="T62" fmla="*/ 2 w 17"/>
                <a:gd name="T63" fmla="*/ 15 h 19"/>
                <a:gd name="T64" fmla="*/ 1 w 17"/>
                <a:gd name="T65" fmla="*/ 14 h 19"/>
                <a:gd name="T66" fmla="*/ 1 w 17"/>
                <a:gd name="T67" fmla="*/ 13 h 19"/>
                <a:gd name="T68" fmla="*/ 1 w 17"/>
                <a:gd name="T69" fmla="*/ 12 h 19"/>
                <a:gd name="T70" fmla="*/ 1 w 17"/>
                <a:gd name="T71" fmla="*/ 11 h 19"/>
                <a:gd name="T72" fmla="*/ 0 w 17"/>
                <a:gd name="T73" fmla="*/ 10 h 19"/>
                <a:gd name="T74" fmla="*/ 1 w 17"/>
                <a:gd name="T75" fmla="*/ 10 h 19"/>
                <a:gd name="T76" fmla="*/ 1 w 17"/>
                <a:gd name="T77" fmla="*/ 8 h 19"/>
                <a:gd name="T78" fmla="*/ 1 w 17"/>
                <a:gd name="T79" fmla="*/ 7 h 19"/>
                <a:gd name="T80" fmla="*/ 1 w 17"/>
                <a:gd name="T81" fmla="*/ 6 h 19"/>
                <a:gd name="T82" fmla="*/ 2 w 17"/>
                <a:gd name="T83" fmla="*/ 5 h 19"/>
                <a:gd name="T84" fmla="*/ 2 w 17"/>
                <a:gd name="T85" fmla="*/ 4 h 19"/>
                <a:gd name="T86" fmla="*/ 3 w 17"/>
                <a:gd name="T87" fmla="*/ 3 h 19"/>
                <a:gd name="T88" fmla="*/ 4 w 17"/>
                <a:gd name="T89" fmla="*/ 3 h 19"/>
                <a:gd name="T90" fmla="*/ 5 w 17"/>
                <a:gd name="T91" fmla="*/ 2 h 19"/>
                <a:gd name="T92" fmla="*/ 6 w 17"/>
                <a:gd name="T93" fmla="*/ 2 h 19"/>
                <a:gd name="T94" fmla="*/ 8 w 17"/>
                <a:gd name="T95" fmla="*/ 2 h 19"/>
                <a:gd name="T96" fmla="*/ 8 w 17"/>
                <a:gd name="T97" fmla="*/ 0 h 19"/>
                <a:gd name="T98" fmla="*/ 8 w 17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19">
                  <a:moveTo>
                    <a:pt x="8" y="0"/>
                  </a:move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9962" name="Rectangle 154"/>
          <p:cNvSpPr>
            <a:spLocks noChangeArrowheads="1"/>
          </p:cNvSpPr>
          <p:nvPr/>
        </p:nvSpPr>
        <p:spPr bwMode="auto">
          <a:xfrm>
            <a:off x="7821613" y="2609850"/>
            <a:ext cx="1152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>
                <a:latin typeface="Arial" charset="0"/>
              </a:rPr>
              <a:t>Payments</a:t>
            </a:r>
            <a:br>
              <a:rPr lang="en-GB" sz="1600">
                <a:latin typeface="Arial" charset="0"/>
              </a:rPr>
            </a:br>
            <a:r>
              <a:rPr lang="en-GB" sz="1600">
                <a:latin typeface="Arial" charset="0"/>
              </a:rPr>
              <a:t>application</a:t>
            </a:r>
            <a:endParaRPr lang="en-US" sz="1600">
              <a:latin typeface="Arial" charset="0"/>
            </a:endParaRPr>
          </a:p>
        </p:txBody>
      </p:sp>
      <p:grpSp>
        <p:nvGrpSpPr>
          <p:cNvPr id="759963" name="Group 155"/>
          <p:cNvGrpSpPr>
            <a:grpSpLocks/>
          </p:cNvGrpSpPr>
          <p:nvPr/>
        </p:nvGrpSpPr>
        <p:grpSpPr bwMode="auto">
          <a:xfrm>
            <a:off x="8086725" y="1741488"/>
            <a:ext cx="609600" cy="868362"/>
            <a:chOff x="1093" y="1563"/>
            <a:chExt cx="252" cy="360"/>
          </a:xfrm>
        </p:grpSpPr>
        <p:sp>
          <p:nvSpPr>
            <p:cNvPr id="759964" name="Freeform 156"/>
            <p:cNvSpPr>
              <a:spLocks/>
            </p:cNvSpPr>
            <p:nvPr/>
          </p:nvSpPr>
          <p:spPr bwMode="auto">
            <a:xfrm>
              <a:off x="1093" y="1563"/>
              <a:ext cx="252" cy="360"/>
            </a:xfrm>
            <a:custGeom>
              <a:avLst/>
              <a:gdLst>
                <a:gd name="T0" fmla="*/ 0 w 505"/>
                <a:gd name="T1" fmla="*/ 0 h 718"/>
                <a:gd name="T2" fmla="*/ 438 w 505"/>
                <a:gd name="T3" fmla="*/ 0 h 718"/>
                <a:gd name="T4" fmla="*/ 505 w 505"/>
                <a:gd name="T5" fmla="*/ 64 h 718"/>
                <a:gd name="T6" fmla="*/ 505 w 505"/>
                <a:gd name="T7" fmla="*/ 718 h 718"/>
                <a:gd name="T8" fmla="*/ 65 w 505"/>
                <a:gd name="T9" fmla="*/ 718 h 718"/>
                <a:gd name="T10" fmla="*/ 60 w 505"/>
                <a:gd name="T11" fmla="*/ 713 h 718"/>
                <a:gd name="T12" fmla="*/ 54 w 505"/>
                <a:gd name="T13" fmla="*/ 707 h 718"/>
                <a:gd name="T14" fmla="*/ 47 w 505"/>
                <a:gd name="T15" fmla="*/ 700 h 718"/>
                <a:gd name="T16" fmla="*/ 39 w 505"/>
                <a:gd name="T17" fmla="*/ 693 h 718"/>
                <a:gd name="T18" fmla="*/ 32 w 505"/>
                <a:gd name="T19" fmla="*/ 686 h 718"/>
                <a:gd name="T20" fmla="*/ 25 w 505"/>
                <a:gd name="T21" fmla="*/ 679 h 718"/>
                <a:gd name="T22" fmla="*/ 18 w 505"/>
                <a:gd name="T23" fmla="*/ 673 h 718"/>
                <a:gd name="T24" fmla="*/ 13 w 505"/>
                <a:gd name="T25" fmla="*/ 667 h 718"/>
                <a:gd name="T26" fmla="*/ 8 w 505"/>
                <a:gd name="T27" fmla="*/ 662 h 718"/>
                <a:gd name="T28" fmla="*/ 3 w 505"/>
                <a:gd name="T29" fmla="*/ 658 h 718"/>
                <a:gd name="T30" fmla="*/ 1 w 505"/>
                <a:gd name="T31" fmla="*/ 656 h 718"/>
                <a:gd name="T32" fmla="*/ 0 w 505"/>
                <a:gd name="T33" fmla="*/ 653 h 718"/>
                <a:gd name="T34" fmla="*/ 0 w 505"/>
                <a:gd name="T35" fmla="*/ 0 h 718"/>
                <a:gd name="T36" fmla="*/ 0 w 505"/>
                <a:gd name="T37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5" h="718">
                  <a:moveTo>
                    <a:pt x="0" y="0"/>
                  </a:moveTo>
                  <a:lnTo>
                    <a:pt x="438" y="0"/>
                  </a:lnTo>
                  <a:lnTo>
                    <a:pt x="505" y="64"/>
                  </a:lnTo>
                  <a:lnTo>
                    <a:pt x="505" y="718"/>
                  </a:lnTo>
                  <a:lnTo>
                    <a:pt x="65" y="718"/>
                  </a:lnTo>
                  <a:lnTo>
                    <a:pt x="60" y="713"/>
                  </a:lnTo>
                  <a:lnTo>
                    <a:pt x="54" y="707"/>
                  </a:lnTo>
                  <a:lnTo>
                    <a:pt x="47" y="700"/>
                  </a:lnTo>
                  <a:lnTo>
                    <a:pt x="39" y="693"/>
                  </a:lnTo>
                  <a:lnTo>
                    <a:pt x="32" y="686"/>
                  </a:lnTo>
                  <a:lnTo>
                    <a:pt x="25" y="679"/>
                  </a:lnTo>
                  <a:lnTo>
                    <a:pt x="18" y="673"/>
                  </a:lnTo>
                  <a:lnTo>
                    <a:pt x="13" y="667"/>
                  </a:lnTo>
                  <a:lnTo>
                    <a:pt x="8" y="662"/>
                  </a:lnTo>
                  <a:lnTo>
                    <a:pt x="3" y="658"/>
                  </a:lnTo>
                  <a:lnTo>
                    <a:pt x="1" y="656"/>
                  </a:lnTo>
                  <a:lnTo>
                    <a:pt x="0" y="6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5" name="Freeform 157"/>
            <p:cNvSpPr>
              <a:spLocks/>
            </p:cNvSpPr>
            <p:nvPr/>
          </p:nvSpPr>
          <p:spPr bwMode="auto">
            <a:xfrm>
              <a:off x="1129" y="1738"/>
              <a:ext cx="207" cy="175"/>
            </a:xfrm>
            <a:custGeom>
              <a:avLst/>
              <a:gdLst>
                <a:gd name="T0" fmla="*/ 0 w 414"/>
                <a:gd name="T1" fmla="*/ 0 h 350"/>
                <a:gd name="T2" fmla="*/ 414 w 414"/>
                <a:gd name="T3" fmla="*/ 0 h 350"/>
                <a:gd name="T4" fmla="*/ 414 w 414"/>
                <a:gd name="T5" fmla="*/ 350 h 350"/>
                <a:gd name="T6" fmla="*/ 1 w 414"/>
                <a:gd name="T7" fmla="*/ 350 h 350"/>
                <a:gd name="T8" fmla="*/ 0 w 414"/>
                <a:gd name="T9" fmla="*/ 348 h 350"/>
                <a:gd name="T10" fmla="*/ 0 w 414"/>
                <a:gd name="T11" fmla="*/ 0 h 350"/>
                <a:gd name="T12" fmla="*/ 0 w 414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350">
                  <a:moveTo>
                    <a:pt x="0" y="0"/>
                  </a:moveTo>
                  <a:lnTo>
                    <a:pt x="414" y="0"/>
                  </a:lnTo>
                  <a:lnTo>
                    <a:pt x="414" y="350"/>
                  </a:lnTo>
                  <a:lnTo>
                    <a:pt x="1" y="350"/>
                  </a:lnTo>
                  <a:lnTo>
                    <a:pt x="0" y="3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6" name="Freeform 158"/>
            <p:cNvSpPr>
              <a:spLocks/>
            </p:cNvSpPr>
            <p:nvPr/>
          </p:nvSpPr>
          <p:spPr bwMode="auto">
            <a:xfrm>
              <a:off x="1104" y="1573"/>
              <a:ext cx="232" cy="156"/>
            </a:xfrm>
            <a:custGeom>
              <a:avLst/>
              <a:gdLst>
                <a:gd name="T0" fmla="*/ 0 w 463"/>
                <a:gd name="T1" fmla="*/ 0 h 311"/>
                <a:gd name="T2" fmla="*/ 408 w 463"/>
                <a:gd name="T3" fmla="*/ 0 h 311"/>
                <a:gd name="T4" fmla="*/ 463 w 463"/>
                <a:gd name="T5" fmla="*/ 53 h 311"/>
                <a:gd name="T6" fmla="*/ 463 w 463"/>
                <a:gd name="T7" fmla="*/ 311 h 311"/>
                <a:gd name="T8" fmla="*/ 51 w 463"/>
                <a:gd name="T9" fmla="*/ 311 h 311"/>
                <a:gd name="T10" fmla="*/ 51 w 463"/>
                <a:gd name="T11" fmla="*/ 311 h 311"/>
                <a:gd name="T12" fmla="*/ 51 w 463"/>
                <a:gd name="T13" fmla="*/ 311 h 311"/>
                <a:gd name="T14" fmla="*/ 51 w 463"/>
                <a:gd name="T15" fmla="*/ 311 h 311"/>
                <a:gd name="T16" fmla="*/ 50 w 463"/>
                <a:gd name="T17" fmla="*/ 310 h 311"/>
                <a:gd name="T18" fmla="*/ 50 w 463"/>
                <a:gd name="T19" fmla="*/ 310 h 311"/>
                <a:gd name="T20" fmla="*/ 50 w 463"/>
                <a:gd name="T21" fmla="*/ 310 h 311"/>
                <a:gd name="T22" fmla="*/ 49 w 463"/>
                <a:gd name="T23" fmla="*/ 310 h 311"/>
                <a:gd name="T24" fmla="*/ 49 w 463"/>
                <a:gd name="T25" fmla="*/ 309 h 311"/>
                <a:gd name="T26" fmla="*/ 49 w 463"/>
                <a:gd name="T27" fmla="*/ 309 h 311"/>
                <a:gd name="T28" fmla="*/ 49 w 463"/>
                <a:gd name="T29" fmla="*/ 309 h 311"/>
                <a:gd name="T30" fmla="*/ 49 w 463"/>
                <a:gd name="T31" fmla="*/ 309 h 311"/>
                <a:gd name="T32" fmla="*/ 48 w 463"/>
                <a:gd name="T33" fmla="*/ 308 h 311"/>
                <a:gd name="T34" fmla="*/ 48 w 463"/>
                <a:gd name="T35" fmla="*/ 50 h 311"/>
                <a:gd name="T36" fmla="*/ 0 w 463"/>
                <a:gd name="T37" fmla="*/ 0 h 311"/>
                <a:gd name="T38" fmla="*/ 0 w 463"/>
                <a:gd name="T3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3" h="311">
                  <a:moveTo>
                    <a:pt x="0" y="0"/>
                  </a:moveTo>
                  <a:lnTo>
                    <a:pt x="408" y="0"/>
                  </a:lnTo>
                  <a:lnTo>
                    <a:pt x="463" y="53"/>
                  </a:lnTo>
                  <a:lnTo>
                    <a:pt x="463" y="311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0" y="310"/>
                  </a:lnTo>
                  <a:lnTo>
                    <a:pt x="50" y="310"/>
                  </a:lnTo>
                  <a:lnTo>
                    <a:pt x="50" y="310"/>
                  </a:lnTo>
                  <a:lnTo>
                    <a:pt x="49" y="310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8" y="308"/>
                  </a:lnTo>
                  <a:lnTo>
                    <a:pt x="48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7" name="Freeform 159"/>
            <p:cNvSpPr>
              <a:spLocks/>
            </p:cNvSpPr>
            <p:nvPr/>
          </p:nvSpPr>
          <p:spPr bwMode="auto">
            <a:xfrm>
              <a:off x="1130" y="1640"/>
              <a:ext cx="197" cy="82"/>
            </a:xfrm>
            <a:custGeom>
              <a:avLst/>
              <a:gdLst>
                <a:gd name="T0" fmla="*/ 394 w 394"/>
                <a:gd name="T1" fmla="*/ 0 h 163"/>
                <a:gd name="T2" fmla="*/ 0 w 394"/>
                <a:gd name="T3" fmla="*/ 163 h 163"/>
                <a:gd name="T4" fmla="*/ 4 w 394"/>
                <a:gd name="T5" fmla="*/ 159 h 163"/>
                <a:gd name="T6" fmla="*/ 8 w 394"/>
                <a:gd name="T7" fmla="*/ 156 h 163"/>
                <a:gd name="T8" fmla="*/ 11 w 394"/>
                <a:gd name="T9" fmla="*/ 152 h 163"/>
                <a:gd name="T10" fmla="*/ 16 w 394"/>
                <a:gd name="T11" fmla="*/ 147 h 163"/>
                <a:gd name="T12" fmla="*/ 19 w 394"/>
                <a:gd name="T13" fmla="*/ 144 h 163"/>
                <a:gd name="T14" fmla="*/ 23 w 394"/>
                <a:gd name="T15" fmla="*/ 140 h 163"/>
                <a:gd name="T16" fmla="*/ 39 w 394"/>
                <a:gd name="T17" fmla="*/ 135 h 163"/>
                <a:gd name="T18" fmla="*/ 33 w 394"/>
                <a:gd name="T19" fmla="*/ 125 h 163"/>
                <a:gd name="T20" fmla="*/ 28 w 394"/>
                <a:gd name="T21" fmla="*/ 116 h 163"/>
                <a:gd name="T22" fmla="*/ 25 w 394"/>
                <a:gd name="T23" fmla="*/ 106 h 163"/>
                <a:gd name="T24" fmla="*/ 23 w 394"/>
                <a:gd name="T25" fmla="*/ 97 h 163"/>
                <a:gd name="T26" fmla="*/ 21 w 394"/>
                <a:gd name="T27" fmla="*/ 88 h 163"/>
                <a:gd name="T28" fmla="*/ 21 w 394"/>
                <a:gd name="T29" fmla="*/ 79 h 163"/>
                <a:gd name="T30" fmla="*/ 23 w 394"/>
                <a:gd name="T31" fmla="*/ 69 h 163"/>
                <a:gd name="T32" fmla="*/ 26 w 394"/>
                <a:gd name="T33" fmla="*/ 57 h 163"/>
                <a:gd name="T34" fmla="*/ 30 w 394"/>
                <a:gd name="T35" fmla="*/ 46 h 163"/>
                <a:gd name="T36" fmla="*/ 36 w 394"/>
                <a:gd name="T37" fmla="*/ 36 h 163"/>
                <a:gd name="T38" fmla="*/ 43 w 394"/>
                <a:gd name="T39" fmla="*/ 27 h 163"/>
                <a:gd name="T40" fmla="*/ 47 w 394"/>
                <a:gd name="T41" fmla="*/ 22 h 163"/>
                <a:gd name="T42" fmla="*/ 47 w 394"/>
                <a:gd name="T43" fmla="*/ 22 h 163"/>
                <a:gd name="T44" fmla="*/ 46 w 394"/>
                <a:gd name="T45" fmla="*/ 22 h 163"/>
                <a:gd name="T46" fmla="*/ 43 w 394"/>
                <a:gd name="T47" fmla="*/ 23 h 163"/>
                <a:gd name="T48" fmla="*/ 41 w 394"/>
                <a:gd name="T49" fmla="*/ 23 h 163"/>
                <a:gd name="T50" fmla="*/ 38 w 394"/>
                <a:gd name="T51" fmla="*/ 23 h 163"/>
                <a:gd name="T52" fmla="*/ 33 w 394"/>
                <a:gd name="T53" fmla="*/ 21 h 163"/>
                <a:gd name="T54" fmla="*/ 28 w 394"/>
                <a:gd name="T55" fmla="*/ 19 h 163"/>
                <a:gd name="T56" fmla="*/ 24 w 394"/>
                <a:gd name="T57" fmla="*/ 14 h 163"/>
                <a:gd name="T58" fmla="*/ 19 w 394"/>
                <a:gd name="T59" fmla="*/ 10 h 163"/>
                <a:gd name="T60" fmla="*/ 15 w 394"/>
                <a:gd name="T61" fmla="*/ 6 h 163"/>
                <a:gd name="T62" fmla="*/ 11 w 394"/>
                <a:gd name="T63" fmla="*/ 2 h 163"/>
                <a:gd name="T64" fmla="*/ 9 w 394"/>
                <a:gd name="T6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4" h="163">
                  <a:moveTo>
                    <a:pt x="9" y="0"/>
                  </a:moveTo>
                  <a:lnTo>
                    <a:pt x="394" y="0"/>
                  </a:lnTo>
                  <a:lnTo>
                    <a:pt x="394" y="163"/>
                  </a:lnTo>
                  <a:lnTo>
                    <a:pt x="0" y="163"/>
                  </a:lnTo>
                  <a:lnTo>
                    <a:pt x="2" y="162"/>
                  </a:lnTo>
                  <a:lnTo>
                    <a:pt x="4" y="159"/>
                  </a:lnTo>
                  <a:lnTo>
                    <a:pt x="5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1" y="152"/>
                  </a:lnTo>
                  <a:lnTo>
                    <a:pt x="13" y="149"/>
                  </a:lnTo>
                  <a:lnTo>
                    <a:pt x="16" y="147"/>
                  </a:lnTo>
                  <a:lnTo>
                    <a:pt x="18" y="145"/>
                  </a:lnTo>
                  <a:lnTo>
                    <a:pt x="19" y="144"/>
                  </a:lnTo>
                  <a:lnTo>
                    <a:pt x="21" y="142"/>
                  </a:lnTo>
                  <a:lnTo>
                    <a:pt x="23" y="140"/>
                  </a:lnTo>
                  <a:lnTo>
                    <a:pt x="42" y="139"/>
                  </a:lnTo>
                  <a:lnTo>
                    <a:pt x="39" y="135"/>
                  </a:lnTo>
                  <a:lnTo>
                    <a:pt x="36" y="130"/>
                  </a:lnTo>
                  <a:lnTo>
                    <a:pt x="33" y="125"/>
                  </a:lnTo>
                  <a:lnTo>
                    <a:pt x="31" y="121"/>
                  </a:lnTo>
                  <a:lnTo>
                    <a:pt x="28" y="116"/>
                  </a:lnTo>
                  <a:lnTo>
                    <a:pt x="26" y="111"/>
                  </a:lnTo>
                  <a:lnTo>
                    <a:pt x="25" y="106"/>
                  </a:lnTo>
                  <a:lnTo>
                    <a:pt x="24" y="102"/>
                  </a:lnTo>
                  <a:lnTo>
                    <a:pt x="23" y="97"/>
                  </a:lnTo>
                  <a:lnTo>
                    <a:pt x="21" y="93"/>
                  </a:lnTo>
                  <a:lnTo>
                    <a:pt x="21" y="88"/>
                  </a:lnTo>
                  <a:lnTo>
                    <a:pt x="20" y="82"/>
                  </a:lnTo>
                  <a:lnTo>
                    <a:pt x="21" y="79"/>
                  </a:lnTo>
                  <a:lnTo>
                    <a:pt x="21" y="73"/>
                  </a:lnTo>
                  <a:lnTo>
                    <a:pt x="23" y="69"/>
                  </a:lnTo>
                  <a:lnTo>
                    <a:pt x="24" y="63"/>
                  </a:lnTo>
                  <a:lnTo>
                    <a:pt x="26" y="57"/>
                  </a:lnTo>
                  <a:lnTo>
                    <a:pt x="27" y="52"/>
                  </a:lnTo>
                  <a:lnTo>
                    <a:pt x="30" y="46"/>
                  </a:lnTo>
                  <a:lnTo>
                    <a:pt x="33" y="40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43" y="2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2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4" y="22"/>
                  </a:lnTo>
                  <a:lnTo>
                    <a:pt x="33" y="21"/>
                  </a:lnTo>
                  <a:lnTo>
                    <a:pt x="31" y="20"/>
                  </a:lnTo>
                  <a:lnTo>
                    <a:pt x="28" y="19"/>
                  </a:lnTo>
                  <a:lnTo>
                    <a:pt x="26" y="17"/>
                  </a:lnTo>
                  <a:lnTo>
                    <a:pt x="24" y="14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8" name="Freeform 160"/>
            <p:cNvSpPr>
              <a:spLocks/>
            </p:cNvSpPr>
            <p:nvPr/>
          </p:nvSpPr>
          <p:spPr bwMode="auto">
            <a:xfrm>
              <a:off x="1167" y="1746"/>
              <a:ext cx="132" cy="165"/>
            </a:xfrm>
            <a:custGeom>
              <a:avLst/>
              <a:gdLst>
                <a:gd name="T0" fmla="*/ 144 w 264"/>
                <a:gd name="T1" fmla="*/ 1 h 329"/>
                <a:gd name="T2" fmla="*/ 167 w 264"/>
                <a:gd name="T3" fmla="*/ 6 h 329"/>
                <a:gd name="T4" fmla="*/ 188 w 264"/>
                <a:gd name="T5" fmla="*/ 18 h 329"/>
                <a:gd name="T6" fmla="*/ 204 w 264"/>
                <a:gd name="T7" fmla="*/ 32 h 329"/>
                <a:gd name="T8" fmla="*/ 216 w 264"/>
                <a:gd name="T9" fmla="*/ 52 h 329"/>
                <a:gd name="T10" fmla="*/ 223 w 264"/>
                <a:gd name="T11" fmla="*/ 73 h 329"/>
                <a:gd name="T12" fmla="*/ 223 w 264"/>
                <a:gd name="T13" fmla="*/ 89 h 329"/>
                <a:gd name="T14" fmla="*/ 222 w 264"/>
                <a:gd name="T15" fmla="*/ 99 h 329"/>
                <a:gd name="T16" fmla="*/ 221 w 264"/>
                <a:gd name="T17" fmla="*/ 110 h 329"/>
                <a:gd name="T18" fmla="*/ 218 w 264"/>
                <a:gd name="T19" fmla="*/ 120 h 329"/>
                <a:gd name="T20" fmla="*/ 214 w 264"/>
                <a:gd name="T21" fmla="*/ 129 h 329"/>
                <a:gd name="T22" fmla="*/ 209 w 264"/>
                <a:gd name="T23" fmla="*/ 137 h 329"/>
                <a:gd name="T24" fmla="*/ 264 w 264"/>
                <a:gd name="T25" fmla="*/ 302 h 329"/>
                <a:gd name="T26" fmla="*/ 200 w 264"/>
                <a:gd name="T27" fmla="*/ 270 h 329"/>
                <a:gd name="T28" fmla="*/ 195 w 264"/>
                <a:gd name="T29" fmla="*/ 279 h 329"/>
                <a:gd name="T30" fmla="*/ 189 w 264"/>
                <a:gd name="T31" fmla="*/ 289 h 329"/>
                <a:gd name="T32" fmla="*/ 183 w 264"/>
                <a:gd name="T33" fmla="*/ 299 h 329"/>
                <a:gd name="T34" fmla="*/ 177 w 264"/>
                <a:gd name="T35" fmla="*/ 309 h 329"/>
                <a:gd name="T36" fmla="*/ 172 w 264"/>
                <a:gd name="T37" fmla="*/ 319 h 329"/>
                <a:gd name="T38" fmla="*/ 165 w 264"/>
                <a:gd name="T39" fmla="*/ 328 h 329"/>
                <a:gd name="T40" fmla="*/ 99 w 264"/>
                <a:gd name="T41" fmla="*/ 329 h 329"/>
                <a:gd name="T42" fmla="*/ 0 w 264"/>
                <a:gd name="T43" fmla="*/ 306 h 329"/>
                <a:gd name="T44" fmla="*/ 62 w 264"/>
                <a:gd name="T45" fmla="*/ 139 h 329"/>
                <a:gd name="T46" fmla="*/ 59 w 264"/>
                <a:gd name="T47" fmla="*/ 132 h 329"/>
                <a:gd name="T48" fmla="*/ 54 w 264"/>
                <a:gd name="T49" fmla="*/ 122 h 329"/>
                <a:gd name="T50" fmla="*/ 50 w 264"/>
                <a:gd name="T51" fmla="*/ 111 h 329"/>
                <a:gd name="T52" fmla="*/ 46 w 264"/>
                <a:gd name="T53" fmla="*/ 100 h 329"/>
                <a:gd name="T54" fmla="*/ 44 w 264"/>
                <a:gd name="T55" fmla="*/ 91 h 329"/>
                <a:gd name="T56" fmla="*/ 44 w 264"/>
                <a:gd name="T57" fmla="*/ 78 h 329"/>
                <a:gd name="T58" fmla="*/ 51 w 264"/>
                <a:gd name="T59" fmla="*/ 56 h 329"/>
                <a:gd name="T60" fmla="*/ 62 w 264"/>
                <a:gd name="T61" fmla="*/ 37 h 329"/>
                <a:gd name="T62" fmla="*/ 78 w 264"/>
                <a:gd name="T63" fmla="*/ 20 h 329"/>
                <a:gd name="T64" fmla="*/ 98 w 264"/>
                <a:gd name="T65" fmla="*/ 8 h 329"/>
                <a:gd name="T66" fmla="*/ 120 w 264"/>
                <a:gd name="T67" fmla="*/ 1 h 329"/>
                <a:gd name="T68" fmla="*/ 131 w 264"/>
                <a:gd name="T6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9">
                  <a:moveTo>
                    <a:pt x="131" y="0"/>
                  </a:moveTo>
                  <a:lnTo>
                    <a:pt x="144" y="1"/>
                  </a:lnTo>
                  <a:lnTo>
                    <a:pt x="155" y="3"/>
                  </a:lnTo>
                  <a:lnTo>
                    <a:pt x="167" y="6"/>
                  </a:lnTo>
                  <a:lnTo>
                    <a:pt x="177" y="12"/>
                  </a:lnTo>
                  <a:lnTo>
                    <a:pt x="188" y="18"/>
                  </a:lnTo>
                  <a:lnTo>
                    <a:pt x="197" y="25"/>
                  </a:lnTo>
                  <a:lnTo>
                    <a:pt x="204" y="32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21" y="62"/>
                  </a:lnTo>
                  <a:lnTo>
                    <a:pt x="223" y="73"/>
                  </a:lnTo>
                  <a:lnTo>
                    <a:pt x="223" y="85"/>
                  </a:lnTo>
                  <a:lnTo>
                    <a:pt x="223" y="89"/>
                  </a:lnTo>
                  <a:lnTo>
                    <a:pt x="223" y="95"/>
                  </a:lnTo>
                  <a:lnTo>
                    <a:pt x="222" y="99"/>
                  </a:lnTo>
                  <a:lnTo>
                    <a:pt x="222" y="104"/>
                  </a:lnTo>
                  <a:lnTo>
                    <a:pt x="221" y="110"/>
                  </a:lnTo>
                  <a:lnTo>
                    <a:pt x="219" y="114"/>
                  </a:lnTo>
                  <a:lnTo>
                    <a:pt x="218" y="120"/>
                  </a:lnTo>
                  <a:lnTo>
                    <a:pt x="215" y="124"/>
                  </a:lnTo>
                  <a:lnTo>
                    <a:pt x="214" y="129"/>
                  </a:lnTo>
                  <a:lnTo>
                    <a:pt x="212" y="133"/>
                  </a:lnTo>
                  <a:lnTo>
                    <a:pt x="209" y="137"/>
                  </a:lnTo>
                  <a:lnTo>
                    <a:pt x="206" y="140"/>
                  </a:lnTo>
                  <a:lnTo>
                    <a:pt x="264" y="302"/>
                  </a:lnTo>
                  <a:lnTo>
                    <a:pt x="264" y="306"/>
                  </a:lnTo>
                  <a:lnTo>
                    <a:pt x="200" y="270"/>
                  </a:lnTo>
                  <a:lnTo>
                    <a:pt x="198" y="275"/>
                  </a:lnTo>
                  <a:lnTo>
                    <a:pt x="195" y="279"/>
                  </a:lnTo>
                  <a:lnTo>
                    <a:pt x="192" y="284"/>
                  </a:lnTo>
                  <a:lnTo>
                    <a:pt x="189" y="289"/>
                  </a:lnTo>
                  <a:lnTo>
                    <a:pt x="186" y="294"/>
                  </a:lnTo>
                  <a:lnTo>
                    <a:pt x="183" y="299"/>
                  </a:lnTo>
                  <a:lnTo>
                    <a:pt x="180" y="303"/>
                  </a:lnTo>
                  <a:lnTo>
                    <a:pt x="177" y="309"/>
                  </a:lnTo>
                  <a:lnTo>
                    <a:pt x="174" y="313"/>
                  </a:lnTo>
                  <a:lnTo>
                    <a:pt x="172" y="319"/>
                  </a:lnTo>
                  <a:lnTo>
                    <a:pt x="168" y="324"/>
                  </a:lnTo>
                  <a:lnTo>
                    <a:pt x="165" y="328"/>
                  </a:lnTo>
                  <a:lnTo>
                    <a:pt x="134" y="241"/>
                  </a:lnTo>
                  <a:lnTo>
                    <a:pt x="99" y="329"/>
                  </a:lnTo>
                  <a:lnTo>
                    <a:pt x="67" y="272"/>
                  </a:lnTo>
                  <a:lnTo>
                    <a:pt x="0" y="306"/>
                  </a:lnTo>
                  <a:lnTo>
                    <a:pt x="63" y="141"/>
                  </a:lnTo>
                  <a:lnTo>
                    <a:pt x="62" y="139"/>
                  </a:lnTo>
                  <a:lnTo>
                    <a:pt x="60" y="136"/>
                  </a:lnTo>
                  <a:lnTo>
                    <a:pt x="59" y="132"/>
                  </a:lnTo>
                  <a:lnTo>
                    <a:pt x="57" y="127"/>
                  </a:lnTo>
                  <a:lnTo>
                    <a:pt x="54" y="122"/>
                  </a:lnTo>
                  <a:lnTo>
                    <a:pt x="52" y="116"/>
                  </a:lnTo>
                  <a:lnTo>
                    <a:pt x="50" y="111"/>
                  </a:lnTo>
                  <a:lnTo>
                    <a:pt x="47" y="106"/>
                  </a:lnTo>
                  <a:lnTo>
                    <a:pt x="46" y="100"/>
                  </a:lnTo>
                  <a:lnTo>
                    <a:pt x="44" y="96"/>
                  </a:lnTo>
                  <a:lnTo>
                    <a:pt x="44" y="91"/>
                  </a:lnTo>
                  <a:lnTo>
                    <a:pt x="43" y="88"/>
                  </a:lnTo>
                  <a:lnTo>
                    <a:pt x="44" y="78"/>
                  </a:lnTo>
                  <a:lnTo>
                    <a:pt x="46" y="66"/>
                  </a:lnTo>
                  <a:lnTo>
                    <a:pt x="51" y="56"/>
                  </a:lnTo>
                  <a:lnTo>
                    <a:pt x="55" y="46"/>
                  </a:lnTo>
                  <a:lnTo>
                    <a:pt x="62" y="37"/>
                  </a:lnTo>
                  <a:lnTo>
                    <a:pt x="69" y="28"/>
                  </a:lnTo>
                  <a:lnTo>
                    <a:pt x="78" y="20"/>
                  </a:lnTo>
                  <a:lnTo>
                    <a:pt x="88" y="13"/>
                  </a:lnTo>
                  <a:lnTo>
                    <a:pt x="98" y="8"/>
                  </a:lnTo>
                  <a:lnTo>
                    <a:pt x="108" y="4"/>
                  </a:lnTo>
                  <a:lnTo>
                    <a:pt x="120" y="1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9" name="Freeform 161"/>
            <p:cNvSpPr>
              <a:spLocks/>
            </p:cNvSpPr>
            <p:nvPr/>
          </p:nvSpPr>
          <p:spPr bwMode="auto">
            <a:xfrm>
              <a:off x="1239" y="1825"/>
              <a:ext cx="43" cy="63"/>
            </a:xfrm>
            <a:custGeom>
              <a:avLst/>
              <a:gdLst>
                <a:gd name="T0" fmla="*/ 47 w 85"/>
                <a:gd name="T1" fmla="*/ 0 h 126"/>
                <a:gd name="T2" fmla="*/ 85 w 85"/>
                <a:gd name="T3" fmla="*/ 108 h 126"/>
                <a:gd name="T4" fmla="*/ 48 w 85"/>
                <a:gd name="T5" fmla="*/ 88 h 126"/>
                <a:gd name="T6" fmla="*/ 47 w 85"/>
                <a:gd name="T7" fmla="*/ 92 h 126"/>
                <a:gd name="T8" fmla="*/ 45 w 85"/>
                <a:gd name="T9" fmla="*/ 95 h 126"/>
                <a:gd name="T10" fmla="*/ 42 w 85"/>
                <a:gd name="T11" fmla="*/ 98 h 126"/>
                <a:gd name="T12" fmla="*/ 41 w 85"/>
                <a:gd name="T13" fmla="*/ 101 h 126"/>
                <a:gd name="T14" fmla="*/ 39 w 85"/>
                <a:gd name="T15" fmla="*/ 104 h 126"/>
                <a:gd name="T16" fmla="*/ 37 w 85"/>
                <a:gd name="T17" fmla="*/ 108 h 126"/>
                <a:gd name="T18" fmla="*/ 36 w 85"/>
                <a:gd name="T19" fmla="*/ 110 h 126"/>
                <a:gd name="T20" fmla="*/ 33 w 85"/>
                <a:gd name="T21" fmla="*/ 113 h 126"/>
                <a:gd name="T22" fmla="*/ 32 w 85"/>
                <a:gd name="T23" fmla="*/ 117 h 126"/>
                <a:gd name="T24" fmla="*/ 30 w 85"/>
                <a:gd name="T25" fmla="*/ 120 h 126"/>
                <a:gd name="T26" fmla="*/ 28 w 85"/>
                <a:gd name="T27" fmla="*/ 124 h 126"/>
                <a:gd name="T28" fmla="*/ 25 w 85"/>
                <a:gd name="T29" fmla="*/ 126 h 126"/>
                <a:gd name="T30" fmla="*/ 0 w 85"/>
                <a:gd name="T31" fmla="*/ 56 h 126"/>
                <a:gd name="T32" fmla="*/ 2 w 85"/>
                <a:gd name="T33" fmla="*/ 50 h 126"/>
                <a:gd name="T34" fmla="*/ 5 w 85"/>
                <a:gd name="T35" fmla="*/ 44 h 126"/>
                <a:gd name="T36" fmla="*/ 7 w 85"/>
                <a:gd name="T37" fmla="*/ 39 h 126"/>
                <a:gd name="T38" fmla="*/ 9 w 85"/>
                <a:gd name="T39" fmla="*/ 33 h 126"/>
                <a:gd name="T40" fmla="*/ 11 w 85"/>
                <a:gd name="T41" fmla="*/ 27 h 126"/>
                <a:gd name="T42" fmla="*/ 15 w 85"/>
                <a:gd name="T43" fmla="*/ 23 h 126"/>
                <a:gd name="T44" fmla="*/ 18 w 85"/>
                <a:gd name="T45" fmla="*/ 18 h 126"/>
                <a:gd name="T46" fmla="*/ 23 w 85"/>
                <a:gd name="T47" fmla="*/ 14 h 126"/>
                <a:gd name="T48" fmla="*/ 28 w 85"/>
                <a:gd name="T49" fmla="*/ 9 h 126"/>
                <a:gd name="T50" fmla="*/ 33 w 85"/>
                <a:gd name="T51" fmla="*/ 6 h 126"/>
                <a:gd name="T52" fmla="*/ 40 w 85"/>
                <a:gd name="T53" fmla="*/ 4 h 126"/>
                <a:gd name="T54" fmla="*/ 47 w 85"/>
                <a:gd name="T55" fmla="*/ 0 h 126"/>
                <a:gd name="T56" fmla="*/ 47 w 85"/>
                <a:gd name="T5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26">
                  <a:moveTo>
                    <a:pt x="47" y="0"/>
                  </a:moveTo>
                  <a:lnTo>
                    <a:pt x="85" y="108"/>
                  </a:lnTo>
                  <a:lnTo>
                    <a:pt x="48" y="88"/>
                  </a:lnTo>
                  <a:lnTo>
                    <a:pt x="47" y="92"/>
                  </a:lnTo>
                  <a:lnTo>
                    <a:pt x="45" y="95"/>
                  </a:lnTo>
                  <a:lnTo>
                    <a:pt x="42" y="98"/>
                  </a:lnTo>
                  <a:lnTo>
                    <a:pt x="41" y="101"/>
                  </a:lnTo>
                  <a:lnTo>
                    <a:pt x="39" y="104"/>
                  </a:lnTo>
                  <a:lnTo>
                    <a:pt x="37" y="108"/>
                  </a:lnTo>
                  <a:lnTo>
                    <a:pt x="36" y="110"/>
                  </a:lnTo>
                  <a:lnTo>
                    <a:pt x="33" y="113"/>
                  </a:lnTo>
                  <a:lnTo>
                    <a:pt x="32" y="117"/>
                  </a:lnTo>
                  <a:lnTo>
                    <a:pt x="30" y="120"/>
                  </a:lnTo>
                  <a:lnTo>
                    <a:pt x="28" y="124"/>
                  </a:lnTo>
                  <a:lnTo>
                    <a:pt x="25" y="126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5" y="44"/>
                  </a:lnTo>
                  <a:lnTo>
                    <a:pt x="7" y="39"/>
                  </a:lnTo>
                  <a:lnTo>
                    <a:pt x="9" y="33"/>
                  </a:lnTo>
                  <a:lnTo>
                    <a:pt x="11" y="27"/>
                  </a:lnTo>
                  <a:lnTo>
                    <a:pt x="15" y="23"/>
                  </a:lnTo>
                  <a:lnTo>
                    <a:pt x="18" y="18"/>
                  </a:lnTo>
                  <a:lnTo>
                    <a:pt x="23" y="14"/>
                  </a:lnTo>
                  <a:lnTo>
                    <a:pt x="28" y="9"/>
                  </a:lnTo>
                  <a:lnTo>
                    <a:pt x="33" y="6"/>
                  </a:lnTo>
                  <a:lnTo>
                    <a:pt x="40" y="4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0" name="Freeform 162"/>
            <p:cNvSpPr>
              <a:spLocks/>
            </p:cNvSpPr>
            <p:nvPr/>
          </p:nvSpPr>
          <p:spPr bwMode="auto">
            <a:xfrm>
              <a:off x="1185" y="1825"/>
              <a:ext cx="51" cy="64"/>
            </a:xfrm>
            <a:custGeom>
              <a:avLst/>
              <a:gdLst>
                <a:gd name="T0" fmla="*/ 41 w 101"/>
                <a:gd name="T1" fmla="*/ 0 h 128"/>
                <a:gd name="T2" fmla="*/ 47 w 101"/>
                <a:gd name="T3" fmla="*/ 4 h 128"/>
                <a:gd name="T4" fmla="*/ 52 w 101"/>
                <a:gd name="T5" fmla="*/ 6 h 128"/>
                <a:gd name="T6" fmla="*/ 56 w 101"/>
                <a:gd name="T7" fmla="*/ 9 h 128"/>
                <a:gd name="T8" fmla="*/ 62 w 101"/>
                <a:gd name="T9" fmla="*/ 11 h 128"/>
                <a:gd name="T10" fmla="*/ 67 w 101"/>
                <a:gd name="T11" fmla="*/ 14 h 128"/>
                <a:gd name="T12" fmla="*/ 71 w 101"/>
                <a:gd name="T13" fmla="*/ 15 h 128"/>
                <a:gd name="T14" fmla="*/ 77 w 101"/>
                <a:gd name="T15" fmla="*/ 17 h 128"/>
                <a:gd name="T16" fmla="*/ 81 w 101"/>
                <a:gd name="T17" fmla="*/ 18 h 128"/>
                <a:gd name="T18" fmla="*/ 87 w 101"/>
                <a:gd name="T19" fmla="*/ 19 h 128"/>
                <a:gd name="T20" fmla="*/ 92 w 101"/>
                <a:gd name="T21" fmla="*/ 21 h 128"/>
                <a:gd name="T22" fmla="*/ 96 w 101"/>
                <a:gd name="T23" fmla="*/ 21 h 128"/>
                <a:gd name="T24" fmla="*/ 101 w 101"/>
                <a:gd name="T25" fmla="*/ 21 h 128"/>
                <a:gd name="T26" fmla="*/ 60 w 101"/>
                <a:gd name="T27" fmla="*/ 128 h 128"/>
                <a:gd name="T28" fmla="*/ 38 w 101"/>
                <a:gd name="T29" fmla="*/ 88 h 128"/>
                <a:gd name="T30" fmla="*/ 0 w 101"/>
                <a:gd name="T31" fmla="*/ 108 h 128"/>
                <a:gd name="T32" fmla="*/ 41 w 101"/>
                <a:gd name="T33" fmla="*/ 0 h 128"/>
                <a:gd name="T34" fmla="*/ 41 w 101"/>
                <a:gd name="T3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128">
                  <a:moveTo>
                    <a:pt x="41" y="0"/>
                  </a:moveTo>
                  <a:lnTo>
                    <a:pt x="47" y="4"/>
                  </a:lnTo>
                  <a:lnTo>
                    <a:pt x="52" y="6"/>
                  </a:lnTo>
                  <a:lnTo>
                    <a:pt x="56" y="9"/>
                  </a:lnTo>
                  <a:lnTo>
                    <a:pt x="62" y="11"/>
                  </a:lnTo>
                  <a:lnTo>
                    <a:pt x="67" y="14"/>
                  </a:lnTo>
                  <a:lnTo>
                    <a:pt x="71" y="15"/>
                  </a:lnTo>
                  <a:lnTo>
                    <a:pt x="77" y="17"/>
                  </a:lnTo>
                  <a:lnTo>
                    <a:pt x="81" y="18"/>
                  </a:lnTo>
                  <a:lnTo>
                    <a:pt x="87" y="19"/>
                  </a:lnTo>
                  <a:lnTo>
                    <a:pt x="92" y="21"/>
                  </a:lnTo>
                  <a:lnTo>
                    <a:pt x="96" y="21"/>
                  </a:lnTo>
                  <a:lnTo>
                    <a:pt x="101" y="21"/>
                  </a:lnTo>
                  <a:lnTo>
                    <a:pt x="60" y="128"/>
                  </a:lnTo>
                  <a:lnTo>
                    <a:pt x="38" y="88"/>
                  </a:lnTo>
                  <a:lnTo>
                    <a:pt x="0" y="108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1" name="Freeform 163"/>
            <p:cNvSpPr>
              <a:spLocks/>
            </p:cNvSpPr>
            <p:nvPr/>
          </p:nvSpPr>
          <p:spPr bwMode="auto">
            <a:xfrm>
              <a:off x="1198" y="1755"/>
              <a:ext cx="71" cy="71"/>
            </a:xfrm>
            <a:custGeom>
              <a:avLst/>
              <a:gdLst>
                <a:gd name="T0" fmla="*/ 68 w 142"/>
                <a:gd name="T1" fmla="*/ 0 h 140"/>
                <a:gd name="T2" fmla="*/ 78 w 142"/>
                <a:gd name="T3" fmla="*/ 1 h 140"/>
                <a:gd name="T4" fmla="*/ 88 w 142"/>
                <a:gd name="T5" fmla="*/ 2 h 140"/>
                <a:gd name="T6" fmla="*/ 96 w 142"/>
                <a:gd name="T7" fmla="*/ 5 h 140"/>
                <a:gd name="T8" fmla="*/ 105 w 142"/>
                <a:gd name="T9" fmla="*/ 9 h 140"/>
                <a:gd name="T10" fmla="*/ 113 w 142"/>
                <a:gd name="T11" fmla="*/ 13 h 140"/>
                <a:gd name="T12" fmla="*/ 120 w 142"/>
                <a:gd name="T13" fmla="*/ 19 h 140"/>
                <a:gd name="T14" fmla="*/ 126 w 142"/>
                <a:gd name="T15" fmla="*/ 25 h 140"/>
                <a:gd name="T16" fmla="*/ 131 w 142"/>
                <a:gd name="T17" fmla="*/ 31 h 140"/>
                <a:gd name="T18" fmla="*/ 136 w 142"/>
                <a:gd name="T19" fmla="*/ 39 h 140"/>
                <a:gd name="T20" fmla="*/ 139 w 142"/>
                <a:gd name="T21" fmla="*/ 47 h 140"/>
                <a:gd name="T22" fmla="*/ 142 w 142"/>
                <a:gd name="T23" fmla="*/ 56 h 140"/>
                <a:gd name="T24" fmla="*/ 142 w 142"/>
                <a:gd name="T25" fmla="*/ 65 h 140"/>
                <a:gd name="T26" fmla="*/ 142 w 142"/>
                <a:gd name="T27" fmla="*/ 76 h 140"/>
                <a:gd name="T28" fmla="*/ 141 w 142"/>
                <a:gd name="T29" fmla="*/ 85 h 140"/>
                <a:gd name="T30" fmla="*/ 137 w 142"/>
                <a:gd name="T31" fmla="*/ 94 h 140"/>
                <a:gd name="T32" fmla="*/ 134 w 142"/>
                <a:gd name="T33" fmla="*/ 102 h 140"/>
                <a:gd name="T34" fmla="*/ 130 w 142"/>
                <a:gd name="T35" fmla="*/ 110 h 140"/>
                <a:gd name="T36" fmla="*/ 124 w 142"/>
                <a:gd name="T37" fmla="*/ 118 h 140"/>
                <a:gd name="T38" fmla="*/ 118 w 142"/>
                <a:gd name="T39" fmla="*/ 124 h 140"/>
                <a:gd name="T40" fmla="*/ 111 w 142"/>
                <a:gd name="T41" fmla="*/ 130 h 140"/>
                <a:gd name="T42" fmla="*/ 103 w 142"/>
                <a:gd name="T43" fmla="*/ 135 h 140"/>
                <a:gd name="T44" fmla="*/ 95 w 142"/>
                <a:gd name="T45" fmla="*/ 138 h 140"/>
                <a:gd name="T46" fmla="*/ 84 w 142"/>
                <a:gd name="T47" fmla="*/ 140 h 140"/>
                <a:gd name="T48" fmla="*/ 74 w 142"/>
                <a:gd name="T49" fmla="*/ 140 h 140"/>
                <a:gd name="T50" fmla="*/ 65 w 142"/>
                <a:gd name="T51" fmla="*/ 140 h 140"/>
                <a:gd name="T52" fmla="*/ 54 w 142"/>
                <a:gd name="T53" fmla="*/ 138 h 140"/>
                <a:gd name="T54" fmla="*/ 45 w 142"/>
                <a:gd name="T55" fmla="*/ 135 h 140"/>
                <a:gd name="T56" fmla="*/ 37 w 142"/>
                <a:gd name="T57" fmla="*/ 131 h 140"/>
                <a:gd name="T58" fmla="*/ 29 w 142"/>
                <a:gd name="T59" fmla="*/ 126 h 140"/>
                <a:gd name="T60" fmla="*/ 22 w 142"/>
                <a:gd name="T61" fmla="*/ 120 h 140"/>
                <a:gd name="T62" fmla="*/ 16 w 142"/>
                <a:gd name="T63" fmla="*/ 113 h 140"/>
                <a:gd name="T64" fmla="*/ 11 w 142"/>
                <a:gd name="T65" fmla="*/ 105 h 140"/>
                <a:gd name="T66" fmla="*/ 6 w 142"/>
                <a:gd name="T67" fmla="*/ 97 h 140"/>
                <a:gd name="T68" fmla="*/ 4 w 142"/>
                <a:gd name="T69" fmla="*/ 89 h 140"/>
                <a:gd name="T70" fmla="*/ 1 w 142"/>
                <a:gd name="T71" fmla="*/ 80 h 140"/>
                <a:gd name="T72" fmla="*/ 0 w 142"/>
                <a:gd name="T73" fmla="*/ 70 h 140"/>
                <a:gd name="T74" fmla="*/ 1 w 142"/>
                <a:gd name="T75" fmla="*/ 62 h 140"/>
                <a:gd name="T76" fmla="*/ 4 w 142"/>
                <a:gd name="T77" fmla="*/ 53 h 140"/>
                <a:gd name="T78" fmla="*/ 6 w 142"/>
                <a:gd name="T79" fmla="*/ 45 h 140"/>
                <a:gd name="T80" fmla="*/ 11 w 142"/>
                <a:gd name="T81" fmla="*/ 37 h 140"/>
                <a:gd name="T82" fmla="*/ 15 w 142"/>
                <a:gd name="T83" fmla="*/ 29 h 140"/>
                <a:gd name="T84" fmla="*/ 21 w 142"/>
                <a:gd name="T85" fmla="*/ 22 h 140"/>
                <a:gd name="T86" fmla="*/ 28 w 142"/>
                <a:gd name="T87" fmla="*/ 17 h 140"/>
                <a:gd name="T88" fmla="*/ 35 w 142"/>
                <a:gd name="T89" fmla="*/ 11 h 140"/>
                <a:gd name="T90" fmla="*/ 43 w 142"/>
                <a:gd name="T91" fmla="*/ 7 h 140"/>
                <a:gd name="T92" fmla="*/ 51 w 142"/>
                <a:gd name="T93" fmla="*/ 3 h 140"/>
                <a:gd name="T94" fmla="*/ 60 w 142"/>
                <a:gd name="T95" fmla="*/ 1 h 140"/>
                <a:gd name="T96" fmla="*/ 68 w 142"/>
                <a:gd name="T97" fmla="*/ 0 h 140"/>
                <a:gd name="T98" fmla="*/ 68 w 142"/>
                <a:gd name="T9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40">
                  <a:moveTo>
                    <a:pt x="68" y="0"/>
                  </a:moveTo>
                  <a:lnTo>
                    <a:pt x="78" y="1"/>
                  </a:lnTo>
                  <a:lnTo>
                    <a:pt x="88" y="2"/>
                  </a:lnTo>
                  <a:lnTo>
                    <a:pt x="96" y="5"/>
                  </a:lnTo>
                  <a:lnTo>
                    <a:pt x="105" y="9"/>
                  </a:lnTo>
                  <a:lnTo>
                    <a:pt x="113" y="13"/>
                  </a:lnTo>
                  <a:lnTo>
                    <a:pt x="120" y="19"/>
                  </a:lnTo>
                  <a:lnTo>
                    <a:pt x="126" y="25"/>
                  </a:lnTo>
                  <a:lnTo>
                    <a:pt x="131" y="31"/>
                  </a:lnTo>
                  <a:lnTo>
                    <a:pt x="136" y="39"/>
                  </a:lnTo>
                  <a:lnTo>
                    <a:pt x="139" y="47"/>
                  </a:lnTo>
                  <a:lnTo>
                    <a:pt x="142" y="56"/>
                  </a:lnTo>
                  <a:lnTo>
                    <a:pt x="142" y="65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7" y="94"/>
                  </a:lnTo>
                  <a:lnTo>
                    <a:pt x="134" y="102"/>
                  </a:lnTo>
                  <a:lnTo>
                    <a:pt x="130" y="110"/>
                  </a:lnTo>
                  <a:lnTo>
                    <a:pt x="124" y="118"/>
                  </a:lnTo>
                  <a:lnTo>
                    <a:pt x="118" y="124"/>
                  </a:lnTo>
                  <a:lnTo>
                    <a:pt x="111" y="130"/>
                  </a:lnTo>
                  <a:lnTo>
                    <a:pt x="103" y="135"/>
                  </a:lnTo>
                  <a:lnTo>
                    <a:pt x="95" y="138"/>
                  </a:lnTo>
                  <a:lnTo>
                    <a:pt x="84" y="140"/>
                  </a:lnTo>
                  <a:lnTo>
                    <a:pt x="74" y="140"/>
                  </a:lnTo>
                  <a:lnTo>
                    <a:pt x="65" y="140"/>
                  </a:lnTo>
                  <a:lnTo>
                    <a:pt x="54" y="138"/>
                  </a:lnTo>
                  <a:lnTo>
                    <a:pt x="45" y="135"/>
                  </a:lnTo>
                  <a:lnTo>
                    <a:pt x="37" y="131"/>
                  </a:lnTo>
                  <a:lnTo>
                    <a:pt x="29" y="126"/>
                  </a:lnTo>
                  <a:lnTo>
                    <a:pt x="22" y="120"/>
                  </a:lnTo>
                  <a:lnTo>
                    <a:pt x="16" y="113"/>
                  </a:lnTo>
                  <a:lnTo>
                    <a:pt x="11" y="105"/>
                  </a:lnTo>
                  <a:lnTo>
                    <a:pt x="6" y="97"/>
                  </a:lnTo>
                  <a:lnTo>
                    <a:pt x="4" y="89"/>
                  </a:lnTo>
                  <a:lnTo>
                    <a:pt x="1" y="80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4" y="53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29"/>
                  </a:lnTo>
                  <a:lnTo>
                    <a:pt x="21" y="22"/>
                  </a:lnTo>
                  <a:lnTo>
                    <a:pt x="28" y="17"/>
                  </a:lnTo>
                  <a:lnTo>
                    <a:pt x="35" y="11"/>
                  </a:lnTo>
                  <a:lnTo>
                    <a:pt x="43" y="7"/>
                  </a:lnTo>
                  <a:lnTo>
                    <a:pt x="51" y="3"/>
                  </a:lnTo>
                  <a:lnTo>
                    <a:pt x="60" y="1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2" name="Freeform 164"/>
            <p:cNvSpPr>
              <a:spLocks/>
            </p:cNvSpPr>
            <p:nvPr/>
          </p:nvSpPr>
          <p:spPr bwMode="auto">
            <a:xfrm>
              <a:off x="1221" y="1699"/>
              <a:ext cx="13" cy="11"/>
            </a:xfrm>
            <a:custGeom>
              <a:avLst/>
              <a:gdLst>
                <a:gd name="T0" fmla="*/ 13 w 28"/>
                <a:gd name="T1" fmla="*/ 0 h 21"/>
                <a:gd name="T2" fmla="*/ 14 w 28"/>
                <a:gd name="T3" fmla="*/ 2 h 21"/>
                <a:gd name="T4" fmla="*/ 15 w 28"/>
                <a:gd name="T5" fmla="*/ 4 h 21"/>
                <a:gd name="T6" fmla="*/ 16 w 28"/>
                <a:gd name="T7" fmla="*/ 5 h 21"/>
                <a:gd name="T8" fmla="*/ 17 w 28"/>
                <a:gd name="T9" fmla="*/ 7 h 21"/>
                <a:gd name="T10" fmla="*/ 19 w 28"/>
                <a:gd name="T11" fmla="*/ 9 h 21"/>
                <a:gd name="T12" fmla="*/ 20 w 28"/>
                <a:gd name="T13" fmla="*/ 11 h 21"/>
                <a:gd name="T14" fmla="*/ 21 w 28"/>
                <a:gd name="T15" fmla="*/ 13 h 21"/>
                <a:gd name="T16" fmla="*/ 22 w 28"/>
                <a:gd name="T17" fmla="*/ 14 h 21"/>
                <a:gd name="T18" fmla="*/ 24 w 28"/>
                <a:gd name="T19" fmla="*/ 17 h 21"/>
                <a:gd name="T20" fmla="*/ 25 w 28"/>
                <a:gd name="T21" fmla="*/ 18 h 21"/>
                <a:gd name="T22" fmla="*/ 27 w 28"/>
                <a:gd name="T23" fmla="*/ 20 h 21"/>
                <a:gd name="T24" fmla="*/ 28 w 28"/>
                <a:gd name="T25" fmla="*/ 21 h 21"/>
                <a:gd name="T26" fmla="*/ 0 w 28"/>
                <a:gd name="T27" fmla="*/ 21 h 21"/>
                <a:gd name="T28" fmla="*/ 2 w 28"/>
                <a:gd name="T29" fmla="*/ 20 h 21"/>
                <a:gd name="T30" fmla="*/ 4 w 28"/>
                <a:gd name="T31" fmla="*/ 18 h 21"/>
                <a:gd name="T32" fmla="*/ 5 w 28"/>
                <a:gd name="T33" fmla="*/ 17 h 21"/>
                <a:gd name="T34" fmla="*/ 6 w 28"/>
                <a:gd name="T35" fmla="*/ 14 h 21"/>
                <a:gd name="T36" fmla="*/ 7 w 28"/>
                <a:gd name="T37" fmla="*/ 13 h 21"/>
                <a:gd name="T38" fmla="*/ 8 w 28"/>
                <a:gd name="T39" fmla="*/ 11 h 21"/>
                <a:gd name="T40" fmla="*/ 9 w 28"/>
                <a:gd name="T41" fmla="*/ 10 h 21"/>
                <a:gd name="T42" fmla="*/ 10 w 28"/>
                <a:gd name="T43" fmla="*/ 7 h 21"/>
                <a:gd name="T44" fmla="*/ 12 w 28"/>
                <a:gd name="T45" fmla="*/ 6 h 21"/>
                <a:gd name="T46" fmla="*/ 12 w 28"/>
                <a:gd name="T47" fmla="*/ 4 h 21"/>
                <a:gd name="T48" fmla="*/ 13 w 28"/>
                <a:gd name="T49" fmla="*/ 2 h 21"/>
                <a:gd name="T50" fmla="*/ 13 w 28"/>
                <a:gd name="T51" fmla="*/ 0 h 21"/>
                <a:gd name="T52" fmla="*/ 13 w 28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21">
                  <a:moveTo>
                    <a:pt x="13" y="0"/>
                  </a:moveTo>
                  <a:lnTo>
                    <a:pt x="14" y="2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4" y="17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0" y="21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3" name="Freeform 165"/>
            <p:cNvSpPr>
              <a:spLocks/>
            </p:cNvSpPr>
            <p:nvPr/>
          </p:nvSpPr>
          <p:spPr bwMode="auto">
            <a:xfrm>
              <a:off x="1301" y="1652"/>
              <a:ext cx="16" cy="58"/>
            </a:xfrm>
            <a:custGeom>
              <a:avLst/>
              <a:gdLst>
                <a:gd name="T0" fmla="*/ 0 w 31"/>
                <a:gd name="T1" fmla="*/ 0 h 117"/>
                <a:gd name="T2" fmla="*/ 31 w 31"/>
                <a:gd name="T3" fmla="*/ 0 h 117"/>
                <a:gd name="T4" fmla="*/ 31 w 31"/>
                <a:gd name="T5" fmla="*/ 117 h 117"/>
                <a:gd name="T6" fmla="*/ 5 w 31"/>
                <a:gd name="T7" fmla="*/ 117 h 117"/>
                <a:gd name="T8" fmla="*/ 9 w 31"/>
                <a:gd name="T9" fmla="*/ 113 h 117"/>
                <a:gd name="T10" fmla="*/ 12 w 31"/>
                <a:gd name="T11" fmla="*/ 108 h 117"/>
                <a:gd name="T12" fmla="*/ 15 w 31"/>
                <a:gd name="T13" fmla="*/ 103 h 117"/>
                <a:gd name="T14" fmla="*/ 17 w 31"/>
                <a:gd name="T15" fmla="*/ 99 h 117"/>
                <a:gd name="T16" fmla="*/ 18 w 31"/>
                <a:gd name="T17" fmla="*/ 94 h 117"/>
                <a:gd name="T18" fmla="*/ 21 w 31"/>
                <a:gd name="T19" fmla="*/ 89 h 117"/>
                <a:gd name="T20" fmla="*/ 22 w 31"/>
                <a:gd name="T21" fmla="*/ 84 h 117"/>
                <a:gd name="T22" fmla="*/ 23 w 31"/>
                <a:gd name="T23" fmla="*/ 80 h 117"/>
                <a:gd name="T24" fmla="*/ 24 w 31"/>
                <a:gd name="T25" fmla="*/ 75 h 117"/>
                <a:gd name="T26" fmla="*/ 24 w 31"/>
                <a:gd name="T27" fmla="*/ 71 h 117"/>
                <a:gd name="T28" fmla="*/ 24 w 31"/>
                <a:gd name="T29" fmla="*/ 66 h 117"/>
                <a:gd name="T30" fmla="*/ 24 w 31"/>
                <a:gd name="T31" fmla="*/ 60 h 117"/>
                <a:gd name="T32" fmla="*/ 24 w 31"/>
                <a:gd name="T33" fmla="*/ 48 h 117"/>
                <a:gd name="T34" fmla="*/ 24 w 31"/>
                <a:gd name="T35" fmla="*/ 45 h 117"/>
                <a:gd name="T36" fmla="*/ 23 w 31"/>
                <a:gd name="T37" fmla="*/ 41 h 117"/>
                <a:gd name="T38" fmla="*/ 22 w 31"/>
                <a:gd name="T39" fmla="*/ 37 h 117"/>
                <a:gd name="T40" fmla="*/ 21 w 31"/>
                <a:gd name="T41" fmla="*/ 33 h 117"/>
                <a:gd name="T42" fmla="*/ 20 w 31"/>
                <a:gd name="T43" fmla="*/ 29 h 117"/>
                <a:gd name="T44" fmla="*/ 17 w 31"/>
                <a:gd name="T45" fmla="*/ 24 h 117"/>
                <a:gd name="T46" fmla="*/ 15 w 31"/>
                <a:gd name="T47" fmla="*/ 21 h 117"/>
                <a:gd name="T48" fmla="*/ 13 w 31"/>
                <a:gd name="T49" fmla="*/ 16 h 117"/>
                <a:gd name="T50" fmla="*/ 10 w 31"/>
                <a:gd name="T51" fmla="*/ 13 h 117"/>
                <a:gd name="T52" fmla="*/ 7 w 31"/>
                <a:gd name="T53" fmla="*/ 8 h 117"/>
                <a:gd name="T54" fmla="*/ 5 w 31"/>
                <a:gd name="T55" fmla="*/ 5 h 117"/>
                <a:gd name="T56" fmla="*/ 0 w 31"/>
                <a:gd name="T57" fmla="*/ 0 h 117"/>
                <a:gd name="T58" fmla="*/ 0 w 31"/>
                <a:gd name="T5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0" y="0"/>
                  </a:moveTo>
                  <a:lnTo>
                    <a:pt x="31" y="0"/>
                  </a:lnTo>
                  <a:lnTo>
                    <a:pt x="31" y="117"/>
                  </a:lnTo>
                  <a:lnTo>
                    <a:pt x="5" y="117"/>
                  </a:lnTo>
                  <a:lnTo>
                    <a:pt x="9" y="113"/>
                  </a:lnTo>
                  <a:lnTo>
                    <a:pt x="12" y="108"/>
                  </a:lnTo>
                  <a:lnTo>
                    <a:pt x="15" y="103"/>
                  </a:lnTo>
                  <a:lnTo>
                    <a:pt x="17" y="99"/>
                  </a:lnTo>
                  <a:lnTo>
                    <a:pt x="18" y="94"/>
                  </a:lnTo>
                  <a:lnTo>
                    <a:pt x="21" y="89"/>
                  </a:lnTo>
                  <a:lnTo>
                    <a:pt x="22" y="84"/>
                  </a:lnTo>
                  <a:lnTo>
                    <a:pt x="23" y="80"/>
                  </a:lnTo>
                  <a:lnTo>
                    <a:pt x="24" y="75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3" y="41"/>
                  </a:lnTo>
                  <a:lnTo>
                    <a:pt x="22" y="37"/>
                  </a:lnTo>
                  <a:lnTo>
                    <a:pt x="21" y="33"/>
                  </a:lnTo>
                  <a:lnTo>
                    <a:pt x="20" y="29"/>
                  </a:lnTo>
                  <a:lnTo>
                    <a:pt x="17" y="24"/>
                  </a:lnTo>
                  <a:lnTo>
                    <a:pt x="15" y="21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4" name="Freeform 166"/>
            <p:cNvSpPr>
              <a:spLocks/>
            </p:cNvSpPr>
            <p:nvPr/>
          </p:nvSpPr>
          <p:spPr bwMode="auto">
            <a:xfrm>
              <a:off x="1233" y="1652"/>
              <a:ext cx="71" cy="59"/>
            </a:xfrm>
            <a:custGeom>
              <a:avLst/>
              <a:gdLst>
                <a:gd name="T0" fmla="*/ 105 w 142"/>
                <a:gd name="T1" fmla="*/ 0 h 118"/>
                <a:gd name="T2" fmla="*/ 109 w 142"/>
                <a:gd name="T3" fmla="*/ 3 h 118"/>
                <a:gd name="T4" fmla="*/ 113 w 142"/>
                <a:gd name="T5" fmla="*/ 6 h 118"/>
                <a:gd name="T6" fmla="*/ 119 w 142"/>
                <a:gd name="T7" fmla="*/ 11 h 118"/>
                <a:gd name="T8" fmla="*/ 123 w 142"/>
                <a:gd name="T9" fmla="*/ 15 h 118"/>
                <a:gd name="T10" fmla="*/ 128 w 142"/>
                <a:gd name="T11" fmla="*/ 20 h 118"/>
                <a:gd name="T12" fmla="*/ 129 w 142"/>
                <a:gd name="T13" fmla="*/ 21 h 118"/>
                <a:gd name="T14" fmla="*/ 133 w 142"/>
                <a:gd name="T15" fmla="*/ 26 h 118"/>
                <a:gd name="T16" fmla="*/ 135 w 142"/>
                <a:gd name="T17" fmla="*/ 31 h 118"/>
                <a:gd name="T18" fmla="*/ 137 w 142"/>
                <a:gd name="T19" fmla="*/ 35 h 118"/>
                <a:gd name="T20" fmla="*/ 140 w 142"/>
                <a:gd name="T21" fmla="*/ 40 h 118"/>
                <a:gd name="T22" fmla="*/ 141 w 142"/>
                <a:gd name="T23" fmla="*/ 45 h 118"/>
                <a:gd name="T24" fmla="*/ 141 w 142"/>
                <a:gd name="T25" fmla="*/ 49 h 118"/>
                <a:gd name="T26" fmla="*/ 142 w 142"/>
                <a:gd name="T27" fmla="*/ 51 h 118"/>
                <a:gd name="T28" fmla="*/ 142 w 142"/>
                <a:gd name="T29" fmla="*/ 54 h 118"/>
                <a:gd name="T30" fmla="*/ 142 w 142"/>
                <a:gd name="T31" fmla="*/ 56 h 118"/>
                <a:gd name="T32" fmla="*/ 142 w 142"/>
                <a:gd name="T33" fmla="*/ 58 h 118"/>
                <a:gd name="T34" fmla="*/ 142 w 142"/>
                <a:gd name="T35" fmla="*/ 60 h 118"/>
                <a:gd name="T36" fmla="*/ 142 w 142"/>
                <a:gd name="T37" fmla="*/ 60 h 118"/>
                <a:gd name="T38" fmla="*/ 142 w 142"/>
                <a:gd name="T39" fmla="*/ 67 h 118"/>
                <a:gd name="T40" fmla="*/ 142 w 142"/>
                <a:gd name="T41" fmla="*/ 73 h 118"/>
                <a:gd name="T42" fmla="*/ 140 w 142"/>
                <a:gd name="T43" fmla="*/ 79 h 118"/>
                <a:gd name="T44" fmla="*/ 138 w 142"/>
                <a:gd name="T45" fmla="*/ 85 h 118"/>
                <a:gd name="T46" fmla="*/ 136 w 142"/>
                <a:gd name="T47" fmla="*/ 91 h 118"/>
                <a:gd name="T48" fmla="*/ 133 w 142"/>
                <a:gd name="T49" fmla="*/ 96 h 118"/>
                <a:gd name="T50" fmla="*/ 132 w 142"/>
                <a:gd name="T51" fmla="*/ 99 h 118"/>
                <a:gd name="T52" fmla="*/ 128 w 142"/>
                <a:gd name="T53" fmla="*/ 103 h 118"/>
                <a:gd name="T54" fmla="*/ 125 w 142"/>
                <a:gd name="T55" fmla="*/ 109 h 118"/>
                <a:gd name="T56" fmla="*/ 120 w 142"/>
                <a:gd name="T57" fmla="*/ 114 h 118"/>
                <a:gd name="T58" fmla="*/ 117 w 142"/>
                <a:gd name="T59" fmla="*/ 117 h 118"/>
                <a:gd name="T60" fmla="*/ 113 w 142"/>
                <a:gd name="T61" fmla="*/ 118 h 118"/>
                <a:gd name="T62" fmla="*/ 31 w 142"/>
                <a:gd name="T63" fmla="*/ 118 h 118"/>
                <a:gd name="T64" fmla="*/ 30 w 142"/>
                <a:gd name="T65" fmla="*/ 118 h 118"/>
                <a:gd name="T66" fmla="*/ 28 w 142"/>
                <a:gd name="T67" fmla="*/ 116 h 118"/>
                <a:gd name="T68" fmla="*/ 26 w 142"/>
                <a:gd name="T69" fmla="*/ 114 h 118"/>
                <a:gd name="T70" fmla="*/ 23 w 142"/>
                <a:gd name="T71" fmla="*/ 111 h 118"/>
                <a:gd name="T72" fmla="*/ 21 w 142"/>
                <a:gd name="T73" fmla="*/ 109 h 118"/>
                <a:gd name="T74" fmla="*/ 18 w 142"/>
                <a:gd name="T75" fmla="*/ 106 h 118"/>
                <a:gd name="T76" fmla="*/ 12 w 142"/>
                <a:gd name="T77" fmla="*/ 98 h 118"/>
                <a:gd name="T78" fmla="*/ 7 w 142"/>
                <a:gd name="T79" fmla="*/ 90 h 118"/>
                <a:gd name="T80" fmla="*/ 4 w 142"/>
                <a:gd name="T81" fmla="*/ 82 h 118"/>
                <a:gd name="T82" fmla="*/ 2 w 142"/>
                <a:gd name="T83" fmla="*/ 74 h 118"/>
                <a:gd name="T84" fmla="*/ 2 w 142"/>
                <a:gd name="T85" fmla="*/ 67 h 118"/>
                <a:gd name="T86" fmla="*/ 2 w 142"/>
                <a:gd name="T87" fmla="*/ 59 h 118"/>
                <a:gd name="T88" fmla="*/ 3 w 142"/>
                <a:gd name="T89" fmla="*/ 50 h 118"/>
                <a:gd name="T90" fmla="*/ 5 w 142"/>
                <a:gd name="T91" fmla="*/ 41 h 118"/>
                <a:gd name="T92" fmla="*/ 8 w 142"/>
                <a:gd name="T93" fmla="*/ 32 h 118"/>
                <a:gd name="T94" fmla="*/ 13 w 142"/>
                <a:gd name="T95" fmla="*/ 23 h 118"/>
                <a:gd name="T96" fmla="*/ 21 w 142"/>
                <a:gd name="T97" fmla="*/ 14 h 118"/>
                <a:gd name="T98" fmla="*/ 27 w 142"/>
                <a:gd name="T99" fmla="*/ 9 h 118"/>
                <a:gd name="T100" fmla="*/ 29 w 142"/>
                <a:gd name="T101" fmla="*/ 7 h 118"/>
                <a:gd name="T102" fmla="*/ 31 w 142"/>
                <a:gd name="T103" fmla="*/ 5 h 118"/>
                <a:gd name="T104" fmla="*/ 35 w 142"/>
                <a:gd name="T105" fmla="*/ 4 h 118"/>
                <a:gd name="T106" fmla="*/ 37 w 142"/>
                <a:gd name="T107" fmla="*/ 1 h 118"/>
                <a:gd name="T108" fmla="*/ 38 w 142"/>
                <a:gd name="T109" fmla="*/ 1 h 118"/>
                <a:gd name="T110" fmla="*/ 38 w 142"/>
                <a:gd name="T1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118">
                  <a:moveTo>
                    <a:pt x="38" y="0"/>
                  </a:moveTo>
                  <a:lnTo>
                    <a:pt x="105" y="0"/>
                  </a:lnTo>
                  <a:lnTo>
                    <a:pt x="107" y="1"/>
                  </a:lnTo>
                  <a:lnTo>
                    <a:pt x="109" y="3"/>
                  </a:lnTo>
                  <a:lnTo>
                    <a:pt x="111" y="4"/>
                  </a:lnTo>
                  <a:lnTo>
                    <a:pt x="113" y="6"/>
                  </a:lnTo>
                  <a:lnTo>
                    <a:pt x="117" y="8"/>
                  </a:lnTo>
                  <a:lnTo>
                    <a:pt x="119" y="11"/>
                  </a:lnTo>
                  <a:lnTo>
                    <a:pt x="121" y="13"/>
                  </a:lnTo>
                  <a:lnTo>
                    <a:pt x="123" y="15"/>
                  </a:lnTo>
                  <a:lnTo>
                    <a:pt x="126" y="17"/>
                  </a:lnTo>
                  <a:lnTo>
                    <a:pt x="128" y="20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32" y="24"/>
                  </a:lnTo>
                  <a:lnTo>
                    <a:pt x="133" y="26"/>
                  </a:lnTo>
                  <a:lnTo>
                    <a:pt x="134" y="29"/>
                  </a:lnTo>
                  <a:lnTo>
                    <a:pt x="135" y="31"/>
                  </a:lnTo>
                  <a:lnTo>
                    <a:pt x="136" y="33"/>
                  </a:lnTo>
                  <a:lnTo>
                    <a:pt x="137" y="35"/>
                  </a:lnTo>
                  <a:lnTo>
                    <a:pt x="138" y="38"/>
                  </a:lnTo>
                  <a:lnTo>
                    <a:pt x="140" y="40"/>
                  </a:lnTo>
                  <a:lnTo>
                    <a:pt x="140" y="42"/>
                  </a:lnTo>
                  <a:lnTo>
                    <a:pt x="141" y="45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42" y="50"/>
                  </a:lnTo>
                  <a:lnTo>
                    <a:pt x="142" y="51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5"/>
                  </a:lnTo>
                  <a:lnTo>
                    <a:pt x="142" y="56"/>
                  </a:lnTo>
                  <a:lnTo>
                    <a:pt x="142" y="57"/>
                  </a:lnTo>
                  <a:lnTo>
                    <a:pt x="142" y="58"/>
                  </a:lnTo>
                  <a:lnTo>
                    <a:pt x="142" y="59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2" y="73"/>
                  </a:lnTo>
                  <a:lnTo>
                    <a:pt x="141" y="76"/>
                  </a:lnTo>
                  <a:lnTo>
                    <a:pt x="140" y="79"/>
                  </a:lnTo>
                  <a:lnTo>
                    <a:pt x="140" y="82"/>
                  </a:lnTo>
                  <a:lnTo>
                    <a:pt x="138" y="85"/>
                  </a:lnTo>
                  <a:lnTo>
                    <a:pt x="137" y="88"/>
                  </a:lnTo>
                  <a:lnTo>
                    <a:pt x="136" y="91"/>
                  </a:lnTo>
                  <a:lnTo>
                    <a:pt x="135" y="93"/>
                  </a:lnTo>
                  <a:lnTo>
                    <a:pt x="133" y="96"/>
                  </a:lnTo>
                  <a:lnTo>
                    <a:pt x="133" y="98"/>
                  </a:lnTo>
                  <a:lnTo>
                    <a:pt x="132" y="99"/>
                  </a:lnTo>
                  <a:lnTo>
                    <a:pt x="130" y="101"/>
                  </a:lnTo>
                  <a:lnTo>
                    <a:pt x="128" y="103"/>
                  </a:lnTo>
                  <a:lnTo>
                    <a:pt x="126" y="107"/>
                  </a:lnTo>
                  <a:lnTo>
                    <a:pt x="125" y="109"/>
                  </a:lnTo>
                  <a:lnTo>
                    <a:pt x="122" y="111"/>
                  </a:lnTo>
                  <a:lnTo>
                    <a:pt x="120" y="114"/>
                  </a:lnTo>
                  <a:lnTo>
                    <a:pt x="119" y="116"/>
                  </a:lnTo>
                  <a:lnTo>
                    <a:pt x="117" y="117"/>
                  </a:lnTo>
                  <a:lnTo>
                    <a:pt x="115" y="118"/>
                  </a:lnTo>
                  <a:lnTo>
                    <a:pt x="113" y="118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30" y="118"/>
                  </a:lnTo>
                  <a:lnTo>
                    <a:pt x="29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4"/>
                  </a:lnTo>
                  <a:lnTo>
                    <a:pt x="25" y="113"/>
                  </a:lnTo>
                  <a:lnTo>
                    <a:pt x="23" y="111"/>
                  </a:lnTo>
                  <a:lnTo>
                    <a:pt x="22" y="110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18" y="106"/>
                  </a:lnTo>
                  <a:lnTo>
                    <a:pt x="14" y="102"/>
                  </a:lnTo>
                  <a:lnTo>
                    <a:pt x="12" y="98"/>
                  </a:lnTo>
                  <a:lnTo>
                    <a:pt x="10" y="94"/>
                  </a:lnTo>
                  <a:lnTo>
                    <a:pt x="7" y="90"/>
                  </a:lnTo>
                  <a:lnTo>
                    <a:pt x="5" y="86"/>
                  </a:lnTo>
                  <a:lnTo>
                    <a:pt x="4" y="82"/>
                  </a:lnTo>
                  <a:lnTo>
                    <a:pt x="3" y="79"/>
                  </a:lnTo>
                  <a:lnTo>
                    <a:pt x="2" y="74"/>
                  </a:lnTo>
                  <a:lnTo>
                    <a:pt x="2" y="71"/>
                  </a:lnTo>
                  <a:lnTo>
                    <a:pt x="2" y="67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2" y="55"/>
                  </a:lnTo>
                  <a:lnTo>
                    <a:pt x="3" y="50"/>
                  </a:lnTo>
                  <a:lnTo>
                    <a:pt x="3" y="46"/>
                  </a:lnTo>
                  <a:lnTo>
                    <a:pt x="5" y="41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1" y="28"/>
                  </a:lnTo>
                  <a:lnTo>
                    <a:pt x="13" y="23"/>
                  </a:lnTo>
                  <a:lnTo>
                    <a:pt x="17" y="18"/>
                  </a:lnTo>
                  <a:lnTo>
                    <a:pt x="21" y="14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5" name="Freeform 167"/>
            <p:cNvSpPr>
              <a:spLocks/>
            </p:cNvSpPr>
            <p:nvPr/>
          </p:nvSpPr>
          <p:spPr bwMode="auto">
            <a:xfrm>
              <a:off x="1218" y="1652"/>
              <a:ext cx="18" cy="13"/>
            </a:xfrm>
            <a:custGeom>
              <a:avLst/>
              <a:gdLst>
                <a:gd name="T0" fmla="*/ 0 w 35"/>
                <a:gd name="T1" fmla="*/ 0 h 26"/>
                <a:gd name="T2" fmla="*/ 35 w 35"/>
                <a:gd name="T3" fmla="*/ 0 h 26"/>
                <a:gd name="T4" fmla="*/ 34 w 35"/>
                <a:gd name="T5" fmla="*/ 3 h 26"/>
                <a:gd name="T6" fmla="*/ 32 w 35"/>
                <a:gd name="T7" fmla="*/ 5 h 26"/>
                <a:gd name="T8" fmla="*/ 31 w 35"/>
                <a:gd name="T9" fmla="*/ 7 h 26"/>
                <a:gd name="T10" fmla="*/ 28 w 35"/>
                <a:gd name="T11" fmla="*/ 9 h 26"/>
                <a:gd name="T12" fmla="*/ 27 w 35"/>
                <a:gd name="T13" fmla="*/ 12 h 26"/>
                <a:gd name="T14" fmla="*/ 25 w 35"/>
                <a:gd name="T15" fmla="*/ 14 h 26"/>
                <a:gd name="T16" fmla="*/ 24 w 35"/>
                <a:gd name="T17" fmla="*/ 16 h 26"/>
                <a:gd name="T18" fmla="*/ 23 w 35"/>
                <a:gd name="T19" fmla="*/ 18 h 26"/>
                <a:gd name="T20" fmla="*/ 20 w 35"/>
                <a:gd name="T21" fmla="*/ 21 h 26"/>
                <a:gd name="T22" fmla="*/ 19 w 35"/>
                <a:gd name="T23" fmla="*/ 23 h 26"/>
                <a:gd name="T24" fmla="*/ 18 w 35"/>
                <a:gd name="T25" fmla="*/ 25 h 26"/>
                <a:gd name="T26" fmla="*/ 17 w 35"/>
                <a:gd name="T27" fmla="*/ 26 h 26"/>
                <a:gd name="T28" fmla="*/ 17 w 35"/>
                <a:gd name="T29" fmla="*/ 25 h 26"/>
                <a:gd name="T30" fmla="*/ 16 w 35"/>
                <a:gd name="T31" fmla="*/ 23 h 26"/>
                <a:gd name="T32" fmla="*/ 14 w 35"/>
                <a:gd name="T33" fmla="*/ 21 h 26"/>
                <a:gd name="T34" fmla="*/ 13 w 35"/>
                <a:gd name="T35" fmla="*/ 18 h 26"/>
                <a:gd name="T36" fmla="*/ 12 w 35"/>
                <a:gd name="T37" fmla="*/ 16 h 26"/>
                <a:gd name="T38" fmla="*/ 11 w 35"/>
                <a:gd name="T39" fmla="*/ 14 h 26"/>
                <a:gd name="T40" fmla="*/ 10 w 35"/>
                <a:gd name="T41" fmla="*/ 12 h 26"/>
                <a:gd name="T42" fmla="*/ 8 w 35"/>
                <a:gd name="T43" fmla="*/ 9 h 26"/>
                <a:gd name="T44" fmla="*/ 6 w 35"/>
                <a:gd name="T45" fmla="*/ 7 h 26"/>
                <a:gd name="T46" fmla="*/ 4 w 35"/>
                <a:gd name="T47" fmla="*/ 5 h 26"/>
                <a:gd name="T48" fmla="*/ 2 w 35"/>
                <a:gd name="T49" fmla="*/ 3 h 26"/>
                <a:gd name="T50" fmla="*/ 0 w 35"/>
                <a:gd name="T51" fmla="*/ 0 h 26"/>
                <a:gd name="T52" fmla="*/ 0 w 35"/>
                <a:gd name="T5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26">
                  <a:moveTo>
                    <a:pt x="0" y="0"/>
                  </a:moveTo>
                  <a:lnTo>
                    <a:pt x="35" y="0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3"/>
                  </a:lnTo>
                  <a:lnTo>
                    <a:pt x="14" y="21"/>
                  </a:lnTo>
                  <a:lnTo>
                    <a:pt x="13" y="18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6" name="Freeform 168"/>
            <p:cNvSpPr>
              <a:spLocks/>
            </p:cNvSpPr>
            <p:nvPr/>
          </p:nvSpPr>
          <p:spPr bwMode="auto">
            <a:xfrm>
              <a:off x="1150" y="1652"/>
              <a:ext cx="71" cy="59"/>
            </a:xfrm>
            <a:custGeom>
              <a:avLst/>
              <a:gdLst>
                <a:gd name="T0" fmla="*/ 103 w 141"/>
                <a:gd name="T1" fmla="*/ 0 h 118"/>
                <a:gd name="T2" fmla="*/ 107 w 141"/>
                <a:gd name="T3" fmla="*/ 3 h 118"/>
                <a:gd name="T4" fmla="*/ 113 w 141"/>
                <a:gd name="T5" fmla="*/ 6 h 118"/>
                <a:gd name="T6" fmla="*/ 118 w 141"/>
                <a:gd name="T7" fmla="*/ 11 h 118"/>
                <a:gd name="T8" fmla="*/ 123 w 141"/>
                <a:gd name="T9" fmla="*/ 15 h 118"/>
                <a:gd name="T10" fmla="*/ 127 w 141"/>
                <a:gd name="T11" fmla="*/ 18 h 118"/>
                <a:gd name="T12" fmla="*/ 129 w 141"/>
                <a:gd name="T13" fmla="*/ 21 h 118"/>
                <a:gd name="T14" fmla="*/ 133 w 141"/>
                <a:gd name="T15" fmla="*/ 28 h 118"/>
                <a:gd name="T16" fmla="*/ 137 w 141"/>
                <a:gd name="T17" fmla="*/ 34 h 118"/>
                <a:gd name="T18" fmla="*/ 139 w 141"/>
                <a:gd name="T19" fmla="*/ 41 h 118"/>
                <a:gd name="T20" fmla="*/ 140 w 141"/>
                <a:gd name="T21" fmla="*/ 49 h 118"/>
                <a:gd name="T22" fmla="*/ 141 w 141"/>
                <a:gd name="T23" fmla="*/ 56 h 118"/>
                <a:gd name="T24" fmla="*/ 141 w 141"/>
                <a:gd name="T25" fmla="*/ 62 h 118"/>
                <a:gd name="T26" fmla="*/ 141 w 141"/>
                <a:gd name="T27" fmla="*/ 69 h 118"/>
                <a:gd name="T28" fmla="*/ 139 w 141"/>
                <a:gd name="T29" fmla="*/ 77 h 118"/>
                <a:gd name="T30" fmla="*/ 137 w 141"/>
                <a:gd name="T31" fmla="*/ 88 h 118"/>
                <a:gd name="T32" fmla="*/ 132 w 141"/>
                <a:gd name="T33" fmla="*/ 96 h 118"/>
                <a:gd name="T34" fmla="*/ 127 w 141"/>
                <a:gd name="T35" fmla="*/ 103 h 118"/>
                <a:gd name="T36" fmla="*/ 122 w 141"/>
                <a:gd name="T37" fmla="*/ 109 h 118"/>
                <a:gd name="T38" fmla="*/ 121 w 141"/>
                <a:gd name="T39" fmla="*/ 111 h 118"/>
                <a:gd name="T40" fmla="*/ 118 w 141"/>
                <a:gd name="T41" fmla="*/ 113 h 118"/>
                <a:gd name="T42" fmla="*/ 117 w 141"/>
                <a:gd name="T43" fmla="*/ 115 h 118"/>
                <a:gd name="T44" fmla="*/ 115 w 141"/>
                <a:gd name="T45" fmla="*/ 117 h 118"/>
                <a:gd name="T46" fmla="*/ 114 w 141"/>
                <a:gd name="T47" fmla="*/ 118 h 118"/>
                <a:gd name="T48" fmla="*/ 113 w 141"/>
                <a:gd name="T49" fmla="*/ 118 h 118"/>
                <a:gd name="T50" fmla="*/ 31 w 141"/>
                <a:gd name="T51" fmla="*/ 118 h 118"/>
                <a:gd name="T52" fmla="*/ 29 w 141"/>
                <a:gd name="T53" fmla="*/ 117 h 118"/>
                <a:gd name="T54" fmla="*/ 26 w 141"/>
                <a:gd name="T55" fmla="*/ 115 h 118"/>
                <a:gd name="T56" fmla="*/ 24 w 141"/>
                <a:gd name="T57" fmla="*/ 113 h 118"/>
                <a:gd name="T58" fmla="*/ 22 w 141"/>
                <a:gd name="T59" fmla="*/ 110 h 118"/>
                <a:gd name="T60" fmla="*/ 21 w 141"/>
                <a:gd name="T61" fmla="*/ 109 h 118"/>
                <a:gd name="T62" fmla="*/ 16 w 141"/>
                <a:gd name="T63" fmla="*/ 105 h 118"/>
                <a:gd name="T64" fmla="*/ 10 w 141"/>
                <a:gd name="T65" fmla="*/ 97 h 118"/>
                <a:gd name="T66" fmla="*/ 7 w 141"/>
                <a:gd name="T67" fmla="*/ 89 h 118"/>
                <a:gd name="T68" fmla="*/ 3 w 141"/>
                <a:gd name="T69" fmla="*/ 81 h 118"/>
                <a:gd name="T70" fmla="*/ 1 w 141"/>
                <a:gd name="T71" fmla="*/ 73 h 118"/>
                <a:gd name="T72" fmla="*/ 1 w 141"/>
                <a:gd name="T73" fmla="*/ 66 h 118"/>
                <a:gd name="T74" fmla="*/ 1 w 141"/>
                <a:gd name="T75" fmla="*/ 59 h 118"/>
                <a:gd name="T76" fmla="*/ 1 w 141"/>
                <a:gd name="T77" fmla="*/ 55 h 118"/>
                <a:gd name="T78" fmla="*/ 2 w 141"/>
                <a:gd name="T79" fmla="*/ 49 h 118"/>
                <a:gd name="T80" fmla="*/ 3 w 141"/>
                <a:gd name="T81" fmla="*/ 43 h 118"/>
                <a:gd name="T82" fmla="*/ 4 w 141"/>
                <a:gd name="T83" fmla="*/ 38 h 118"/>
                <a:gd name="T84" fmla="*/ 7 w 141"/>
                <a:gd name="T85" fmla="*/ 33 h 118"/>
                <a:gd name="T86" fmla="*/ 8 w 141"/>
                <a:gd name="T87" fmla="*/ 31 h 118"/>
                <a:gd name="T88" fmla="*/ 11 w 141"/>
                <a:gd name="T89" fmla="*/ 25 h 118"/>
                <a:gd name="T90" fmla="*/ 17 w 141"/>
                <a:gd name="T91" fmla="*/ 18 h 118"/>
                <a:gd name="T92" fmla="*/ 24 w 141"/>
                <a:gd name="T93" fmla="*/ 12 h 118"/>
                <a:gd name="T94" fmla="*/ 31 w 141"/>
                <a:gd name="T95" fmla="*/ 5 h 118"/>
                <a:gd name="T96" fmla="*/ 37 w 141"/>
                <a:gd name="T97" fmla="*/ 1 h 118"/>
                <a:gd name="T98" fmla="*/ 39 w 141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18">
                  <a:moveTo>
                    <a:pt x="39" y="0"/>
                  </a:moveTo>
                  <a:lnTo>
                    <a:pt x="103" y="0"/>
                  </a:lnTo>
                  <a:lnTo>
                    <a:pt x="106" y="1"/>
                  </a:lnTo>
                  <a:lnTo>
                    <a:pt x="107" y="3"/>
                  </a:lnTo>
                  <a:lnTo>
                    <a:pt x="109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8" y="11"/>
                  </a:lnTo>
                  <a:lnTo>
                    <a:pt x="121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7" y="18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31" y="24"/>
                  </a:lnTo>
                  <a:lnTo>
                    <a:pt x="133" y="28"/>
                  </a:lnTo>
                  <a:lnTo>
                    <a:pt x="136" y="31"/>
                  </a:lnTo>
                  <a:lnTo>
                    <a:pt x="137" y="34"/>
                  </a:lnTo>
                  <a:lnTo>
                    <a:pt x="138" y="38"/>
                  </a:lnTo>
                  <a:lnTo>
                    <a:pt x="139" y="41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1" y="52"/>
                  </a:lnTo>
                  <a:lnTo>
                    <a:pt x="141" y="56"/>
                  </a:lnTo>
                  <a:lnTo>
                    <a:pt x="141" y="59"/>
                  </a:lnTo>
                  <a:lnTo>
                    <a:pt x="141" y="62"/>
                  </a:lnTo>
                  <a:lnTo>
                    <a:pt x="141" y="65"/>
                  </a:lnTo>
                  <a:lnTo>
                    <a:pt x="141" y="69"/>
                  </a:lnTo>
                  <a:lnTo>
                    <a:pt x="140" y="74"/>
                  </a:lnTo>
                  <a:lnTo>
                    <a:pt x="139" y="77"/>
                  </a:lnTo>
                  <a:lnTo>
                    <a:pt x="138" y="83"/>
                  </a:lnTo>
                  <a:lnTo>
                    <a:pt x="137" y="88"/>
                  </a:lnTo>
                  <a:lnTo>
                    <a:pt x="134" y="92"/>
                  </a:lnTo>
                  <a:lnTo>
                    <a:pt x="132" y="96"/>
                  </a:lnTo>
                  <a:lnTo>
                    <a:pt x="130" y="100"/>
                  </a:lnTo>
                  <a:lnTo>
                    <a:pt x="127" y="103"/>
                  </a:lnTo>
                  <a:lnTo>
                    <a:pt x="125" y="107"/>
                  </a:lnTo>
                  <a:lnTo>
                    <a:pt x="122" y="109"/>
                  </a:lnTo>
                  <a:lnTo>
                    <a:pt x="122" y="110"/>
                  </a:lnTo>
                  <a:lnTo>
                    <a:pt x="121" y="111"/>
                  </a:lnTo>
                  <a:lnTo>
                    <a:pt x="119" y="113"/>
                  </a:lnTo>
                  <a:lnTo>
                    <a:pt x="118" y="113"/>
                  </a:lnTo>
                  <a:lnTo>
                    <a:pt x="118" y="114"/>
                  </a:lnTo>
                  <a:lnTo>
                    <a:pt x="117" y="115"/>
                  </a:lnTo>
                  <a:lnTo>
                    <a:pt x="116" y="116"/>
                  </a:lnTo>
                  <a:lnTo>
                    <a:pt x="115" y="117"/>
                  </a:lnTo>
                  <a:lnTo>
                    <a:pt x="115" y="118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3" y="118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30" y="118"/>
                  </a:lnTo>
                  <a:lnTo>
                    <a:pt x="29" y="117"/>
                  </a:lnTo>
                  <a:lnTo>
                    <a:pt x="27" y="116"/>
                  </a:lnTo>
                  <a:lnTo>
                    <a:pt x="26" y="115"/>
                  </a:lnTo>
                  <a:lnTo>
                    <a:pt x="25" y="114"/>
                  </a:lnTo>
                  <a:lnTo>
                    <a:pt x="24" y="113"/>
                  </a:lnTo>
                  <a:lnTo>
                    <a:pt x="23" y="111"/>
                  </a:lnTo>
                  <a:lnTo>
                    <a:pt x="22" y="110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19" y="108"/>
                  </a:lnTo>
                  <a:lnTo>
                    <a:pt x="16" y="105"/>
                  </a:lnTo>
                  <a:lnTo>
                    <a:pt x="14" y="101"/>
                  </a:lnTo>
                  <a:lnTo>
                    <a:pt x="10" y="97"/>
                  </a:lnTo>
                  <a:lnTo>
                    <a:pt x="8" y="93"/>
                  </a:lnTo>
                  <a:lnTo>
                    <a:pt x="7" y="89"/>
                  </a:lnTo>
                  <a:lnTo>
                    <a:pt x="4" y="85"/>
                  </a:lnTo>
                  <a:lnTo>
                    <a:pt x="3" y="81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1" y="69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2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6" y="35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17" y="18"/>
                  </a:lnTo>
                  <a:lnTo>
                    <a:pt x="21" y="15"/>
                  </a:lnTo>
                  <a:lnTo>
                    <a:pt x="24" y="12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4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7" name="Freeform 169"/>
            <p:cNvSpPr>
              <a:spLocks/>
            </p:cNvSpPr>
            <p:nvPr/>
          </p:nvSpPr>
          <p:spPr bwMode="auto">
            <a:xfrm>
              <a:off x="1172" y="1668"/>
              <a:ext cx="28" cy="28"/>
            </a:xfrm>
            <a:custGeom>
              <a:avLst/>
              <a:gdLst>
                <a:gd name="T0" fmla="*/ 29 w 57"/>
                <a:gd name="T1" fmla="*/ 0 h 56"/>
                <a:gd name="T2" fmla="*/ 34 w 57"/>
                <a:gd name="T3" fmla="*/ 1 h 56"/>
                <a:gd name="T4" fmla="*/ 37 w 57"/>
                <a:gd name="T5" fmla="*/ 1 h 56"/>
                <a:gd name="T6" fmla="*/ 41 w 57"/>
                <a:gd name="T7" fmla="*/ 4 h 56"/>
                <a:gd name="T8" fmla="*/ 44 w 57"/>
                <a:gd name="T9" fmla="*/ 5 h 56"/>
                <a:gd name="T10" fmla="*/ 46 w 57"/>
                <a:gd name="T11" fmla="*/ 7 h 56"/>
                <a:gd name="T12" fmla="*/ 50 w 57"/>
                <a:gd name="T13" fmla="*/ 9 h 56"/>
                <a:gd name="T14" fmla="*/ 52 w 57"/>
                <a:gd name="T15" fmla="*/ 13 h 56"/>
                <a:gd name="T16" fmla="*/ 53 w 57"/>
                <a:gd name="T17" fmla="*/ 15 h 56"/>
                <a:gd name="T18" fmla="*/ 56 w 57"/>
                <a:gd name="T19" fmla="*/ 18 h 56"/>
                <a:gd name="T20" fmla="*/ 57 w 57"/>
                <a:gd name="T21" fmla="*/ 22 h 56"/>
                <a:gd name="T22" fmla="*/ 57 w 57"/>
                <a:gd name="T23" fmla="*/ 25 h 56"/>
                <a:gd name="T24" fmla="*/ 57 w 57"/>
                <a:gd name="T25" fmla="*/ 29 h 56"/>
                <a:gd name="T26" fmla="*/ 57 w 57"/>
                <a:gd name="T27" fmla="*/ 33 h 56"/>
                <a:gd name="T28" fmla="*/ 57 w 57"/>
                <a:gd name="T29" fmla="*/ 36 h 56"/>
                <a:gd name="T30" fmla="*/ 54 w 57"/>
                <a:gd name="T31" fmla="*/ 40 h 56"/>
                <a:gd name="T32" fmla="*/ 53 w 57"/>
                <a:gd name="T33" fmla="*/ 43 h 56"/>
                <a:gd name="T34" fmla="*/ 51 w 57"/>
                <a:gd name="T35" fmla="*/ 46 h 56"/>
                <a:gd name="T36" fmla="*/ 49 w 57"/>
                <a:gd name="T37" fmla="*/ 49 h 56"/>
                <a:gd name="T38" fmla="*/ 46 w 57"/>
                <a:gd name="T39" fmla="*/ 51 h 56"/>
                <a:gd name="T40" fmla="*/ 43 w 57"/>
                <a:gd name="T41" fmla="*/ 52 h 56"/>
                <a:gd name="T42" fmla="*/ 40 w 57"/>
                <a:gd name="T43" fmla="*/ 55 h 56"/>
                <a:gd name="T44" fmla="*/ 36 w 57"/>
                <a:gd name="T45" fmla="*/ 56 h 56"/>
                <a:gd name="T46" fmla="*/ 33 w 57"/>
                <a:gd name="T47" fmla="*/ 56 h 56"/>
                <a:gd name="T48" fmla="*/ 29 w 57"/>
                <a:gd name="T49" fmla="*/ 56 h 56"/>
                <a:gd name="T50" fmla="*/ 26 w 57"/>
                <a:gd name="T51" fmla="*/ 56 h 56"/>
                <a:gd name="T52" fmla="*/ 22 w 57"/>
                <a:gd name="T53" fmla="*/ 56 h 56"/>
                <a:gd name="T54" fmla="*/ 19 w 57"/>
                <a:gd name="T55" fmla="*/ 55 h 56"/>
                <a:gd name="T56" fmla="*/ 15 w 57"/>
                <a:gd name="T57" fmla="*/ 52 h 56"/>
                <a:gd name="T58" fmla="*/ 12 w 57"/>
                <a:gd name="T59" fmla="*/ 50 h 56"/>
                <a:gd name="T60" fmla="*/ 10 w 57"/>
                <a:gd name="T61" fmla="*/ 48 h 56"/>
                <a:gd name="T62" fmla="*/ 7 w 57"/>
                <a:gd name="T63" fmla="*/ 46 h 56"/>
                <a:gd name="T64" fmla="*/ 5 w 57"/>
                <a:gd name="T65" fmla="*/ 42 h 56"/>
                <a:gd name="T66" fmla="*/ 3 w 57"/>
                <a:gd name="T67" fmla="*/ 40 h 56"/>
                <a:gd name="T68" fmla="*/ 2 w 57"/>
                <a:gd name="T69" fmla="*/ 36 h 56"/>
                <a:gd name="T70" fmla="*/ 2 w 57"/>
                <a:gd name="T71" fmla="*/ 33 h 56"/>
                <a:gd name="T72" fmla="*/ 0 w 57"/>
                <a:gd name="T73" fmla="*/ 29 h 56"/>
                <a:gd name="T74" fmla="*/ 2 w 57"/>
                <a:gd name="T75" fmla="*/ 25 h 56"/>
                <a:gd name="T76" fmla="*/ 2 w 57"/>
                <a:gd name="T77" fmla="*/ 22 h 56"/>
                <a:gd name="T78" fmla="*/ 3 w 57"/>
                <a:gd name="T79" fmla="*/ 18 h 56"/>
                <a:gd name="T80" fmla="*/ 5 w 57"/>
                <a:gd name="T81" fmla="*/ 15 h 56"/>
                <a:gd name="T82" fmla="*/ 7 w 57"/>
                <a:gd name="T83" fmla="*/ 13 h 56"/>
                <a:gd name="T84" fmla="*/ 10 w 57"/>
                <a:gd name="T85" fmla="*/ 9 h 56"/>
                <a:gd name="T86" fmla="*/ 12 w 57"/>
                <a:gd name="T87" fmla="*/ 7 h 56"/>
                <a:gd name="T88" fmla="*/ 15 w 57"/>
                <a:gd name="T89" fmla="*/ 5 h 56"/>
                <a:gd name="T90" fmla="*/ 19 w 57"/>
                <a:gd name="T91" fmla="*/ 4 h 56"/>
                <a:gd name="T92" fmla="*/ 22 w 57"/>
                <a:gd name="T93" fmla="*/ 1 h 56"/>
                <a:gd name="T94" fmla="*/ 26 w 57"/>
                <a:gd name="T95" fmla="*/ 1 h 56"/>
                <a:gd name="T96" fmla="*/ 29 w 57"/>
                <a:gd name="T97" fmla="*/ 0 h 56"/>
                <a:gd name="T98" fmla="*/ 29 w 57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6">
                  <a:moveTo>
                    <a:pt x="29" y="0"/>
                  </a:moveTo>
                  <a:lnTo>
                    <a:pt x="34" y="1"/>
                  </a:lnTo>
                  <a:lnTo>
                    <a:pt x="37" y="1"/>
                  </a:lnTo>
                  <a:lnTo>
                    <a:pt x="41" y="4"/>
                  </a:lnTo>
                  <a:lnTo>
                    <a:pt x="44" y="5"/>
                  </a:lnTo>
                  <a:lnTo>
                    <a:pt x="46" y="7"/>
                  </a:lnTo>
                  <a:lnTo>
                    <a:pt x="50" y="9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6" y="18"/>
                  </a:lnTo>
                  <a:lnTo>
                    <a:pt x="57" y="22"/>
                  </a:lnTo>
                  <a:lnTo>
                    <a:pt x="57" y="25"/>
                  </a:lnTo>
                  <a:lnTo>
                    <a:pt x="57" y="29"/>
                  </a:lnTo>
                  <a:lnTo>
                    <a:pt x="57" y="33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53" y="43"/>
                  </a:lnTo>
                  <a:lnTo>
                    <a:pt x="51" y="46"/>
                  </a:lnTo>
                  <a:lnTo>
                    <a:pt x="49" y="49"/>
                  </a:lnTo>
                  <a:lnTo>
                    <a:pt x="46" y="51"/>
                  </a:lnTo>
                  <a:lnTo>
                    <a:pt x="43" y="52"/>
                  </a:lnTo>
                  <a:lnTo>
                    <a:pt x="40" y="55"/>
                  </a:lnTo>
                  <a:lnTo>
                    <a:pt x="36" y="56"/>
                  </a:lnTo>
                  <a:lnTo>
                    <a:pt x="33" y="56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19" y="55"/>
                  </a:lnTo>
                  <a:lnTo>
                    <a:pt x="15" y="52"/>
                  </a:lnTo>
                  <a:lnTo>
                    <a:pt x="12" y="50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5" y="42"/>
                  </a:lnTo>
                  <a:lnTo>
                    <a:pt x="3" y="40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3" y="18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9" y="4"/>
                  </a:lnTo>
                  <a:lnTo>
                    <a:pt x="22" y="1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8" name="Freeform 170"/>
            <p:cNvSpPr>
              <a:spLocks/>
            </p:cNvSpPr>
            <p:nvPr/>
          </p:nvSpPr>
          <p:spPr bwMode="auto">
            <a:xfrm>
              <a:off x="1181" y="1678"/>
              <a:ext cx="9" cy="9"/>
            </a:xfrm>
            <a:custGeom>
              <a:avLst/>
              <a:gdLst>
                <a:gd name="T0" fmla="*/ 9 w 17"/>
                <a:gd name="T1" fmla="*/ 0 h 19"/>
                <a:gd name="T2" fmla="*/ 10 w 17"/>
                <a:gd name="T3" fmla="*/ 2 h 19"/>
                <a:gd name="T4" fmla="*/ 11 w 17"/>
                <a:gd name="T5" fmla="*/ 2 h 19"/>
                <a:gd name="T6" fmla="*/ 13 w 17"/>
                <a:gd name="T7" fmla="*/ 2 h 19"/>
                <a:gd name="T8" fmla="*/ 14 w 17"/>
                <a:gd name="T9" fmla="*/ 3 h 19"/>
                <a:gd name="T10" fmla="*/ 15 w 17"/>
                <a:gd name="T11" fmla="*/ 3 h 19"/>
                <a:gd name="T12" fmla="*/ 15 w 17"/>
                <a:gd name="T13" fmla="*/ 4 h 19"/>
                <a:gd name="T14" fmla="*/ 16 w 17"/>
                <a:gd name="T15" fmla="*/ 5 h 19"/>
                <a:gd name="T16" fmla="*/ 17 w 17"/>
                <a:gd name="T17" fmla="*/ 6 h 19"/>
                <a:gd name="T18" fmla="*/ 17 w 17"/>
                <a:gd name="T19" fmla="*/ 7 h 19"/>
                <a:gd name="T20" fmla="*/ 17 w 17"/>
                <a:gd name="T21" fmla="*/ 8 h 19"/>
                <a:gd name="T22" fmla="*/ 17 w 17"/>
                <a:gd name="T23" fmla="*/ 10 h 19"/>
                <a:gd name="T24" fmla="*/ 17 w 17"/>
                <a:gd name="T25" fmla="*/ 10 h 19"/>
                <a:gd name="T26" fmla="*/ 17 w 17"/>
                <a:gd name="T27" fmla="*/ 12 h 19"/>
                <a:gd name="T28" fmla="*/ 17 w 17"/>
                <a:gd name="T29" fmla="*/ 13 h 19"/>
                <a:gd name="T30" fmla="*/ 17 w 17"/>
                <a:gd name="T31" fmla="*/ 14 h 19"/>
                <a:gd name="T32" fmla="*/ 16 w 17"/>
                <a:gd name="T33" fmla="*/ 15 h 19"/>
                <a:gd name="T34" fmla="*/ 16 w 17"/>
                <a:gd name="T35" fmla="*/ 16 h 19"/>
                <a:gd name="T36" fmla="*/ 15 w 17"/>
                <a:gd name="T37" fmla="*/ 16 h 19"/>
                <a:gd name="T38" fmla="*/ 14 w 17"/>
                <a:gd name="T39" fmla="*/ 17 h 19"/>
                <a:gd name="T40" fmla="*/ 14 w 17"/>
                <a:gd name="T41" fmla="*/ 19 h 19"/>
                <a:gd name="T42" fmla="*/ 13 w 17"/>
                <a:gd name="T43" fmla="*/ 19 h 19"/>
                <a:gd name="T44" fmla="*/ 11 w 17"/>
                <a:gd name="T45" fmla="*/ 19 h 19"/>
                <a:gd name="T46" fmla="*/ 10 w 17"/>
                <a:gd name="T47" fmla="*/ 19 h 19"/>
                <a:gd name="T48" fmla="*/ 9 w 17"/>
                <a:gd name="T49" fmla="*/ 19 h 19"/>
                <a:gd name="T50" fmla="*/ 8 w 17"/>
                <a:gd name="T51" fmla="*/ 19 h 19"/>
                <a:gd name="T52" fmla="*/ 7 w 17"/>
                <a:gd name="T53" fmla="*/ 19 h 19"/>
                <a:gd name="T54" fmla="*/ 6 w 17"/>
                <a:gd name="T55" fmla="*/ 19 h 19"/>
                <a:gd name="T56" fmla="*/ 5 w 17"/>
                <a:gd name="T57" fmla="*/ 17 h 19"/>
                <a:gd name="T58" fmla="*/ 3 w 17"/>
                <a:gd name="T59" fmla="*/ 17 h 19"/>
                <a:gd name="T60" fmla="*/ 3 w 17"/>
                <a:gd name="T61" fmla="*/ 16 h 19"/>
                <a:gd name="T62" fmla="*/ 2 w 17"/>
                <a:gd name="T63" fmla="*/ 15 h 19"/>
                <a:gd name="T64" fmla="*/ 1 w 17"/>
                <a:gd name="T65" fmla="*/ 14 h 19"/>
                <a:gd name="T66" fmla="*/ 1 w 17"/>
                <a:gd name="T67" fmla="*/ 13 h 19"/>
                <a:gd name="T68" fmla="*/ 1 w 17"/>
                <a:gd name="T69" fmla="*/ 12 h 19"/>
                <a:gd name="T70" fmla="*/ 1 w 17"/>
                <a:gd name="T71" fmla="*/ 11 h 19"/>
                <a:gd name="T72" fmla="*/ 0 w 17"/>
                <a:gd name="T73" fmla="*/ 10 h 19"/>
                <a:gd name="T74" fmla="*/ 1 w 17"/>
                <a:gd name="T75" fmla="*/ 10 h 19"/>
                <a:gd name="T76" fmla="*/ 1 w 17"/>
                <a:gd name="T77" fmla="*/ 8 h 19"/>
                <a:gd name="T78" fmla="*/ 1 w 17"/>
                <a:gd name="T79" fmla="*/ 7 h 19"/>
                <a:gd name="T80" fmla="*/ 1 w 17"/>
                <a:gd name="T81" fmla="*/ 6 h 19"/>
                <a:gd name="T82" fmla="*/ 2 w 17"/>
                <a:gd name="T83" fmla="*/ 5 h 19"/>
                <a:gd name="T84" fmla="*/ 3 w 17"/>
                <a:gd name="T85" fmla="*/ 4 h 19"/>
                <a:gd name="T86" fmla="*/ 3 w 17"/>
                <a:gd name="T87" fmla="*/ 3 h 19"/>
                <a:gd name="T88" fmla="*/ 5 w 17"/>
                <a:gd name="T89" fmla="*/ 3 h 19"/>
                <a:gd name="T90" fmla="*/ 6 w 17"/>
                <a:gd name="T91" fmla="*/ 2 h 19"/>
                <a:gd name="T92" fmla="*/ 7 w 17"/>
                <a:gd name="T93" fmla="*/ 2 h 19"/>
                <a:gd name="T94" fmla="*/ 8 w 17"/>
                <a:gd name="T95" fmla="*/ 2 h 19"/>
                <a:gd name="T96" fmla="*/ 9 w 17"/>
                <a:gd name="T97" fmla="*/ 0 h 19"/>
                <a:gd name="T98" fmla="*/ 9 w 17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19">
                  <a:moveTo>
                    <a:pt x="9" y="0"/>
                  </a:move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9" name="Freeform 171"/>
            <p:cNvSpPr>
              <a:spLocks/>
            </p:cNvSpPr>
            <p:nvPr/>
          </p:nvSpPr>
          <p:spPr bwMode="auto">
            <a:xfrm>
              <a:off x="1254" y="1668"/>
              <a:ext cx="29" cy="28"/>
            </a:xfrm>
            <a:custGeom>
              <a:avLst/>
              <a:gdLst>
                <a:gd name="T0" fmla="*/ 28 w 56"/>
                <a:gd name="T1" fmla="*/ 0 h 56"/>
                <a:gd name="T2" fmla="*/ 32 w 56"/>
                <a:gd name="T3" fmla="*/ 1 h 56"/>
                <a:gd name="T4" fmla="*/ 36 w 56"/>
                <a:gd name="T5" fmla="*/ 1 h 56"/>
                <a:gd name="T6" fmla="*/ 39 w 56"/>
                <a:gd name="T7" fmla="*/ 4 h 56"/>
                <a:gd name="T8" fmla="*/ 43 w 56"/>
                <a:gd name="T9" fmla="*/ 5 h 56"/>
                <a:gd name="T10" fmla="*/ 46 w 56"/>
                <a:gd name="T11" fmla="*/ 7 h 56"/>
                <a:gd name="T12" fmla="*/ 48 w 56"/>
                <a:gd name="T13" fmla="*/ 9 h 56"/>
                <a:gd name="T14" fmla="*/ 51 w 56"/>
                <a:gd name="T15" fmla="*/ 13 h 56"/>
                <a:gd name="T16" fmla="*/ 53 w 56"/>
                <a:gd name="T17" fmla="*/ 15 h 56"/>
                <a:gd name="T18" fmla="*/ 55 w 56"/>
                <a:gd name="T19" fmla="*/ 18 h 56"/>
                <a:gd name="T20" fmla="*/ 56 w 56"/>
                <a:gd name="T21" fmla="*/ 22 h 56"/>
                <a:gd name="T22" fmla="*/ 56 w 56"/>
                <a:gd name="T23" fmla="*/ 25 h 56"/>
                <a:gd name="T24" fmla="*/ 56 w 56"/>
                <a:gd name="T25" fmla="*/ 29 h 56"/>
                <a:gd name="T26" fmla="*/ 56 w 56"/>
                <a:gd name="T27" fmla="*/ 33 h 56"/>
                <a:gd name="T28" fmla="*/ 56 w 56"/>
                <a:gd name="T29" fmla="*/ 36 h 56"/>
                <a:gd name="T30" fmla="*/ 54 w 56"/>
                <a:gd name="T31" fmla="*/ 40 h 56"/>
                <a:gd name="T32" fmla="*/ 53 w 56"/>
                <a:gd name="T33" fmla="*/ 43 h 56"/>
                <a:gd name="T34" fmla="*/ 51 w 56"/>
                <a:gd name="T35" fmla="*/ 46 h 56"/>
                <a:gd name="T36" fmla="*/ 48 w 56"/>
                <a:gd name="T37" fmla="*/ 49 h 56"/>
                <a:gd name="T38" fmla="*/ 45 w 56"/>
                <a:gd name="T39" fmla="*/ 51 h 56"/>
                <a:gd name="T40" fmla="*/ 43 w 56"/>
                <a:gd name="T41" fmla="*/ 52 h 56"/>
                <a:gd name="T42" fmla="*/ 39 w 56"/>
                <a:gd name="T43" fmla="*/ 55 h 56"/>
                <a:gd name="T44" fmla="*/ 36 w 56"/>
                <a:gd name="T45" fmla="*/ 56 h 56"/>
                <a:gd name="T46" fmla="*/ 32 w 56"/>
                <a:gd name="T47" fmla="*/ 56 h 56"/>
                <a:gd name="T48" fmla="*/ 28 w 56"/>
                <a:gd name="T49" fmla="*/ 56 h 56"/>
                <a:gd name="T50" fmla="*/ 24 w 56"/>
                <a:gd name="T51" fmla="*/ 56 h 56"/>
                <a:gd name="T52" fmla="*/ 21 w 56"/>
                <a:gd name="T53" fmla="*/ 56 h 56"/>
                <a:gd name="T54" fmla="*/ 17 w 56"/>
                <a:gd name="T55" fmla="*/ 55 h 56"/>
                <a:gd name="T56" fmla="*/ 14 w 56"/>
                <a:gd name="T57" fmla="*/ 52 h 56"/>
                <a:gd name="T58" fmla="*/ 11 w 56"/>
                <a:gd name="T59" fmla="*/ 50 h 56"/>
                <a:gd name="T60" fmla="*/ 9 w 56"/>
                <a:gd name="T61" fmla="*/ 48 h 56"/>
                <a:gd name="T62" fmla="*/ 7 w 56"/>
                <a:gd name="T63" fmla="*/ 46 h 56"/>
                <a:gd name="T64" fmla="*/ 5 w 56"/>
                <a:gd name="T65" fmla="*/ 42 h 56"/>
                <a:gd name="T66" fmla="*/ 2 w 56"/>
                <a:gd name="T67" fmla="*/ 40 h 56"/>
                <a:gd name="T68" fmla="*/ 1 w 56"/>
                <a:gd name="T69" fmla="*/ 36 h 56"/>
                <a:gd name="T70" fmla="*/ 1 w 56"/>
                <a:gd name="T71" fmla="*/ 33 h 56"/>
                <a:gd name="T72" fmla="*/ 0 w 56"/>
                <a:gd name="T73" fmla="*/ 29 h 56"/>
                <a:gd name="T74" fmla="*/ 1 w 56"/>
                <a:gd name="T75" fmla="*/ 25 h 56"/>
                <a:gd name="T76" fmla="*/ 1 w 56"/>
                <a:gd name="T77" fmla="*/ 22 h 56"/>
                <a:gd name="T78" fmla="*/ 2 w 56"/>
                <a:gd name="T79" fmla="*/ 18 h 56"/>
                <a:gd name="T80" fmla="*/ 5 w 56"/>
                <a:gd name="T81" fmla="*/ 15 h 56"/>
                <a:gd name="T82" fmla="*/ 7 w 56"/>
                <a:gd name="T83" fmla="*/ 13 h 56"/>
                <a:gd name="T84" fmla="*/ 9 w 56"/>
                <a:gd name="T85" fmla="*/ 9 h 56"/>
                <a:gd name="T86" fmla="*/ 11 w 56"/>
                <a:gd name="T87" fmla="*/ 7 h 56"/>
                <a:gd name="T88" fmla="*/ 14 w 56"/>
                <a:gd name="T89" fmla="*/ 5 h 56"/>
                <a:gd name="T90" fmla="*/ 17 w 56"/>
                <a:gd name="T91" fmla="*/ 4 h 56"/>
                <a:gd name="T92" fmla="*/ 21 w 56"/>
                <a:gd name="T93" fmla="*/ 1 h 56"/>
                <a:gd name="T94" fmla="*/ 24 w 56"/>
                <a:gd name="T95" fmla="*/ 1 h 56"/>
                <a:gd name="T96" fmla="*/ 28 w 56"/>
                <a:gd name="T97" fmla="*/ 0 h 56"/>
                <a:gd name="T98" fmla="*/ 28 w 56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32" y="1"/>
                  </a:lnTo>
                  <a:lnTo>
                    <a:pt x="36" y="1"/>
                  </a:lnTo>
                  <a:lnTo>
                    <a:pt x="39" y="4"/>
                  </a:lnTo>
                  <a:lnTo>
                    <a:pt x="43" y="5"/>
                  </a:lnTo>
                  <a:lnTo>
                    <a:pt x="46" y="7"/>
                  </a:lnTo>
                  <a:lnTo>
                    <a:pt x="48" y="9"/>
                  </a:lnTo>
                  <a:lnTo>
                    <a:pt x="51" y="13"/>
                  </a:lnTo>
                  <a:lnTo>
                    <a:pt x="53" y="15"/>
                  </a:lnTo>
                  <a:lnTo>
                    <a:pt x="55" y="18"/>
                  </a:lnTo>
                  <a:lnTo>
                    <a:pt x="56" y="22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6"/>
                  </a:lnTo>
                  <a:lnTo>
                    <a:pt x="54" y="40"/>
                  </a:lnTo>
                  <a:lnTo>
                    <a:pt x="53" y="43"/>
                  </a:lnTo>
                  <a:lnTo>
                    <a:pt x="51" y="46"/>
                  </a:lnTo>
                  <a:lnTo>
                    <a:pt x="48" y="49"/>
                  </a:lnTo>
                  <a:lnTo>
                    <a:pt x="45" y="51"/>
                  </a:lnTo>
                  <a:lnTo>
                    <a:pt x="43" y="52"/>
                  </a:lnTo>
                  <a:lnTo>
                    <a:pt x="39" y="55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1" y="56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7" y="46"/>
                  </a:lnTo>
                  <a:lnTo>
                    <a:pt x="5" y="42"/>
                  </a:lnTo>
                  <a:lnTo>
                    <a:pt x="2" y="40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2" y="18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80" name="Freeform 172"/>
            <p:cNvSpPr>
              <a:spLocks/>
            </p:cNvSpPr>
            <p:nvPr/>
          </p:nvSpPr>
          <p:spPr bwMode="auto">
            <a:xfrm>
              <a:off x="1264" y="1678"/>
              <a:ext cx="9" cy="9"/>
            </a:xfrm>
            <a:custGeom>
              <a:avLst/>
              <a:gdLst>
                <a:gd name="T0" fmla="*/ 8 w 17"/>
                <a:gd name="T1" fmla="*/ 0 h 19"/>
                <a:gd name="T2" fmla="*/ 10 w 17"/>
                <a:gd name="T3" fmla="*/ 2 h 19"/>
                <a:gd name="T4" fmla="*/ 11 w 17"/>
                <a:gd name="T5" fmla="*/ 2 h 19"/>
                <a:gd name="T6" fmla="*/ 12 w 17"/>
                <a:gd name="T7" fmla="*/ 2 h 19"/>
                <a:gd name="T8" fmla="*/ 13 w 17"/>
                <a:gd name="T9" fmla="*/ 3 h 19"/>
                <a:gd name="T10" fmla="*/ 14 w 17"/>
                <a:gd name="T11" fmla="*/ 3 h 19"/>
                <a:gd name="T12" fmla="*/ 14 w 17"/>
                <a:gd name="T13" fmla="*/ 4 h 19"/>
                <a:gd name="T14" fmla="*/ 16 w 17"/>
                <a:gd name="T15" fmla="*/ 5 h 19"/>
                <a:gd name="T16" fmla="*/ 17 w 17"/>
                <a:gd name="T17" fmla="*/ 6 h 19"/>
                <a:gd name="T18" fmla="*/ 17 w 17"/>
                <a:gd name="T19" fmla="*/ 7 h 19"/>
                <a:gd name="T20" fmla="*/ 17 w 17"/>
                <a:gd name="T21" fmla="*/ 8 h 19"/>
                <a:gd name="T22" fmla="*/ 17 w 17"/>
                <a:gd name="T23" fmla="*/ 10 h 19"/>
                <a:gd name="T24" fmla="*/ 17 w 17"/>
                <a:gd name="T25" fmla="*/ 10 h 19"/>
                <a:gd name="T26" fmla="*/ 17 w 17"/>
                <a:gd name="T27" fmla="*/ 12 h 19"/>
                <a:gd name="T28" fmla="*/ 17 w 17"/>
                <a:gd name="T29" fmla="*/ 13 h 19"/>
                <a:gd name="T30" fmla="*/ 17 w 17"/>
                <a:gd name="T31" fmla="*/ 14 h 19"/>
                <a:gd name="T32" fmla="*/ 16 w 17"/>
                <a:gd name="T33" fmla="*/ 15 h 19"/>
                <a:gd name="T34" fmla="*/ 16 w 17"/>
                <a:gd name="T35" fmla="*/ 16 h 19"/>
                <a:gd name="T36" fmla="*/ 14 w 17"/>
                <a:gd name="T37" fmla="*/ 16 h 19"/>
                <a:gd name="T38" fmla="*/ 13 w 17"/>
                <a:gd name="T39" fmla="*/ 17 h 19"/>
                <a:gd name="T40" fmla="*/ 12 w 17"/>
                <a:gd name="T41" fmla="*/ 19 h 19"/>
                <a:gd name="T42" fmla="*/ 11 w 17"/>
                <a:gd name="T43" fmla="*/ 19 h 19"/>
                <a:gd name="T44" fmla="*/ 10 w 17"/>
                <a:gd name="T45" fmla="*/ 19 h 19"/>
                <a:gd name="T46" fmla="*/ 9 w 17"/>
                <a:gd name="T47" fmla="*/ 19 h 19"/>
                <a:gd name="T48" fmla="*/ 8 w 17"/>
                <a:gd name="T49" fmla="*/ 19 h 19"/>
                <a:gd name="T50" fmla="*/ 8 w 17"/>
                <a:gd name="T51" fmla="*/ 19 h 19"/>
                <a:gd name="T52" fmla="*/ 6 w 17"/>
                <a:gd name="T53" fmla="*/ 19 h 19"/>
                <a:gd name="T54" fmla="*/ 5 w 17"/>
                <a:gd name="T55" fmla="*/ 19 h 19"/>
                <a:gd name="T56" fmla="*/ 4 w 17"/>
                <a:gd name="T57" fmla="*/ 17 h 19"/>
                <a:gd name="T58" fmla="*/ 3 w 17"/>
                <a:gd name="T59" fmla="*/ 17 h 19"/>
                <a:gd name="T60" fmla="*/ 2 w 17"/>
                <a:gd name="T61" fmla="*/ 16 h 19"/>
                <a:gd name="T62" fmla="*/ 2 w 17"/>
                <a:gd name="T63" fmla="*/ 15 h 19"/>
                <a:gd name="T64" fmla="*/ 1 w 17"/>
                <a:gd name="T65" fmla="*/ 14 h 19"/>
                <a:gd name="T66" fmla="*/ 1 w 17"/>
                <a:gd name="T67" fmla="*/ 13 h 19"/>
                <a:gd name="T68" fmla="*/ 1 w 17"/>
                <a:gd name="T69" fmla="*/ 12 h 19"/>
                <a:gd name="T70" fmla="*/ 1 w 17"/>
                <a:gd name="T71" fmla="*/ 11 h 19"/>
                <a:gd name="T72" fmla="*/ 0 w 17"/>
                <a:gd name="T73" fmla="*/ 10 h 19"/>
                <a:gd name="T74" fmla="*/ 1 w 17"/>
                <a:gd name="T75" fmla="*/ 10 h 19"/>
                <a:gd name="T76" fmla="*/ 1 w 17"/>
                <a:gd name="T77" fmla="*/ 8 h 19"/>
                <a:gd name="T78" fmla="*/ 1 w 17"/>
                <a:gd name="T79" fmla="*/ 7 h 19"/>
                <a:gd name="T80" fmla="*/ 1 w 17"/>
                <a:gd name="T81" fmla="*/ 6 h 19"/>
                <a:gd name="T82" fmla="*/ 2 w 17"/>
                <a:gd name="T83" fmla="*/ 5 h 19"/>
                <a:gd name="T84" fmla="*/ 2 w 17"/>
                <a:gd name="T85" fmla="*/ 4 h 19"/>
                <a:gd name="T86" fmla="*/ 3 w 17"/>
                <a:gd name="T87" fmla="*/ 3 h 19"/>
                <a:gd name="T88" fmla="*/ 4 w 17"/>
                <a:gd name="T89" fmla="*/ 3 h 19"/>
                <a:gd name="T90" fmla="*/ 5 w 17"/>
                <a:gd name="T91" fmla="*/ 2 h 19"/>
                <a:gd name="T92" fmla="*/ 6 w 17"/>
                <a:gd name="T93" fmla="*/ 2 h 19"/>
                <a:gd name="T94" fmla="*/ 8 w 17"/>
                <a:gd name="T95" fmla="*/ 2 h 19"/>
                <a:gd name="T96" fmla="*/ 8 w 17"/>
                <a:gd name="T97" fmla="*/ 0 h 19"/>
                <a:gd name="T98" fmla="*/ 8 w 17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19">
                  <a:moveTo>
                    <a:pt x="8" y="0"/>
                  </a:move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9981" name="Rectangle 173"/>
          <p:cNvSpPr>
            <a:spLocks noChangeAspect="1" noChangeArrowheads="1"/>
          </p:cNvSpPr>
          <p:nvPr/>
        </p:nvSpPr>
        <p:spPr bwMode="auto">
          <a:xfrm>
            <a:off x="1655763" y="4498975"/>
            <a:ext cx="838200" cy="8397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latin typeface="Arial" charset="0"/>
              </a:rPr>
              <a:t>TrustAct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Link</a:t>
            </a:r>
          </a:p>
        </p:txBody>
      </p:sp>
      <p:sp>
        <p:nvSpPr>
          <p:cNvPr id="759982" name="Rectangle 174"/>
          <p:cNvSpPr>
            <a:spLocks noChangeAspect="1" noChangeArrowheads="1"/>
          </p:cNvSpPr>
          <p:nvPr/>
        </p:nvSpPr>
        <p:spPr bwMode="auto">
          <a:xfrm>
            <a:off x="6765925" y="4498975"/>
            <a:ext cx="857250" cy="8397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latin typeface="Arial" charset="0"/>
              </a:rPr>
              <a:t>TrustAct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Link</a:t>
            </a:r>
          </a:p>
        </p:txBody>
      </p:sp>
      <p:sp>
        <p:nvSpPr>
          <p:cNvPr id="759983" name="Rectangle 175"/>
          <p:cNvSpPr>
            <a:spLocks noChangeArrowheads="1"/>
          </p:cNvSpPr>
          <p:nvPr/>
        </p:nvSpPr>
        <p:spPr bwMode="invGray">
          <a:xfrm>
            <a:off x="3962400" y="4338638"/>
            <a:ext cx="1447800" cy="939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r>
              <a:rPr lang="en-US" sz="1600">
                <a:latin typeface="Arial" charset="0"/>
              </a:rPr>
              <a:t>TrustAct Server</a:t>
            </a:r>
            <a:endParaRPr lang="en-US" sz="1600" b="1">
              <a:latin typeface="Arial" charset="0"/>
            </a:endParaRPr>
          </a:p>
        </p:txBody>
      </p:sp>
      <p:sp>
        <p:nvSpPr>
          <p:cNvPr id="759984" name="Rectangle 176"/>
          <p:cNvSpPr>
            <a:spLocks noChangeArrowheads="1"/>
          </p:cNvSpPr>
          <p:nvPr/>
        </p:nvSpPr>
        <p:spPr bwMode="invGray">
          <a:xfrm>
            <a:off x="3962400" y="3970338"/>
            <a:ext cx="1447800" cy="36988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  <a:spcBef>
                <a:spcPct val="60000"/>
              </a:spcBef>
              <a:buClr>
                <a:srgbClr val="FFC900"/>
              </a:buClr>
              <a:buSzPct val="75000"/>
              <a:buFont typeface="Zapf Dingbats" charset="2"/>
              <a:buNone/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e-paymentPlus</a:t>
            </a:r>
          </a:p>
        </p:txBody>
      </p:sp>
      <p:sp>
        <p:nvSpPr>
          <p:cNvPr id="759985" name="Text Box 177"/>
          <p:cNvSpPr txBox="1">
            <a:spLocks noChangeArrowheads="1"/>
          </p:cNvSpPr>
          <p:nvPr/>
        </p:nvSpPr>
        <p:spPr bwMode="auto">
          <a:xfrm>
            <a:off x="381000" y="1228725"/>
            <a:ext cx="227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>
                <a:latin typeface="Arial" charset="0"/>
              </a:rPr>
              <a:t>Buyer's bank</a:t>
            </a:r>
          </a:p>
        </p:txBody>
      </p:sp>
      <p:sp>
        <p:nvSpPr>
          <p:cNvPr id="759986" name="Text Box 178"/>
          <p:cNvSpPr txBox="1">
            <a:spLocks noChangeArrowheads="1"/>
          </p:cNvSpPr>
          <p:nvPr/>
        </p:nvSpPr>
        <p:spPr bwMode="auto">
          <a:xfrm>
            <a:off x="6615113" y="1228725"/>
            <a:ext cx="2265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>
                <a:latin typeface="Arial" charset="0"/>
              </a:rPr>
              <a:t>Seller's bank</a:t>
            </a:r>
          </a:p>
        </p:txBody>
      </p:sp>
      <p:pic>
        <p:nvPicPr>
          <p:cNvPr id="759987" name="Picture 179" descr="worklow clai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4349750"/>
            <a:ext cx="641350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9988" name="Group 180"/>
          <p:cNvGrpSpPr>
            <a:grpSpLocks/>
          </p:cNvGrpSpPr>
          <p:nvPr/>
        </p:nvGrpSpPr>
        <p:grpSpPr bwMode="auto">
          <a:xfrm>
            <a:off x="1295400" y="5372100"/>
            <a:ext cx="6705600" cy="609600"/>
            <a:chOff x="816" y="3405"/>
            <a:chExt cx="4224" cy="384"/>
          </a:xfrm>
        </p:grpSpPr>
        <p:sp>
          <p:nvSpPr>
            <p:cNvPr id="759989" name="Line 181"/>
            <p:cNvSpPr>
              <a:spLocks noChangeShapeType="1"/>
            </p:cNvSpPr>
            <p:nvPr/>
          </p:nvSpPr>
          <p:spPr bwMode="auto">
            <a:xfrm>
              <a:off x="816" y="3448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90" name="Rectangle 182"/>
            <p:cNvSpPr>
              <a:spLocks noChangeArrowheads="1"/>
            </p:cNvSpPr>
            <p:nvPr/>
          </p:nvSpPr>
          <p:spPr bwMode="auto">
            <a:xfrm>
              <a:off x="2581" y="3405"/>
              <a:ext cx="720" cy="38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  <a:spcBef>
                  <a:spcPct val="60000"/>
                </a:spcBef>
                <a:buClr>
                  <a:srgbClr val="FFC900"/>
                </a:buClr>
                <a:buSzPct val="75000"/>
                <a:buFont typeface="Zapf Dingbats" charset="2"/>
                <a:buNone/>
              </a:pPr>
              <a:r>
                <a:rPr lang="en-US" sz="1600">
                  <a:solidFill>
                    <a:schemeClr val="hlink"/>
                  </a:solidFill>
                  <a:latin typeface="Arial" charset="0"/>
                </a:rPr>
                <a:t>Invoices</a:t>
              </a:r>
            </a:p>
          </p:txBody>
        </p:sp>
      </p:grpSp>
      <p:grpSp>
        <p:nvGrpSpPr>
          <p:cNvPr id="759991" name="Group 183"/>
          <p:cNvGrpSpPr>
            <a:grpSpLocks/>
          </p:cNvGrpSpPr>
          <p:nvPr/>
        </p:nvGrpSpPr>
        <p:grpSpPr bwMode="auto">
          <a:xfrm>
            <a:off x="1144588" y="2400300"/>
            <a:ext cx="2990850" cy="2611438"/>
            <a:chOff x="721" y="1632"/>
            <a:chExt cx="1884" cy="1645"/>
          </a:xfrm>
        </p:grpSpPr>
        <p:sp>
          <p:nvSpPr>
            <p:cNvPr id="759992" name="Freeform 184"/>
            <p:cNvSpPr>
              <a:spLocks/>
            </p:cNvSpPr>
            <p:nvPr/>
          </p:nvSpPr>
          <p:spPr bwMode="auto">
            <a:xfrm>
              <a:off x="795" y="1632"/>
              <a:ext cx="1677" cy="1319"/>
            </a:xfrm>
            <a:custGeom>
              <a:avLst/>
              <a:gdLst>
                <a:gd name="T0" fmla="*/ 1682 w 1682"/>
                <a:gd name="T1" fmla="*/ 1319 h 1319"/>
                <a:gd name="T2" fmla="*/ 1442 w 1682"/>
                <a:gd name="T3" fmla="*/ 507 h 1319"/>
                <a:gd name="T4" fmla="*/ 1009 w 1682"/>
                <a:gd name="T5" fmla="*/ 152 h 1319"/>
                <a:gd name="T6" fmla="*/ 0 w 1682"/>
                <a:gd name="T7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2" h="1319">
                  <a:moveTo>
                    <a:pt x="1682" y="1319"/>
                  </a:moveTo>
                  <a:cubicBezTo>
                    <a:pt x="1642" y="1183"/>
                    <a:pt x="1554" y="702"/>
                    <a:pt x="1442" y="507"/>
                  </a:cubicBezTo>
                  <a:cubicBezTo>
                    <a:pt x="1330" y="313"/>
                    <a:pt x="1249" y="237"/>
                    <a:pt x="1009" y="152"/>
                  </a:cubicBezTo>
                  <a:cubicBezTo>
                    <a:pt x="769" y="68"/>
                    <a:pt x="385" y="3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93" name="Rectangle 185"/>
            <p:cNvSpPr>
              <a:spLocks noChangeArrowheads="1"/>
            </p:cNvSpPr>
            <p:nvPr/>
          </p:nvSpPr>
          <p:spPr bwMode="auto">
            <a:xfrm>
              <a:off x="1824" y="1872"/>
              <a:ext cx="720" cy="38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  <a:spcBef>
                  <a:spcPct val="60000"/>
                </a:spcBef>
                <a:buClr>
                  <a:srgbClr val="FFC900"/>
                </a:buClr>
                <a:buSzPct val="75000"/>
                <a:buFont typeface="Zapf Dingbats" charset="2"/>
                <a:buNone/>
              </a:pPr>
              <a:r>
                <a:rPr lang="en-US" sz="1600">
                  <a:latin typeface="Arial" charset="0"/>
                </a:rPr>
                <a:t>Payment Initiation</a:t>
              </a:r>
            </a:p>
          </p:txBody>
        </p:sp>
        <p:sp>
          <p:nvSpPr>
            <p:cNvPr id="759994" name="Line 186"/>
            <p:cNvSpPr>
              <a:spLocks noChangeShapeType="1"/>
            </p:cNvSpPr>
            <p:nvPr/>
          </p:nvSpPr>
          <p:spPr bwMode="auto">
            <a:xfrm>
              <a:off x="721" y="2990"/>
              <a:ext cx="11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9995" name="Group 187"/>
            <p:cNvGrpSpPr>
              <a:grpSpLocks/>
            </p:cNvGrpSpPr>
            <p:nvPr/>
          </p:nvGrpSpPr>
          <p:grpSpPr bwMode="auto">
            <a:xfrm>
              <a:off x="1789" y="2796"/>
              <a:ext cx="816" cy="481"/>
              <a:chOff x="1789" y="2796"/>
              <a:chExt cx="816" cy="481"/>
            </a:xfrm>
          </p:grpSpPr>
          <p:sp>
            <p:nvSpPr>
              <p:cNvPr id="759996" name="Rectangle 188"/>
              <p:cNvSpPr>
                <a:spLocks noChangeArrowheads="1"/>
              </p:cNvSpPr>
              <p:nvPr/>
            </p:nvSpPr>
            <p:spPr bwMode="auto">
              <a:xfrm>
                <a:off x="1789" y="2796"/>
                <a:ext cx="816" cy="33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600">
                    <a:latin typeface="Arial" charset="0"/>
                  </a:rPr>
                  <a:t>Payment Initiation</a:t>
                </a:r>
              </a:p>
            </p:txBody>
          </p:sp>
          <p:sp>
            <p:nvSpPr>
              <p:cNvPr id="759997" name="Rectangle 189"/>
              <p:cNvSpPr>
                <a:spLocks noChangeArrowheads="1"/>
              </p:cNvSpPr>
              <p:nvPr/>
            </p:nvSpPr>
            <p:spPr bwMode="auto">
              <a:xfrm>
                <a:off x="1789" y="3133"/>
                <a:ext cx="816" cy="14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000" b="1">
                    <a:solidFill>
                      <a:schemeClr val="hlink"/>
                    </a:solidFill>
                    <a:latin typeface="Arial" charset="0"/>
                  </a:rPr>
                  <a:t>Remittance advice</a:t>
                </a:r>
              </a:p>
            </p:txBody>
          </p:sp>
        </p:grpSp>
      </p:grpSp>
      <p:pic>
        <p:nvPicPr>
          <p:cNvPr id="759998" name="Picture 190" descr="MainFrameSer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4391025"/>
            <a:ext cx="741362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9999" name="Rectangle 191"/>
          <p:cNvSpPr>
            <a:spLocks noChangeAspect="1" noChangeArrowheads="1"/>
          </p:cNvSpPr>
          <p:nvPr/>
        </p:nvSpPr>
        <p:spPr bwMode="auto">
          <a:xfrm>
            <a:off x="6767513" y="1893888"/>
            <a:ext cx="1044575" cy="6715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latin typeface="Arial" charset="0"/>
              </a:rPr>
              <a:t>SWIFTNet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Link</a:t>
            </a:r>
          </a:p>
        </p:txBody>
      </p:sp>
      <p:grpSp>
        <p:nvGrpSpPr>
          <p:cNvPr id="760000" name="Group 192"/>
          <p:cNvGrpSpPr>
            <a:grpSpLocks/>
          </p:cNvGrpSpPr>
          <p:nvPr/>
        </p:nvGrpSpPr>
        <p:grpSpPr bwMode="auto">
          <a:xfrm>
            <a:off x="1246188" y="1654175"/>
            <a:ext cx="6821487" cy="609600"/>
            <a:chOff x="785" y="1162"/>
            <a:chExt cx="4297" cy="384"/>
          </a:xfrm>
        </p:grpSpPr>
        <p:sp>
          <p:nvSpPr>
            <p:cNvPr id="760001" name="Line 193"/>
            <p:cNvSpPr>
              <a:spLocks noChangeShapeType="1"/>
            </p:cNvSpPr>
            <p:nvPr/>
          </p:nvSpPr>
          <p:spPr bwMode="auto">
            <a:xfrm flipV="1">
              <a:off x="785" y="1351"/>
              <a:ext cx="42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002" name="Rectangle 194"/>
            <p:cNvSpPr>
              <a:spLocks noChangeArrowheads="1"/>
            </p:cNvSpPr>
            <p:nvPr/>
          </p:nvSpPr>
          <p:spPr bwMode="auto">
            <a:xfrm>
              <a:off x="2592" y="1162"/>
              <a:ext cx="624" cy="38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  <a:spcBef>
                  <a:spcPct val="60000"/>
                </a:spcBef>
                <a:buClr>
                  <a:srgbClr val="FFC900"/>
                </a:buClr>
                <a:buSzPct val="75000"/>
                <a:buFont typeface="Zapf Dingbats" charset="2"/>
                <a:buNone/>
              </a:pPr>
              <a:r>
                <a:rPr lang="en-US" sz="1600">
                  <a:latin typeface="Arial" charset="0"/>
                </a:rPr>
                <a:t>Payment</a:t>
              </a:r>
            </a:p>
          </p:txBody>
        </p:sp>
      </p:grpSp>
      <p:pic>
        <p:nvPicPr>
          <p:cNvPr id="760003" name="Picture 195" descr="Compu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75088"/>
            <a:ext cx="9271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0004" name="Group 196"/>
          <p:cNvGrpSpPr>
            <a:grpSpLocks/>
          </p:cNvGrpSpPr>
          <p:nvPr/>
        </p:nvGrpSpPr>
        <p:grpSpPr bwMode="auto">
          <a:xfrm>
            <a:off x="1273175" y="2190750"/>
            <a:ext cx="6784975" cy="2828925"/>
            <a:chOff x="802" y="1500"/>
            <a:chExt cx="4274" cy="1782"/>
          </a:xfrm>
        </p:grpSpPr>
        <p:sp>
          <p:nvSpPr>
            <p:cNvPr id="760005" name="Freeform 197"/>
            <p:cNvSpPr>
              <a:spLocks/>
            </p:cNvSpPr>
            <p:nvPr/>
          </p:nvSpPr>
          <p:spPr bwMode="auto">
            <a:xfrm>
              <a:off x="802" y="1500"/>
              <a:ext cx="4263" cy="1527"/>
            </a:xfrm>
            <a:custGeom>
              <a:avLst/>
              <a:gdLst>
                <a:gd name="T0" fmla="*/ 0 w 3840"/>
                <a:gd name="T1" fmla="*/ 0 h 1344"/>
                <a:gd name="T2" fmla="*/ 1776 w 3840"/>
                <a:gd name="T3" fmla="*/ 288 h 1344"/>
                <a:gd name="T4" fmla="*/ 2160 w 3840"/>
                <a:gd name="T5" fmla="*/ 1152 h 1344"/>
                <a:gd name="T6" fmla="*/ 3840 w 3840"/>
                <a:gd name="T7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0" h="1344">
                  <a:moveTo>
                    <a:pt x="0" y="0"/>
                  </a:moveTo>
                  <a:cubicBezTo>
                    <a:pt x="708" y="48"/>
                    <a:pt x="1416" y="96"/>
                    <a:pt x="1776" y="288"/>
                  </a:cubicBezTo>
                  <a:cubicBezTo>
                    <a:pt x="2136" y="480"/>
                    <a:pt x="1816" y="976"/>
                    <a:pt x="2160" y="1152"/>
                  </a:cubicBezTo>
                  <a:cubicBezTo>
                    <a:pt x="2504" y="1328"/>
                    <a:pt x="3172" y="1336"/>
                    <a:pt x="3840" y="13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0006" name="Group 198"/>
            <p:cNvGrpSpPr>
              <a:grpSpLocks/>
            </p:cNvGrpSpPr>
            <p:nvPr/>
          </p:nvGrpSpPr>
          <p:grpSpPr bwMode="auto">
            <a:xfrm>
              <a:off x="3247" y="2802"/>
              <a:ext cx="816" cy="480"/>
              <a:chOff x="3195" y="2802"/>
              <a:chExt cx="816" cy="480"/>
            </a:xfrm>
          </p:grpSpPr>
          <p:sp>
            <p:nvSpPr>
              <p:cNvPr id="760007" name="Rectangle 199"/>
              <p:cNvSpPr>
                <a:spLocks noChangeArrowheads="1"/>
              </p:cNvSpPr>
              <p:nvPr/>
            </p:nvSpPr>
            <p:spPr bwMode="auto">
              <a:xfrm>
                <a:off x="3195" y="2802"/>
                <a:ext cx="816" cy="33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600">
                    <a:latin typeface="Arial" charset="0"/>
                  </a:rPr>
                  <a:t>Initiation</a:t>
                </a:r>
                <a:br>
                  <a:rPr lang="en-US" sz="1600">
                    <a:latin typeface="Arial" charset="0"/>
                  </a:rPr>
                </a:br>
                <a:r>
                  <a:rPr lang="en-US" sz="1600">
                    <a:latin typeface="Arial" charset="0"/>
                  </a:rPr>
                  <a:t>Confirmation</a:t>
                </a:r>
              </a:p>
            </p:txBody>
          </p:sp>
          <p:sp>
            <p:nvSpPr>
              <p:cNvPr id="760008" name="Rectangle 200"/>
              <p:cNvSpPr>
                <a:spLocks noChangeArrowheads="1"/>
              </p:cNvSpPr>
              <p:nvPr/>
            </p:nvSpPr>
            <p:spPr bwMode="auto">
              <a:xfrm>
                <a:off x="3195" y="3138"/>
                <a:ext cx="816" cy="14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000" b="1">
                    <a:solidFill>
                      <a:schemeClr val="hlink"/>
                    </a:solidFill>
                    <a:latin typeface="Arial" charset="0"/>
                  </a:rPr>
                  <a:t>Remittance advice</a:t>
                </a:r>
              </a:p>
            </p:txBody>
          </p:sp>
        </p:grpSp>
        <p:sp>
          <p:nvSpPr>
            <p:cNvPr id="760009" name="Rectangle 201"/>
            <p:cNvSpPr>
              <a:spLocks noChangeArrowheads="1"/>
            </p:cNvSpPr>
            <p:nvPr/>
          </p:nvSpPr>
          <p:spPr bwMode="auto">
            <a:xfrm>
              <a:off x="2496" y="2089"/>
              <a:ext cx="816" cy="38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  <a:spcBef>
                  <a:spcPct val="60000"/>
                </a:spcBef>
                <a:buClr>
                  <a:srgbClr val="FFC900"/>
                </a:buClr>
                <a:buSzPct val="75000"/>
                <a:buFont typeface="Zapf Dingbats" charset="2"/>
                <a:buNone/>
              </a:pPr>
              <a:r>
                <a:rPr lang="en-US" sz="1600">
                  <a:latin typeface="Arial" charset="0"/>
                </a:rPr>
                <a:t>Initiation Response</a:t>
              </a:r>
            </a:p>
          </p:txBody>
        </p:sp>
        <p:grpSp>
          <p:nvGrpSpPr>
            <p:cNvPr id="760010" name="Group 202"/>
            <p:cNvGrpSpPr>
              <a:grpSpLocks/>
            </p:cNvGrpSpPr>
            <p:nvPr/>
          </p:nvGrpSpPr>
          <p:grpSpPr bwMode="auto">
            <a:xfrm>
              <a:off x="3162" y="1654"/>
              <a:ext cx="1914" cy="1119"/>
              <a:chOff x="3162" y="1654"/>
              <a:chExt cx="1914" cy="1119"/>
            </a:xfrm>
          </p:grpSpPr>
          <p:sp>
            <p:nvSpPr>
              <p:cNvPr id="760011" name="Freeform 203"/>
              <p:cNvSpPr>
                <a:spLocks/>
              </p:cNvSpPr>
              <p:nvPr/>
            </p:nvSpPr>
            <p:spPr bwMode="auto">
              <a:xfrm>
                <a:off x="3162" y="1654"/>
                <a:ext cx="1914" cy="1119"/>
              </a:xfrm>
              <a:custGeom>
                <a:avLst/>
                <a:gdLst>
                  <a:gd name="T0" fmla="*/ 0 w 1914"/>
                  <a:gd name="T1" fmla="*/ 1119 h 1119"/>
                  <a:gd name="T2" fmla="*/ 730 w 1914"/>
                  <a:gd name="T3" fmla="*/ 924 h 1119"/>
                  <a:gd name="T4" fmla="*/ 892 w 1914"/>
                  <a:gd name="T5" fmla="*/ 551 h 1119"/>
                  <a:gd name="T6" fmla="*/ 876 w 1914"/>
                  <a:gd name="T7" fmla="*/ 97 h 1119"/>
                  <a:gd name="T8" fmla="*/ 1914 w 1914"/>
                  <a:gd name="T9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4" h="1119">
                    <a:moveTo>
                      <a:pt x="0" y="1119"/>
                    </a:moveTo>
                    <a:cubicBezTo>
                      <a:pt x="290" y="1069"/>
                      <a:pt x="581" y="1019"/>
                      <a:pt x="730" y="924"/>
                    </a:cubicBezTo>
                    <a:cubicBezTo>
                      <a:pt x="879" y="829"/>
                      <a:pt x="868" y="689"/>
                      <a:pt x="892" y="551"/>
                    </a:cubicBezTo>
                    <a:cubicBezTo>
                      <a:pt x="916" y="413"/>
                      <a:pt x="706" y="189"/>
                      <a:pt x="876" y="97"/>
                    </a:cubicBezTo>
                    <a:cubicBezTo>
                      <a:pt x="1046" y="5"/>
                      <a:pt x="1480" y="2"/>
                      <a:pt x="1914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0012" name="Rectangle 204"/>
              <p:cNvSpPr>
                <a:spLocks noChangeArrowheads="1"/>
              </p:cNvSpPr>
              <p:nvPr/>
            </p:nvSpPr>
            <p:spPr bwMode="auto">
              <a:xfrm>
                <a:off x="3765" y="2005"/>
                <a:ext cx="816" cy="33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600">
                    <a:latin typeface="Arial" charset="0"/>
                  </a:rPr>
                  <a:t>Initiation</a:t>
                </a:r>
                <a:br>
                  <a:rPr lang="en-US" sz="1600">
                    <a:latin typeface="Arial" charset="0"/>
                  </a:rPr>
                </a:br>
                <a:r>
                  <a:rPr lang="en-US" sz="1600">
                    <a:latin typeface="Arial" charset="0"/>
                  </a:rPr>
                  <a:t>Confirmation</a:t>
                </a:r>
              </a:p>
            </p:txBody>
          </p:sp>
        </p:grpSp>
        <p:sp>
          <p:nvSpPr>
            <p:cNvPr id="760013" name="Freeform 205"/>
            <p:cNvSpPr>
              <a:spLocks/>
            </p:cNvSpPr>
            <p:nvPr/>
          </p:nvSpPr>
          <p:spPr bwMode="auto">
            <a:xfrm>
              <a:off x="856" y="2776"/>
              <a:ext cx="2288" cy="272"/>
            </a:xfrm>
            <a:custGeom>
              <a:avLst/>
              <a:gdLst>
                <a:gd name="T0" fmla="*/ 2240 w 2240"/>
                <a:gd name="T1" fmla="*/ 0 h 272"/>
                <a:gd name="T2" fmla="*/ 2088 w 2240"/>
                <a:gd name="T3" fmla="*/ 208 h 272"/>
                <a:gd name="T4" fmla="*/ 1480 w 2240"/>
                <a:gd name="T5" fmla="*/ 256 h 272"/>
                <a:gd name="T6" fmla="*/ 0 w 2240"/>
                <a:gd name="T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0" h="272">
                  <a:moveTo>
                    <a:pt x="2240" y="0"/>
                  </a:moveTo>
                  <a:cubicBezTo>
                    <a:pt x="2227" y="82"/>
                    <a:pt x="2215" y="165"/>
                    <a:pt x="2088" y="208"/>
                  </a:cubicBezTo>
                  <a:cubicBezTo>
                    <a:pt x="1961" y="251"/>
                    <a:pt x="1828" y="245"/>
                    <a:pt x="1480" y="256"/>
                  </a:cubicBezTo>
                  <a:cubicBezTo>
                    <a:pt x="1132" y="267"/>
                    <a:pt x="566" y="269"/>
                    <a:pt x="0" y="27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0014" name="Group 206"/>
            <p:cNvGrpSpPr>
              <a:grpSpLocks/>
            </p:cNvGrpSpPr>
            <p:nvPr/>
          </p:nvGrpSpPr>
          <p:grpSpPr bwMode="auto">
            <a:xfrm>
              <a:off x="2183" y="2802"/>
              <a:ext cx="816" cy="480"/>
              <a:chOff x="3195" y="2802"/>
              <a:chExt cx="816" cy="480"/>
            </a:xfrm>
          </p:grpSpPr>
          <p:sp>
            <p:nvSpPr>
              <p:cNvPr id="760015" name="Rectangle 207"/>
              <p:cNvSpPr>
                <a:spLocks noChangeArrowheads="1"/>
              </p:cNvSpPr>
              <p:nvPr/>
            </p:nvSpPr>
            <p:spPr bwMode="auto">
              <a:xfrm>
                <a:off x="3195" y="2802"/>
                <a:ext cx="816" cy="33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600">
                    <a:latin typeface="Arial" charset="0"/>
                  </a:rPr>
                  <a:t>Initiation</a:t>
                </a:r>
                <a:br>
                  <a:rPr lang="en-US" sz="1600">
                    <a:latin typeface="Arial" charset="0"/>
                  </a:rPr>
                </a:br>
                <a:r>
                  <a:rPr lang="en-US" sz="1600">
                    <a:latin typeface="Arial" charset="0"/>
                  </a:rPr>
                  <a:t>Confirmation</a:t>
                </a:r>
              </a:p>
            </p:txBody>
          </p:sp>
          <p:sp>
            <p:nvSpPr>
              <p:cNvPr id="760016" name="Rectangle 208"/>
              <p:cNvSpPr>
                <a:spLocks noChangeArrowheads="1"/>
              </p:cNvSpPr>
              <p:nvPr/>
            </p:nvSpPr>
            <p:spPr bwMode="auto">
              <a:xfrm>
                <a:off x="3195" y="3138"/>
                <a:ext cx="816" cy="14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000" b="1">
                    <a:solidFill>
                      <a:schemeClr val="hlink"/>
                    </a:solidFill>
                    <a:latin typeface="Arial" charset="0"/>
                  </a:rPr>
                  <a:t>Remittance advice</a:t>
                </a:r>
              </a:p>
            </p:txBody>
          </p:sp>
        </p:grpSp>
      </p:grpSp>
      <p:sp>
        <p:nvSpPr>
          <p:cNvPr id="760017" name="Text Box 209"/>
          <p:cNvSpPr txBox="1">
            <a:spLocks noChangeArrowheads="1"/>
          </p:cNvSpPr>
          <p:nvPr/>
        </p:nvSpPr>
        <p:spPr bwMode="auto">
          <a:xfrm>
            <a:off x="197718" y="6510337"/>
            <a:ext cx="1404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 dirty="0">
                <a:latin typeface="Arial" charset="0"/>
              </a:rPr>
              <a:t>SOURCE: SWIFT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9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9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60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title"/>
          </p:nvPr>
        </p:nvSpPr>
        <p:spPr>
          <a:xfrm>
            <a:off x="618808" y="154623"/>
            <a:ext cx="7772400" cy="72231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/>
              <a:t>SWIFT Message Types</a:t>
            </a:r>
          </a:p>
        </p:txBody>
      </p:sp>
      <p:graphicFrame>
        <p:nvGraphicFramePr>
          <p:cNvPr id="6236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270623"/>
              </p:ext>
            </p:extLst>
          </p:nvPr>
        </p:nvGraphicFramePr>
        <p:xfrm>
          <a:off x="254000" y="1067670"/>
          <a:ext cx="2875280" cy="233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84" name="Bitmap Image" r:id="rId4" imgW="3029373" imgH="2457143" progId="Paint.Picture">
                  <p:embed/>
                </p:oleObj>
              </mc:Choice>
              <mc:Fallback>
                <p:oleObj name="Bitmap Image" r:id="rId4" imgW="3029373" imgH="2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067670"/>
                        <a:ext cx="2875280" cy="2332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07653" y="1607502"/>
            <a:ext cx="1550987" cy="1653857"/>
            <a:chOff x="2807653" y="1607502"/>
            <a:chExt cx="1550987" cy="1653857"/>
          </a:xfrm>
        </p:grpSpPr>
        <p:sp>
          <p:nvSpPr>
            <p:cNvPr id="623624" name="Line 8"/>
            <p:cNvSpPr>
              <a:spLocks noChangeShapeType="1"/>
            </p:cNvSpPr>
            <p:nvPr/>
          </p:nvSpPr>
          <p:spPr bwMode="auto">
            <a:xfrm>
              <a:off x="2807653" y="1617663"/>
              <a:ext cx="1546225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23625" name="Line 9"/>
            <p:cNvSpPr>
              <a:spLocks noChangeShapeType="1"/>
            </p:cNvSpPr>
            <p:nvPr/>
          </p:nvSpPr>
          <p:spPr bwMode="auto">
            <a:xfrm>
              <a:off x="4343718" y="1607502"/>
              <a:ext cx="14922" cy="1653857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23626" name="Text Box 10"/>
          <p:cNvSpPr txBox="1">
            <a:spLocks noChangeArrowheads="1"/>
          </p:cNvSpPr>
          <p:nvPr/>
        </p:nvSpPr>
        <p:spPr bwMode="auto">
          <a:xfrm>
            <a:off x="5863908" y="1985963"/>
            <a:ext cx="279217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SEE ALL MESSAGE TYPES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18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80" y="3357880"/>
            <a:ext cx="7315200" cy="334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31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30528" cy="1143000"/>
          </a:xfrm>
          <a:noFill/>
          <a:ln/>
        </p:spPr>
        <p:txBody>
          <a:bodyPr/>
          <a:lstStyle/>
          <a:p>
            <a:r>
              <a:rPr lang="en-US" dirty="0" smtClean="0"/>
              <a:t>ISO 20022 Financial Messaging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43131" y="5841546"/>
            <a:ext cx="2000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TREASURY TODAY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255" y="2346623"/>
            <a:ext cx="3657600" cy="3283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2463045"/>
            <a:ext cx="36041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MANY FORMATS ARE USED FOR FINANCIAL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MESSAGING:</a:t>
            </a:r>
          </a:p>
          <a:p>
            <a:pPr algn="l"/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EDIFACT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=  Electronic Data Interchange for 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         Administration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Commerce and Transport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/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</a:rPr>
              <a:t>FpML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 = Financial Products Markup Language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IFX = International Financial Exchange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OAGI = Open Applications Group Interface</a:t>
            </a:r>
          </a:p>
          <a:p>
            <a:pPr algn="l"/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</a:rPr>
              <a:t>RosettaNet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SWIFT = Society for Worldwide Interbank </a:t>
            </a:r>
          </a:p>
          <a:p>
            <a:pPr algn="l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         Financial Telecommunications</a:t>
            </a:r>
          </a:p>
          <a:p>
            <a:pPr algn="l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TWIST = Transaction Workflow Innovation 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         Standards Team</a:t>
            </a:r>
          </a:p>
          <a:p>
            <a:pPr algn="l"/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A GOAL OF ISO 20022 IS TO UNIFY THEM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65379" y="1089770"/>
            <a:ext cx="5471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UNIFI =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</a:rPr>
              <a:t>UNIversal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 Financial Industry message scheme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International Standards Organization (ISO) 20022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XML-Based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43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474"/>
            <a:ext cx="9281160" cy="690147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INSTANT PAYMENTS AT WAL-MART                                 JUNE 8, 2018                                 COPYRIGHT © 2018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7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132715"/>
            <a:ext cx="8030528" cy="1143000"/>
          </a:xfrm>
          <a:noFill/>
          <a:ln/>
        </p:spPr>
        <p:txBody>
          <a:bodyPr/>
          <a:lstStyle/>
          <a:p>
            <a:r>
              <a:rPr lang="en-US" dirty="0" smtClean="0"/>
              <a:t>ISO 20022 Message Format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777647" y="6582489"/>
            <a:ext cx="2366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ISO 20022 FOR DUMMIES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613" y="1121473"/>
            <a:ext cx="4855575" cy="5281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955" y="2264473"/>
            <a:ext cx="34692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</a:rPr>
              <a:t>ExampleBank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in Utrecht, the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Netherlands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(Bank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Identifier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Code (BIC) EXABNL2U) 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has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been requested by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its customer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(ACME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NV, Amstel 344,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Amsterdam)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to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transfer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12,500 US Dollars from 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its account 8754219990 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on 29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October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2009 (settlement date). </a:t>
            </a:r>
          </a:p>
          <a:p>
            <a:pPr algn="l"/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Instead sending unstructured text 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to its US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Dollar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correspondent,</a:t>
            </a:r>
          </a:p>
          <a:p>
            <a:pPr algn="l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</a:rPr>
              <a:t>ExampleBank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sends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a structured 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message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based on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ISO 20022.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94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132715"/>
            <a:ext cx="8030528" cy="1143000"/>
          </a:xfrm>
          <a:noFill/>
          <a:ln/>
        </p:spPr>
        <p:txBody>
          <a:bodyPr/>
          <a:lstStyle/>
          <a:p>
            <a:r>
              <a:rPr lang="en-US" dirty="0" smtClean="0"/>
              <a:t>Mapping SWIFT to ISO 20022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777647" y="6582489"/>
            <a:ext cx="23663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ISO 20022 FOR DUMMIES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119" y="1138962"/>
            <a:ext cx="4572000" cy="51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92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000" smtClean="0"/>
              <a:t>INSTANT PAYMENTS AT WAL-MART                                 JUNE 8, 2018                                 COPYRIGHT © 2018 MICHAEL I. SHAMOS</a:t>
            </a:r>
            <a:endParaRPr lang="en-US" sz="1000" dirty="0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566" y="1995199"/>
            <a:ext cx="8026400" cy="1143000"/>
          </a:xfrm>
          <a:noFill/>
          <a:ln/>
        </p:spPr>
        <p:txBody>
          <a:bodyPr/>
          <a:lstStyle/>
          <a:p>
            <a:r>
              <a:rPr lang="en-US" sz="4000" dirty="0" smtClean="0"/>
              <a:t>Instant </a:t>
            </a:r>
            <a:r>
              <a:rPr lang="en-US" sz="4000" dirty="0" smtClean="0"/>
              <a:t>Payments</a:t>
            </a: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85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/>
              <a:t>INSTANT PAYMENTS AT WAL-MART                                 JUNE 8, 2018                                 COPYRIGHT © 2018 MICHAEL I. SHAMOS</a:t>
            </a:r>
            <a:endParaRPr lang="en-US" b="0" dirty="0" smtClean="0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19075"/>
            <a:ext cx="7772400" cy="7223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 smtClean="0"/>
              <a:t>Instant Payment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0413" y="1503363"/>
            <a:ext cx="7772400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kern="0" dirty="0" smtClean="0"/>
              <a:t>Idea: allow instant crediting of money to a recipient</a:t>
            </a:r>
          </a:p>
          <a:p>
            <a:r>
              <a:rPr lang="en-US" sz="2400" kern="0" dirty="0" smtClean="0"/>
              <a:t>Problem: banks can only pay each other through the central bank – expensive</a:t>
            </a:r>
          </a:p>
          <a:p>
            <a:r>
              <a:rPr lang="en-US" sz="2400" b="0" kern="0" dirty="0" smtClean="0"/>
              <a:t>Solution: a trust network.  The receiver’s bank TRUSTS the sender’s bank to pay at the end of the day</a:t>
            </a:r>
          </a:p>
          <a:p>
            <a:r>
              <a:rPr lang="en-US" sz="2400" kern="0" dirty="0" smtClean="0"/>
              <a:t>Receiver’s bank is willing to credit the receiver immediately</a:t>
            </a:r>
            <a:endParaRPr lang="en-US" sz="2400" b="0" kern="0" dirty="0" smtClean="0"/>
          </a:p>
          <a:p>
            <a:endParaRPr lang="en-US" sz="24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825559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222250"/>
            <a:ext cx="8524875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3200" dirty="0" smtClean="0">
                <a:cs typeface="Arial" charset="0"/>
              </a:rPr>
              <a:t>The Fundamental Payment </a:t>
            </a:r>
            <a:r>
              <a:rPr lang="en-US" sz="3200" dirty="0">
                <a:cs typeface="Arial" charset="0"/>
              </a:rPr>
              <a:t>Problem</a:t>
            </a:r>
            <a:r>
              <a:rPr lang="en-AU" dirty="0"/>
              <a:t> </a:t>
            </a:r>
            <a:br>
              <a:rPr lang="en-AU" dirty="0"/>
            </a:br>
            <a:endParaRPr lang="en-AU" dirty="0"/>
          </a:p>
        </p:txBody>
      </p:sp>
      <p:sp>
        <p:nvSpPr>
          <p:cNvPr id="707590" name="Rectangle 6"/>
          <p:cNvSpPr>
            <a:spLocks noChangeArrowheads="1"/>
          </p:cNvSpPr>
          <p:nvPr/>
        </p:nvSpPr>
        <p:spPr bwMode="auto">
          <a:xfrm>
            <a:off x="7170161" y="4948959"/>
            <a:ext cx="166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2800" b="1">
                <a:latin typeface="Arial" charset="0"/>
              </a:rPr>
              <a:t>SELLER</a:t>
            </a:r>
          </a:p>
        </p:txBody>
      </p:sp>
      <p:graphicFrame>
        <p:nvGraphicFramePr>
          <p:cNvPr id="707591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27422"/>
              </p:ext>
            </p:extLst>
          </p:nvPr>
        </p:nvGraphicFramePr>
        <p:xfrm>
          <a:off x="6054436" y="3467100"/>
          <a:ext cx="1709738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42" name="Clip" r:id="rId4" imgW="1709640" imgH="1769760" progId="MS_ClipArt_Gallery.2">
                  <p:embed/>
                </p:oleObj>
              </mc:Choice>
              <mc:Fallback>
                <p:oleObj name="Clip" r:id="rId4" imgW="1709640" imgH="1769760" progId="MS_ClipArt_Gallery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436" y="3467100"/>
                        <a:ext cx="1709738" cy="177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7592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701058"/>
              </p:ext>
            </p:extLst>
          </p:nvPr>
        </p:nvGraphicFramePr>
        <p:xfrm>
          <a:off x="1707573" y="3583709"/>
          <a:ext cx="1624013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43" name="Clip" r:id="rId6" imgW="1623960" imgH="2001600" progId="MS_ClipArt_Gallery.2">
                  <p:embed/>
                </p:oleObj>
              </mc:Choice>
              <mc:Fallback>
                <p:oleObj name="Clip" r:id="rId6" imgW="1623960" imgH="2001600" progId="MS_ClipArt_Gallery.2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573" y="3583709"/>
                        <a:ext cx="1624013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593" name="Rectangle 9"/>
          <p:cNvSpPr>
            <a:spLocks noChangeArrowheads="1"/>
          </p:cNvSpPr>
          <p:nvPr/>
        </p:nvSpPr>
        <p:spPr bwMode="auto">
          <a:xfrm>
            <a:off x="488373" y="5018809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2800" b="1">
                <a:latin typeface="Arial" charset="0"/>
                <a:cs typeface="Arial" charset="0"/>
              </a:rPr>
              <a:t>BUYER</a:t>
            </a:r>
            <a:r>
              <a:rPr lang="en-AU">
                <a:latin typeface="Times New Roman" pitchFamily="18" charset="0"/>
              </a:rPr>
              <a:t> </a:t>
            </a:r>
          </a:p>
        </p:txBody>
      </p:sp>
      <p:sp>
        <p:nvSpPr>
          <p:cNvPr id="707594" name="Rectangle 10"/>
          <p:cNvSpPr>
            <a:spLocks noChangeArrowheads="1"/>
          </p:cNvSpPr>
          <p:nvPr/>
        </p:nvSpPr>
        <p:spPr bwMode="auto">
          <a:xfrm>
            <a:off x="2824016" y="3812309"/>
            <a:ext cx="37338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n-AU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AU" sz="1800" dirty="0">
                <a:latin typeface="Arial" charset="0"/>
                <a:cs typeface="Arial" charset="0"/>
              </a:rPr>
              <a:t>Messaging &amp;</a:t>
            </a:r>
          </a:p>
          <a:p>
            <a:pPr>
              <a:lnSpc>
                <a:spcPct val="90000"/>
              </a:lnSpc>
            </a:pPr>
            <a:r>
              <a:rPr lang="en-AU" sz="1800" dirty="0">
                <a:latin typeface="Arial" charset="0"/>
                <a:cs typeface="Arial" charset="0"/>
              </a:rPr>
              <a:t>Trade Information</a:t>
            </a:r>
          </a:p>
        </p:txBody>
      </p:sp>
      <p:sp>
        <p:nvSpPr>
          <p:cNvPr id="707595" name="Line 11"/>
          <p:cNvSpPr>
            <a:spLocks noChangeShapeType="1"/>
          </p:cNvSpPr>
          <p:nvPr/>
        </p:nvSpPr>
        <p:spPr bwMode="auto">
          <a:xfrm flipV="1">
            <a:off x="3468110" y="4726709"/>
            <a:ext cx="24288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6" name="Line 12"/>
          <p:cNvSpPr>
            <a:spLocks noChangeShapeType="1"/>
          </p:cNvSpPr>
          <p:nvPr/>
        </p:nvSpPr>
        <p:spPr bwMode="auto">
          <a:xfrm>
            <a:off x="3520354" y="2155104"/>
            <a:ext cx="2239962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7" name="Rectangle 13"/>
          <p:cNvSpPr>
            <a:spLocks noChangeArrowheads="1"/>
          </p:cNvSpPr>
          <p:nvPr/>
        </p:nvSpPr>
        <p:spPr bwMode="auto">
          <a:xfrm>
            <a:off x="2778991" y="1754909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800" dirty="0">
                <a:latin typeface="Arial" charset="0"/>
                <a:cs typeface="Arial" charset="0"/>
              </a:rPr>
              <a:t>Payment</a:t>
            </a:r>
          </a:p>
        </p:txBody>
      </p:sp>
      <p:sp>
        <p:nvSpPr>
          <p:cNvPr id="707598" name="Line 14"/>
          <p:cNvSpPr>
            <a:spLocks noChangeShapeType="1"/>
          </p:cNvSpPr>
          <p:nvPr/>
        </p:nvSpPr>
        <p:spPr bwMode="auto">
          <a:xfrm flipV="1">
            <a:off x="2317173" y="3001097"/>
            <a:ext cx="0" cy="606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9" name="Line 15"/>
          <p:cNvSpPr>
            <a:spLocks noChangeShapeType="1"/>
          </p:cNvSpPr>
          <p:nvPr/>
        </p:nvSpPr>
        <p:spPr bwMode="auto">
          <a:xfrm flipV="1">
            <a:off x="6774873" y="2962997"/>
            <a:ext cx="0" cy="606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7600" name="Group 16"/>
          <p:cNvGrpSpPr>
            <a:grpSpLocks/>
          </p:cNvGrpSpPr>
          <p:nvPr/>
        </p:nvGrpSpPr>
        <p:grpSpPr bwMode="auto">
          <a:xfrm>
            <a:off x="564573" y="1754909"/>
            <a:ext cx="2479675" cy="1319213"/>
            <a:chOff x="0" y="1584"/>
            <a:chExt cx="1562" cy="831"/>
          </a:xfrm>
        </p:grpSpPr>
        <p:graphicFrame>
          <p:nvGraphicFramePr>
            <p:cNvPr id="707601" name="Object 1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72" y="1584"/>
            <a:ext cx="890" cy="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744" name="Clip" r:id="rId8" imgW="1412640" imgH="1319040" progId="MS_ClipArt_Gallery.2">
                    <p:embed/>
                  </p:oleObj>
                </mc:Choice>
                <mc:Fallback>
                  <p:oleObj name="Clip" r:id="rId8" imgW="1412640" imgH="1319040" progId="MS_ClipArt_Gallery.2">
                    <p:embed/>
                    <p:pic>
                      <p:nvPicPr>
                        <p:cNvPr id="0" name="Object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584"/>
                          <a:ext cx="890" cy="8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7602" name="Rectangle 18"/>
            <p:cNvSpPr>
              <a:spLocks noChangeArrowheads="1"/>
            </p:cNvSpPr>
            <p:nvPr/>
          </p:nvSpPr>
          <p:spPr bwMode="auto">
            <a:xfrm>
              <a:off x="0" y="1728"/>
              <a:ext cx="636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AU" sz="1800">
                  <a:latin typeface="Arial" charset="0"/>
                  <a:cs typeface="Arial" charset="0"/>
                </a:rPr>
                <a:t>Buyer’s </a:t>
              </a:r>
            </a:p>
            <a:p>
              <a:pPr algn="l">
                <a:lnSpc>
                  <a:spcPct val="90000"/>
                </a:lnSpc>
              </a:pPr>
              <a:r>
                <a:rPr lang="en-AU" sz="1800">
                  <a:latin typeface="Arial" charset="0"/>
                  <a:cs typeface="Arial" charset="0"/>
                </a:rPr>
                <a:t>Bank</a:t>
              </a:r>
            </a:p>
          </p:txBody>
        </p:sp>
      </p:grpSp>
      <p:grpSp>
        <p:nvGrpSpPr>
          <p:cNvPr id="707603" name="Group 19"/>
          <p:cNvGrpSpPr>
            <a:grpSpLocks/>
          </p:cNvGrpSpPr>
          <p:nvPr/>
        </p:nvGrpSpPr>
        <p:grpSpPr bwMode="auto">
          <a:xfrm>
            <a:off x="6111298" y="1696172"/>
            <a:ext cx="2339975" cy="1290637"/>
            <a:chOff x="4046" y="1603"/>
            <a:chExt cx="1474" cy="813"/>
          </a:xfrm>
        </p:grpSpPr>
        <p:graphicFrame>
          <p:nvGraphicFramePr>
            <p:cNvPr id="707604" name="Object 2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46" y="1603"/>
            <a:ext cx="871" cy="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745" name="Clip" r:id="rId10" imgW="1382400" imgH="1290600" progId="MS_ClipArt_Gallery.2">
                    <p:embed/>
                  </p:oleObj>
                </mc:Choice>
                <mc:Fallback>
                  <p:oleObj name="Clip" r:id="rId10" imgW="1382400" imgH="1290600" progId="MS_ClipArt_Gallery.2">
                    <p:embed/>
                    <p:pic>
                      <p:nvPicPr>
                        <p:cNvPr id="0" name="Object 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6" y="1603"/>
                          <a:ext cx="871" cy="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7605" name="Rectangle 21"/>
            <p:cNvSpPr>
              <a:spLocks noChangeArrowheads="1"/>
            </p:cNvSpPr>
            <p:nvPr/>
          </p:nvSpPr>
          <p:spPr bwMode="auto">
            <a:xfrm>
              <a:off x="4848" y="1776"/>
              <a:ext cx="672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AU" sz="1800">
                  <a:latin typeface="Arial" charset="0"/>
                  <a:cs typeface="Arial" charset="0"/>
                </a:rPr>
                <a:t>Seller’s Bank</a:t>
              </a:r>
            </a:p>
          </p:txBody>
        </p:sp>
      </p:grpSp>
      <p:sp>
        <p:nvSpPr>
          <p:cNvPr id="707606" name="Rectangle 22"/>
          <p:cNvSpPr>
            <a:spLocks noChangeArrowheads="1"/>
          </p:cNvSpPr>
          <p:nvPr/>
        </p:nvSpPr>
        <p:spPr bwMode="auto">
          <a:xfrm>
            <a:off x="6902836" y="2866447"/>
            <a:ext cx="180177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AU" sz="1800" dirty="0" smtClean="0">
                <a:latin typeface="Arial" charset="0"/>
                <a:cs typeface="Arial" charset="0"/>
              </a:rPr>
              <a:t>Advice of</a:t>
            </a:r>
          </a:p>
          <a:p>
            <a:pPr algn="l"/>
            <a:r>
              <a:rPr lang="en-AU" sz="1800" dirty="0" smtClean="0">
                <a:latin typeface="Arial" charset="0"/>
                <a:cs typeface="Arial" charset="0"/>
              </a:rPr>
              <a:t>payment (AOP)</a:t>
            </a:r>
            <a:endParaRPr lang="en-AU" sz="1800" dirty="0">
              <a:latin typeface="Arial" charset="0"/>
              <a:cs typeface="Arial" charset="0"/>
            </a:endParaRPr>
          </a:p>
        </p:txBody>
      </p:sp>
      <p:sp>
        <p:nvSpPr>
          <p:cNvPr id="707607" name="Rectangle 23"/>
          <p:cNvSpPr>
            <a:spLocks noChangeArrowheads="1"/>
          </p:cNvSpPr>
          <p:nvPr/>
        </p:nvSpPr>
        <p:spPr bwMode="auto">
          <a:xfrm>
            <a:off x="1097107" y="2993881"/>
            <a:ext cx="1096454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AU" sz="1800" dirty="0" smtClean="0">
                <a:latin typeface="Arial" charset="0"/>
                <a:cs typeface="Arial" charset="0"/>
              </a:rPr>
              <a:t>Payment</a:t>
            </a:r>
          </a:p>
          <a:p>
            <a:r>
              <a:rPr lang="en-AU" sz="1800" dirty="0" smtClean="0">
                <a:latin typeface="Arial" charset="0"/>
                <a:cs typeface="Arial" charset="0"/>
              </a:rPr>
              <a:t>order</a:t>
            </a:r>
            <a:endParaRPr lang="en-AU" sz="1800" dirty="0">
              <a:latin typeface="Arial" charset="0"/>
              <a:cs typeface="Arial" charset="0"/>
            </a:endParaRPr>
          </a:p>
        </p:txBody>
      </p:sp>
      <p:sp>
        <p:nvSpPr>
          <p:cNvPr id="707608" name="Text Box 24"/>
          <p:cNvSpPr txBox="1">
            <a:spLocks noChangeArrowheads="1"/>
          </p:cNvSpPr>
          <p:nvPr/>
        </p:nvSpPr>
        <p:spPr bwMode="auto">
          <a:xfrm>
            <a:off x="6856413" y="5821363"/>
            <a:ext cx="2290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200" b="1" dirty="0">
                <a:latin typeface="Arial" charset="0"/>
              </a:rPr>
              <a:t>SOURCE: </a:t>
            </a:r>
            <a:r>
              <a:rPr lang="en-US" sz="1200" b="1" dirty="0">
                <a:latin typeface="Arial" charset="0"/>
                <a:hlinkClick r:id="rId12"/>
              </a:rPr>
              <a:t>DEBRA MITTERER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33401" y="770227"/>
            <a:ext cx="799407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AU" sz="1800" dirty="0" smtClean="0">
                <a:latin typeface="Arial" charset="0"/>
                <a:cs typeface="Arial" charset="0"/>
              </a:rPr>
              <a:t>Parties cannot pay each other directly, except in </a:t>
            </a:r>
            <a:r>
              <a:rPr lang="en-AU" sz="1800" dirty="0" smtClean="0">
                <a:latin typeface="Arial" charset="0"/>
                <a:cs typeface="Arial" charset="0"/>
              </a:rPr>
              <a:t>cash</a:t>
            </a:r>
            <a:r>
              <a:rPr lang="en-AU" sz="1800" baseline="30000" dirty="0" smtClean="0">
                <a:latin typeface="Arial" charset="0"/>
                <a:cs typeface="Arial" charset="0"/>
              </a:rPr>
              <a:t>1</a:t>
            </a:r>
            <a:endParaRPr lang="en-AU" sz="1800" baseline="30000" dirty="0"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93315" y="5746750"/>
            <a:ext cx="3281645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AU" sz="1200" baseline="30000" dirty="0" smtClean="0">
                <a:latin typeface="Arial" charset="0"/>
                <a:cs typeface="Arial" charset="0"/>
              </a:rPr>
              <a:t>1</a:t>
            </a:r>
            <a:r>
              <a:rPr lang="en-AU" sz="1200" dirty="0" smtClean="0">
                <a:latin typeface="Arial" charset="0"/>
                <a:cs typeface="Arial" charset="0"/>
              </a:rPr>
              <a:t>Or possibly in Bitcoin, which they don’t do</a:t>
            </a:r>
            <a:endParaRPr lang="en-AU" sz="1200" dirty="0">
              <a:latin typeface="Arial" charset="0"/>
              <a:cs typeface="Arial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457534" y="2751427"/>
            <a:ext cx="2353209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AU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How does one bank</a:t>
            </a:r>
          </a:p>
          <a:p>
            <a:r>
              <a:rPr lang="en-AU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pay another bank?</a:t>
            </a:r>
            <a:endParaRPr lang="en-AU" sz="1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/>
              <a:t>INSTANT PAYMENTS AT WAL-MART                                 JUNE 8, 2018                                 COPYRIGHT © 2018 MICHAEL I. SHAMOS</a:t>
            </a:r>
            <a:endParaRPr lang="en-US" b="0" dirty="0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132715"/>
            <a:ext cx="8030528" cy="1143000"/>
          </a:xfrm>
          <a:noFill/>
          <a:ln/>
        </p:spPr>
        <p:txBody>
          <a:bodyPr/>
          <a:lstStyle/>
          <a:p>
            <a:r>
              <a:rPr lang="en-US" dirty="0" smtClean="0"/>
              <a:t>Instant Payments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719367" y="5832079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SOURCE: CAPSYS</a:t>
            </a:r>
            <a:endParaRPr lang="en-US" sz="1000" b="1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3444" y="1351915"/>
            <a:ext cx="8613312" cy="4225867"/>
            <a:chOff x="290238" y="1292787"/>
            <a:chExt cx="8613312" cy="42258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238" y="1292787"/>
              <a:ext cx="7315200" cy="422586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05438" y="3036388"/>
              <a:ext cx="12981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latin typeface="+mn-lt"/>
                </a:rPr>
                <a:t>TOTAL TIME:</a:t>
              </a:r>
            </a:p>
            <a:p>
              <a:pPr algn="l"/>
              <a:r>
                <a:rPr lang="en-US" sz="1400" b="1" dirty="0" smtClean="0">
                  <a:latin typeface="+mn-lt"/>
                </a:rPr>
                <a:t>A FEW</a:t>
              </a:r>
              <a:br>
                <a:rPr lang="en-US" sz="1400" b="1" dirty="0" smtClean="0">
                  <a:latin typeface="+mn-lt"/>
                </a:rPr>
              </a:br>
              <a:r>
                <a:rPr lang="en-US" sz="1400" b="1" dirty="0" smtClean="0">
                  <a:latin typeface="+mn-lt"/>
                </a:rPr>
                <a:t>SECONDS!</a:t>
              </a:r>
              <a:endParaRPr lang="en-US" sz="1400" b="1" dirty="0">
                <a:latin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1832" y="112914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SENDER</a:t>
            </a:r>
            <a:endParaRPr lang="en-US" sz="18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2892" y="115941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RECEIPIENT</a:t>
            </a: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122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051" y="0"/>
            <a:ext cx="8449898" cy="1143000"/>
          </a:xfrm>
          <a:noFill/>
          <a:ln/>
        </p:spPr>
        <p:txBody>
          <a:bodyPr/>
          <a:lstStyle/>
          <a:p>
            <a:r>
              <a:rPr lang="en-US" dirty="0" smtClean="0"/>
              <a:t>Instant Payments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210065" y="5827787"/>
            <a:ext cx="29049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n-lt"/>
              </a:rPr>
              <a:t>SOURCE: </a:t>
            </a:r>
            <a:r>
              <a:rPr lang="en-US" sz="1000" b="1" dirty="0" smtClean="0">
                <a:latin typeface="+mn-lt"/>
                <a:hlinkClick r:id="rId3"/>
              </a:rPr>
              <a:t>EUROPEAN PAYMENTS COUNCIL</a:t>
            </a:r>
            <a:endParaRPr lang="en-US" sz="10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8543"/>
            <a:ext cx="8229600" cy="423539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2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051" y="0"/>
            <a:ext cx="8449898" cy="1143000"/>
          </a:xfrm>
          <a:noFill/>
          <a:ln/>
        </p:spPr>
        <p:txBody>
          <a:bodyPr/>
          <a:lstStyle/>
          <a:p>
            <a:r>
              <a:rPr lang="en-US" sz="3200" dirty="0" smtClean="0"/>
              <a:t>Instant Payment Worldwide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575259" y="5826576"/>
            <a:ext cx="1568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+mn-lt"/>
              </a:rPr>
              <a:t>SOURCE: </a:t>
            </a:r>
            <a:r>
              <a:rPr lang="en-US" sz="1000" b="1" dirty="0" smtClean="0">
                <a:latin typeface="+mn-lt"/>
                <a:hlinkClick r:id="rId3"/>
              </a:rPr>
              <a:t>FISGLOBAL</a:t>
            </a:r>
            <a:endParaRPr lang="en-US" sz="10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49" y="1039348"/>
            <a:ext cx="8686800" cy="45579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4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000" smtClean="0"/>
              <a:t>INSTANT PAYMENTS AT WAL-MART                                 JUNE 8, 2018                                 COPYRIGHT © 2018 MICHAEL I. SHAMOS</a:t>
            </a:r>
            <a:endParaRPr lang="en-US" sz="1000" dirty="0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566" y="1995199"/>
            <a:ext cx="8026400" cy="1143000"/>
          </a:xfrm>
          <a:noFill/>
          <a:ln/>
        </p:spPr>
        <p:txBody>
          <a:bodyPr/>
          <a:lstStyle/>
          <a:p>
            <a:r>
              <a:rPr lang="en-US" sz="4000" dirty="0" smtClean="0"/>
              <a:t>ERP Integration</a:t>
            </a: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0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8034" name="Group 2"/>
          <p:cNvGrpSpPr>
            <a:grpSpLocks/>
          </p:cNvGrpSpPr>
          <p:nvPr/>
        </p:nvGrpSpPr>
        <p:grpSpPr bwMode="auto">
          <a:xfrm>
            <a:off x="4718050" y="4737100"/>
            <a:ext cx="923925" cy="838200"/>
            <a:chOff x="2972" y="3168"/>
            <a:chExt cx="582" cy="528"/>
          </a:xfrm>
        </p:grpSpPr>
        <p:sp>
          <p:nvSpPr>
            <p:cNvPr id="25746" name="AutoShape 3"/>
            <p:cNvSpPr>
              <a:spLocks noChangeArrowheads="1"/>
            </p:cNvSpPr>
            <p:nvPr/>
          </p:nvSpPr>
          <p:spPr bwMode="auto">
            <a:xfrm flipV="1">
              <a:off x="3068" y="3168"/>
              <a:ext cx="384" cy="432"/>
            </a:xfrm>
            <a:prstGeom prst="foldedCorner">
              <a:avLst>
                <a:gd name="adj" fmla="val 23699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47" name="AutoShape 4"/>
            <p:cNvSpPr>
              <a:spLocks noChangeArrowheads="1"/>
            </p:cNvSpPr>
            <p:nvPr/>
          </p:nvSpPr>
          <p:spPr bwMode="auto">
            <a:xfrm flipV="1">
              <a:off x="3020" y="3264"/>
              <a:ext cx="384" cy="432"/>
            </a:xfrm>
            <a:prstGeom prst="foldedCorner">
              <a:avLst>
                <a:gd name="adj" fmla="val 23699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48" name="Text Box 5"/>
            <p:cNvSpPr txBox="1">
              <a:spLocks noChangeArrowheads="1"/>
            </p:cNvSpPr>
            <p:nvPr/>
          </p:nvSpPr>
          <p:spPr bwMode="auto">
            <a:xfrm>
              <a:off x="2972" y="3257"/>
              <a:ext cx="58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US" sz="1400" dirty="0">
                  <a:latin typeface="N Helvetica Narrow" charset="0"/>
                </a:rPr>
                <a:t>AOP,</a:t>
              </a:r>
            </a:p>
            <a:p>
              <a:pPr algn="l"/>
              <a:r>
                <a:rPr lang="en-US" sz="1400" dirty="0">
                  <a:latin typeface="N Helvetica Narrow" charset="0"/>
                </a:rPr>
                <a:t>Payment</a:t>
              </a:r>
            </a:p>
          </p:txBody>
        </p:sp>
      </p:grpSp>
      <p:grpSp>
        <p:nvGrpSpPr>
          <p:cNvPr id="1068038" name="Group 6"/>
          <p:cNvGrpSpPr>
            <a:grpSpLocks/>
          </p:cNvGrpSpPr>
          <p:nvPr/>
        </p:nvGrpSpPr>
        <p:grpSpPr bwMode="auto">
          <a:xfrm>
            <a:off x="4946650" y="5345113"/>
            <a:ext cx="762000" cy="763587"/>
            <a:chOff x="3116" y="3551"/>
            <a:chExt cx="480" cy="481"/>
          </a:xfrm>
        </p:grpSpPr>
        <p:sp>
          <p:nvSpPr>
            <p:cNvPr id="25742" name="AutoShape 7"/>
            <p:cNvSpPr>
              <a:spLocks noChangeArrowheads="1"/>
            </p:cNvSpPr>
            <p:nvPr/>
          </p:nvSpPr>
          <p:spPr bwMode="auto">
            <a:xfrm flipV="1">
              <a:off x="3164" y="3552"/>
              <a:ext cx="384" cy="432"/>
            </a:xfrm>
            <a:prstGeom prst="foldedCorner">
              <a:avLst>
                <a:gd name="adj" fmla="val 23699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s-ES" sz="2400" b="0" dirty="0">
                <a:latin typeface="N Helvetica Narrow" charset="0"/>
              </a:endParaRPr>
            </a:p>
          </p:txBody>
        </p:sp>
        <p:sp>
          <p:nvSpPr>
            <p:cNvPr id="25743" name="Rectangle 8"/>
            <p:cNvSpPr>
              <a:spLocks noChangeArrowheads="1"/>
            </p:cNvSpPr>
            <p:nvPr/>
          </p:nvSpPr>
          <p:spPr bwMode="auto">
            <a:xfrm>
              <a:off x="3116" y="3792"/>
              <a:ext cx="480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44" name="Line 9"/>
            <p:cNvSpPr>
              <a:spLocks noChangeShapeType="1"/>
            </p:cNvSpPr>
            <p:nvPr/>
          </p:nvSpPr>
          <p:spPr bwMode="auto">
            <a:xfrm>
              <a:off x="3164" y="3792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45" name="Text Box 10"/>
            <p:cNvSpPr txBox="1">
              <a:spLocks noChangeArrowheads="1"/>
            </p:cNvSpPr>
            <p:nvPr/>
          </p:nvSpPr>
          <p:spPr bwMode="auto">
            <a:xfrm>
              <a:off x="3124" y="3551"/>
              <a:ext cx="44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sz="1200" dirty="0">
                  <a:latin typeface="N Helvetica Narrow" charset="0"/>
                </a:rPr>
                <a:t>Invoice</a:t>
              </a:r>
            </a:p>
            <a:p>
              <a:pPr algn="l">
                <a:lnSpc>
                  <a:spcPct val="85000"/>
                </a:lnSpc>
              </a:pPr>
              <a:r>
                <a:rPr lang="en-US" sz="1200" dirty="0">
                  <a:latin typeface="N Helvetica Narrow" charset="0"/>
                </a:rPr>
                <a:t>No.</a:t>
              </a:r>
              <a:endParaRPr lang="en-US" sz="1400" dirty="0">
                <a:latin typeface="N Helvetica Narrow" charset="0"/>
              </a:endParaRPr>
            </a:p>
          </p:txBody>
        </p:sp>
      </p:grpSp>
      <p:grpSp>
        <p:nvGrpSpPr>
          <p:cNvPr id="1068043" name="Group 11"/>
          <p:cNvGrpSpPr>
            <a:grpSpLocks/>
          </p:cNvGrpSpPr>
          <p:nvPr/>
        </p:nvGrpSpPr>
        <p:grpSpPr bwMode="auto">
          <a:xfrm>
            <a:off x="5175250" y="5573713"/>
            <a:ext cx="830263" cy="763587"/>
            <a:chOff x="3260" y="3695"/>
            <a:chExt cx="523" cy="481"/>
          </a:xfrm>
        </p:grpSpPr>
        <p:sp>
          <p:nvSpPr>
            <p:cNvPr id="25738" name="AutoShape 12"/>
            <p:cNvSpPr>
              <a:spLocks noChangeArrowheads="1"/>
            </p:cNvSpPr>
            <p:nvPr/>
          </p:nvSpPr>
          <p:spPr bwMode="auto">
            <a:xfrm flipV="1">
              <a:off x="3308" y="3696"/>
              <a:ext cx="384" cy="432"/>
            </a:xfrm>
            <a:prstGeom prst="foldedCorner">
              <a:avLst>
                <a:gd name="adj" fmla="val 23699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39" name="Rectangle 13"/>
            <p:cNvSpPr>
              <a:spLocks noChangeArrowheads="1"/>
            </p:cNvSpPr>
            <p:nvPr/>
          </p:nvSpPr>
          <p:spPr bwMode="auto">
            <a:xfrm>
              <a:off x="3260" y="3936"/>
              <a:ext cx="480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40" name="Line 14"/>
            <p:cNvSpPr>
              <a:spLocks noChangeShapeType="1"/>
            </p:cNvSpPr>
            <p:nvPr/>
          </p:nvSpPr>
          <p:spPr bwMode="auto">
            <a:xfrm>
              <a:off x="3308" y="3936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41" name="Text Box 15"/>
            <p:cNvSpPr txBox="1">
              <a:spLocks noChangeArrowheads="1"/>
            </p:cNvSpPr>
            <p:nvPr/>
          </p:nvSpPr>
          <p:spPr bwMode="auto">
            <a:xfrm>
              <a:off x="3268" y="3695"/>
              <a:ext cx="51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sz="1200" dirty="0">
                  <a:latin typeface="N Helvetica Narrow" charset="0"/>
                </a:rPr>
                <a:t>Payment</a:t>
              </a:r>
            </a:p>
            <a:p>
              <a:pPr algn="l">
                <a:lnSpc>
                  <a:spcPct val="85000"/>
                </a:lnSpc>
              </a:pPr>
              <a:r>
                <a:rPr lang="en-US" sz="1200" dirty="0">
                  <a:latin typeface="N Helvetica Narrow" charset="0"/>
                </a:rPr>
                <a:t>No.</a:t>
              </a:r>
            </a:p>
          </p:txBody>
        </p:sp>
      </p:grpSp>
      <p:grpSp>
        <p:nvGrpSpPr>
          <p:cNvPr id="1068048" name="Group 16"/>
          <p:cNvGrpSpPr>
            <a:grpSpLocks/>
          </p:cNvGrpSpPr>
          <p:nvPr/>
        </p:nvGrpSpPr>
        <p:grpSpPr bwMode="auto">
          <a:xfrm>
            <a:off x="3200400" y="3365500"/>
            <a:ext cx="762000" cy="838200"/>
            <a:chOff x="2972" y="3168"/>
            <a:chExt cx="480" cy="528"/>
          </a:xfrm>
        </p:grpSpPr>
        <p:sp>
          <p:nvSpPr>
            <p:cNvPr id="25735" name="AutoShape 17"/>
            <p:cNvSpPr>
              <a:spLocks noChangeArrowheads="1"/>
            </p:cNvSpPr>
            <p:nvPr/>
          </p:nvSpPr>
          <p:spPr bwMode="auto">
            <a:xfrm flipV="1">
              <a:off x="3068" y="3168"/>
              <a:ext cx="384" cy="432"/>
            </a:xfrm>
            <a:prstGeom prst="foldedCorner">
              <a:avLst>
                <a:gd name="adj" fmla="val 23699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36" name="AutoShape 18"/>
            <p:cNvSpPr>
              <a:spLocks noChangeArrowheads="1"/>
            </p:cNvSpPr>
            <p:nvPr/>
          </p:nvSpPr>
          <p:spPr bwMode="auto">
            <a:xfrm flipV="1">
              <a:off x="3020" y="3264"/>
              <a:ext cx="384" cy="432"/>
            </a:xfrm>
            <a:prstGeom prst="foldedCorner">
              <a:avLst>
                <a:gd name="adj" fmla="val 23699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37" name="Text Box 19"/>
            <p:cNvSpPr txBox="1">
              <a:spLocks noChangeArrowheads="1"/>
            </p:cNvSpPr>
            <p:nvPr/>
          </p:nvSpPr>
          <p:spPr bwMode="auto">
            <a:xfrm>
              <a:off x="2972" y="3272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US" sz="1200" dirty="0">
                  <a:latin typeface="N Helvetica Narrow" charset="0"/>
                </a:rPr>
                <a:t>Ship &amp;</a:t>
              </a:r>
            </a:p>
            <a:p>
              <a:pPr algn="l"/>
              <a:r>
                <a:rPr lang="en-US" sz="1200" dirty="0">
                  <a:latin typeface="N Helvetica Narrow" charset="0"/>
                </a:rPr>
                <a:t>Invoice</a:t>
              </a:r>
            </a:p>
          </p:txBody>
        </p:sp>
      </p:grpSp>
      <p:grpSp>
        <p:nvGrpSpPr>
          <p:cNvPr id="1068052" name="Group 20"/>
          <p:cNvGrpSpPr>
            <a:grpSpLocks/>
          </p:cNvGrpSpPr>
          <p:nvPr/>
        </p:nvGrpSpPr>
        <p:grpSpPr bwMode="auto">
          <a:xfrm>
            <a:off x="3429000" y="3952875"/>
            <a:ext cx="762000" cy="784225"/>
            <a:chOff x="2160" y="2674"/>
            <a:chExt cx="480" cy="494"/>
          </a:xfrm>
        </p:grpSpPr>
        <p:sp>
          <p:nvSpPr>
            <p:cNvPr id="25731" name="AutoShape 21"/>
            <p:cNvSpPr>
              <a:spLocks noChangeArrowheads="1"/>
            </p:cNvSpPr>
            <p:nvPr/>
          </p:nvSpPr>
          <p:spPr bwMode="auto">
            <a:xfrm flipV="1">
              <a:off x="2208" y="2688"/>
              <a:ext cx="384" cy="432"/>
            </a:xfrm>
            <a:prstGeom prst="foldedCorner">
              <a:avLst>
                <a:gd name="adj" fmla="val 23699"/>
              </a:avLst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s-ES" sz="2400" b="0" dirty="0">
                <a:latin typeface="N Helvetica Narrow" charset="0"/>
              </a:endParaRPr>
            </a:p>
          </p:txBody>
        </p:sp>
        <p:sp>
          <p:nvSpPr>
            <p:cNvPr id="25732" name="Rectangle 22"/>
            <p:cNvSpPr>
              <a:spLocks noChangeArrowheads="1"/>
            </p:cNvSpPr>
            <p:nvPr/>
          </p:nvSpPr>
          <p:spPr bwMode="auto">
            <a:xfrm>
              <a:off x="2160" y="2928"/>
              <a:ext cx="480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33" name="Line 23"/>
            <p:cNvSpPr>
              <a:spLocks noChangeShapeType="1"/>
            </p:cNvSpPr>
            <p:nvPr/>
          </p:nvSpPr>
          <p:spPr bwMode="auto">
            <a:xfrm>
              <a:off x="2208" y="2928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34" name="Text Box 24"/>
            <p:cNvSpPr txBox="1">
              <a:spLocks noChangeArrowheads="1"/>
            </p:cNvSpPr>
            <p:nvPr/>
          </p:nvSpPr>
          <p:spPr bwMode="auto">
            <a:xfrm>
              <a:off x="2168" y="2674"/>
              <a:ext cx="29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sz="1400" dirty="0">
                  <a:latin typeface="N Helvetica Narrow" charset="0"/>
                </a:rPr>
                <a:t>PO</a:t>
              </a:r>
            </a:p>
            <a:p>
              <a:pPr algn="l">
                <a:lnSpc>
                  <a:spcPct val="85000"/>
                </a:lnSpc>
              </a:pPr>
              <a:r>
                <a:rPr lang="en-US" sz="1400" dirty="0">
                  <a:latin typeface="N Helvetica Narrow" charset="0"/>
                </a:rPr>
                <a:t>No.</a:t>
              </a:r>
            </a:p>
          </p:txBody>
        </p:sp>
      </p:grpSp>
      <p:grpSp>
        <p:nvGrpSpPr>
          <p:cNvPr id="1068057" name="Group 25"/>
          <p:cNvGrpSpPr>
            <a:grpSpLocks/>
          </p:cNvGrpSpPr>
          <p:nvPr/>
        </p:nvGrpSpPr>
        <p:grpSpPr bwMode="auto">
          <a:xfrm>
            <a:off x="3657600" y="4202113"/>
            <a:ext cx="762000" cy="763587"/>
            <a:chOff x="3260" y="3695"/>
            <a:chExt cx="480" cy="481"/>
          </a:xfrm>
        </p:grpSpPr>
        <p:sp>
          <p:nvSpPr>
            <p:cNvPr id="25727" name="AutoShape 26"/>
            <p:cNvSpPr>
              <a:spLocks noChangeArrowheads="1"/>
            </p:cNvSpPr>
            <p:nvPr/>
          </p:nvSpPr>
          <p:spPr bwMode="auto">
            <a:xfrm flipV="1">
              <a:off x="3308" y="3696"/>
              <a:ext cx="384" cy="432"/>
            </a:xfrm>
            <a:prstGeom prst="foldedCorner">
              <a:avLst>
                <a:gd name="adj" fmla="val 23699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28" name="Rectangle 27"/>
            <p:cNvSpPr>
              <a:spLocks noChangeArrowheads="1"/>
            </p:cNvSpPr>
            <p:nvPr/>
          </p:nvSpPr>
          <p:spPr bwMode="auto">
            <a:xfrm>
              <a:off x="3260" y="3936"/>
              <a:ext cx="480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29" name="Line 28"/>
            <p:cNvSpPr>
              <a:spLocks noChangeShapeType="1"/>
            </p:cNvSpPr>
            <p:nvPr/>
          </p:nvSpPr>
          <p:spPr bwMode="auto">
            <a:xfrm>
              <a:off x="3308" y="3936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30" name="Text Box 29"/>
            <p:cNvSpPr txBox="1">
              <a:spLocks noChangeArrowheads="1"/>
            </p:cNvSpPr>
            <p:nvPr/>
          </p:nvSpPr>
          <p:spPr bwMode="auto">
            <a:xfrm>
              <a:off x="3268" y="3695"/>
              <a:ext cx="44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sz="1200" dirty="0">
                  <a:latin typeface="N Helvetica Narrow" charset="0"/>
                </a:rPr>
                <a:t>Invoice</a:t>
              </a:r>
            </a:p>
            <a:p>
              <a:pPr algn="l">
                <a:lnSpc>
                  <a:spcPct val="85000"/>
                </a:lnSpc>
              </a:pPr>
              <a:r>
                <a:rPr lang="en-US" sz="1200" dirty="0">
                  <a:latin typeface="N Helvetica Narrow" charset="0"/>
                </a:rPr>
                <a:t>No.</a:t>
              </a:r>
            </a:p>
          </p:txBody>
        </p:sp>
      </p:grpSp>
      <p:grpSp>
        <p:nvGrpSpPr>
          <p:cNvPr id="1068062" name="Group 30"/>
          <p:cNvGrpSpPr>
            <a:grpSpLocks/>
          </p:cNvGrpSpPr>
          <p:nvPr/>
        </p:nvGrpSpPr>
        <p:grpSpPr bwMode="auto">
          <a:xfrm>
            <a:off x="4724400" y="2146300"/>
            <a:ext cx="990600" cy="1371600"/>
            <a:chOff x="2976" y="1536"/>
            <a:chExt cx="624" cy="864"/>
          </a:xfrm>
        </p:grpSpPr>
        <p:grpSp>
          <p:nvGrpSpPr>
            <p:cNvPr id="25718" name="Group 31"/>
            <p:cNvGrpSpPr>
              <a:grpSpLocks/>
            </p:cNvGrpSpPr>
            <p:nvPr/>
          </p:nvGrpSpPr>
          <p:grpSpPr bwMode="auto">
            <a:xfrm>
              <a:off x="2976" y="1536"/>
              <a:ext cx="480" cy="528"/>
              <a:chOff x="2976" y="1584"/>
              <a:chExt cx="480" cy="528"/>
            </a:xfrm>
          </p:grpSpPr>
          <p:sp>
            <p:nvSpPr>
              <p:cNvPr id="25724" name="AutoShape 32"/>
              <p:cNvSpPr>
                <a:spLocks noChangeArrowheads="1"/>
              </p:cNvSpPr>
              <p:nvPr/>
            </p:nvSpPr>
            <p:spPr bwMode="auto">
              <a:xfrm flipV="1">
                <a:off x="3072" y="1584"/>
                <a:ext cx="384" cy="432"/>
              </a:xfrm>
              <a:prstGeom prst="foldedCorner">
                <a:avLst>
                  <a:gd name="adj" fmla="val 23699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725" name="AutoShape 33"/>
              <p:cNvSpPr>
                <a:spLocks noChangeArrowheads="1"/>
              </p:cNvSpPr>
              <p:nvPr/>
            </p:nvSpPr>
            <p:spPr bwMode="auto">
              <a:xfrm flipV="1">
                <a:off x="3024" y="1680"/>
                <a:ext cx="384" cy="432"/>
              </a:xfrm>
              <a:prstGeom prst="foldedCorner">
                <a:avLst>
                  <a:gd name="adj" fmla="val 23699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726" name="Text Box 34"/>
              <p:cNvSpPr txBox="1">
                <a:spLocks noChangeArrowheads="1"/>
              </p:cNvSpPr>
              <p:nvPr/>
            </p:nvSpPr>
            <p:spPr bwMode="auto">
              <a:xfrm>
                <a:off x="2976" y="1673"/>
                <a:ext cx="433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US" sz="1400" dirty="0">
                    <a:latin typeface="N Helvetica Narrow" charset="0"/>
                  </a:rPr>
                  <a:t>Purch</a:t>
                </a:r>
              </a:p>
              <a:p>
                <a:pPr algn="l"/>
                <a:r>
                  <a:rPr lang="en-US" sz="1400" dirty="0">
                    <a:latin typeface="N Helvetica Narrow" charset="0"/>
                  </a:rPr>
                  <a:t>Order</a:t>
                </a:r>
              </a:p>
            </p:txBody>
          </p:sp>
        </p:grpSp>
        <p:grpSp>
          <p:nvGrpSpPr>
            <p:cNvPr id="25719" name="Group 35"/>
            <p:cNvGrpSpPr>
              <a:grpSpLocks/>
            </p:cNvGrpSpPr>
            <p:nvPr/>
          </p:nvGrpSpPr>
          <p:grpSpPr bwMode="auto">
            <a:xfrm>
              <a:off x="3120" y="1906"/>
              <a:ext cx="480" cy="494"/>
              <a:chOff x="3120" y="1954"/>
              <a:chExt cx="480" cy="494"/>
            </a:xfrm>
          </p:grpSpPr>
          <p:sp>
            <p:nvSpPr>
              <p:cNvPr id="25720" name="AutoShape 36"/>
              <p:cNvSpPr>
                <a:spLocks noChangeArrowheads="1"/>
              </p:cNvSpPr>
              <p:nvPr/>
            </p:nvSpPr>
            <p:spPr bwMode="auto">
              <a:xfrm flipV="1">
                <a:off x="3168" y="1968"/>
                <a:ext cx="384" cy="432"/>
              </a:xfrm>
              <a:prstGeom prst="foldedCorner">
                <a:avLst>
                  <a:gd name="adj" fmla="val 23699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721" name="Rectangle 37"/>
              <p:cNvSpPr>
                <a:spLocks noChangeArrowheads="1"/>
              </p:cNvSpPr>
              <p:nvPr/>
            </p:nvSpPr>
            <p:spPr bwMode="auto">
              <a:xfrm>
                <a:off x="3120" y="2208"/>
                <a:ext cx="480" cy="2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722" name="Line 38"/>
              <p:cNvSpPr>
                <a:spLocks noChangeShapeType="1"/>
              </p:cNvSpPr>
              <p:nvPr/>
            </p:nvSpPr>
            <p:spPr bwMode="auto">
              <a:xfrm>
                <a:off x="3168" y="220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723" name="Text Box 39"/>
              <p:cNvSpPr txBox="1">
                <a:spLocks noChangeArrowheads="1"/>
              </p:cNvSpPr>
              <p:nvPr/>
            </p:nvSpPr>
            <p:spPr bwMode="auto">
              <a:xfrm>
                <a:off x="3128" y="1954"/>
                <a:ext cx="296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>
                  <a:lnSpc>
                    <a:spcPct val="85000"/>
                  </a:lnSpc>
                </a:pPr>
                <a:r>
                  <a:rPr lang="en-US" sz="1400" dirty="0">
                    <a:latin typeface="N Helvetica Narrow" charset="0"/>
                  </a:rPr>
                  <a:t>PO</a:t>
                </a:r>
              </a:p>
              <a:p>
                <a:pPr algn="l">
                  <a:lnSpc>
                    <a:spcPct val="85000"/>
                  </a:lnSpc>
                </a:pPr>
                <a:r>
                  <a:rPr lang="en-US" sz="1400" dirty="0">
                    <a:latin typeface="N Helvetica Narrow" charset="0"/>
                  </a:rPr>
                  <a:t>No.</a:t>
                </a:r>
              </a:p>
            </p:txBody>
          </p:sp>
        </p:grpSp>
      </p:grpSp>
      <p:sp>
        <p:nvSpPr>
          <p:cNvPr id="25609" name="Rectangle 40"/>
          <p:cNvSpPr>
            <a:spLocks noGrp="1" noChangeArrowheads="1"/>
          </p:cNvSpPr>
          <p:nvPr>
            <p:ph type="title"/>
          </p:nvPr>
        </p:nvSpPr>
        <p:spPr>
          <a:xfrm>
            <a:off x="698500" y="180975"/>
            <a:ext cx="7772400" cy="1143000"/>
          </a:xfrm>
        </p:spPr>
        <p:txBody>
          <a:bodyPr/>
          <a:lstStyle/>
          <a:p>
            <a:r>
              <a:rPr lang="en-US" dirty="0" smtClean="0"/>
              <a:t>Integrating Payments with Upstream Processes</a:t>
            </a:r>
          </a:p>
        </p:txBody>
      </p:sp>
      <p:sp>
        <p:nvSpPr>
          <p:cNvPr id="1068073" name="AutoShape 41"/>
          <p:cNvSpPr>
            <a:spLocks noChangeArrowheads="1"/>
          </p:cNvSpPr>
          <p:nvPr/>
        </p:nvSpPr>
        <p:spPr bwMode="auto">
          <a:xfrm>
            <a:off x="609600" y="2146300"/>
            <a:ext cx="1219200" cy="1066800"/>
          </a:xfrm>
          <a:prstGeom prst="can">
            <a:avLst>
              <a:gd name="adj" fmla="val 28032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Helvetica" pitchFamily="34" charset="0"/>
              </a:rPr>
              <a:t>Purchasing</a:t>
            </a:r>
          </a:p>
          <a:p>
            <a:pPr algn="ctr"/>
            <a:r>
              <a:rPr lang="en-US" sz="1600" dirty="0">
                <a:latin typeface="Helvetica" pitchFamily="34" charset="0"/>
              </a:rPr>
              <a:t>Dept.</a:t>
            </a:r>
          </a:p>
        </p:txBody>
      </p:sp>
      <p:grpSp>
        <p:nvGrpSpPr>
          <p:cNvPr id="1068074" name="Group 42"/>
          <p:cNvGrpSpPr>
            <a:grpSpLocks/>
          </p:cNvGrpSpPr>
          <p:nvPr/>
        </p:nvGrpSpPr>
        <p:grpSpPr bwMode="auto">
          <a:xfrm>
            <a:off x="4191000" y="2982913"/>
            <a:ext cx="2792413" cy="1146175"/>
            <a:chOff x="2640" y="2063"/>
            <a:chExt cx="1759" cy="722"/>
          </a:xfrm>
        </p:grpSpPr>
        <p:sp>
          <p:nvSpPr>
            <p:cNvPr id="25712" name="Line 43"/>
            <p:cNvSpPr>
              <a:spLocks noChangeShapeType="1"/>
            </p:cNvSpPr>
            <p:nvPr/>
          </p:nvSpPr>
          <p:spPr bwMode="auto">
            <a:xfrm flipH="1">
              <a:off x="2640" y="2784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13" name="Arc 44"/>
            <p:cNvSpPr>
              <a:spLocks/>
            </p:cNvSpPr>
            <p:nvPr/>
          </p:nvSpPr>
          <p:spPr bwMode="auto">
            <a:xfrm>
              <a:off x="4032" y="2064"/>
              <a:ext cx="367" cy="721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-1" y="2"/>
                  </a:moveTo>
                  <a:cubicBezTo>
                    <a:pt x="107" y="0"/>
                    <a:pt x="215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44" y="43200"/>
                    <a:pt x="165" y="43199"/>
                    <a:pt x="85" y="43198"/>
                  </a:cubicBezTo>
                </a:path>
                <a:path w="21924" h="43200" stroke="0" extrusionOk="0">
                  <a:moveTo>
                    <a:pt x="-1" y="2"/>
                  </a:moveTo>
                  <a:cubicBezTo>
                    <a:pt x="107" y="0"/>
                    <a:pt x="215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44" y="43200"/>
                    <a:pt x="165" y="43199"/>
                    <a:pt x="85" y="43198"/>
                  </a:cubicBezTo>
                  <a:lnTo>
                    <a:pt x="324" y="21600"/>
                  </a:lnTo>
                  <a:lnTo>
                    <a:pt x="-1" y="2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14" name="Line 45"/>
            <p:cNvSpPr>
              <a:spLocks noChangeShapeType="1"/>
            </p:cNvSpPr>
            <p:nvPr/>
          </p:nvSpPr>
          <p:spPr bwMode="auto">
            <a:xfrm>
              <a:off x="3648" y="2064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15" name="Line 46"/>
            <p:cNvSpPr>
              <a:spLocks noChangeShapeType="1"/>
            </p:cNvSpPr>
            <p:nvPr/>
          </p:nvSpPr>
          <p:spPr bwMode="auto">
            <a:xfrm flipH="1" flipV="1">
              <a:off x="2660" y="2784"/>
              <a:ext cx="1372" cy="1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16" name="Arc 47"/>
            <p:cNvSpPr>
              <a:spLocks/>
            </p:cNvSpPr>
            <p:nvPr/>
          </p:nvSpPr>
          <p:spPr bwMode="auto">
            <a:xfrm>
              <a:off x="4032" y="2064"/>
              <a:ext cx="365" cy="721"/>
            </a:xfrm>
            <a:custGeom>
              <a:avLst/>
              <a:gdLst>
                <a:gd name="T0" fmla="*/ 0 w 21838"/>
                <a:gd name="T1" fmla="*/ 0 h 43200"/>
                <a:gd name="T2" fmla="*/ 0 w 21838"/>
                <a:gd name="T3" fmla="*/ 0 h 43200"/>
                <a:gd name="T4" fmla="*/ 0 w 21838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838" h="43200" fill="none" extrusionOk="0">
                  <a:moveTo>
                    <a:pt x="237" y="0"/>
                  </a:moveTo>
                  <a:cubicBezTo>
                    <a:pt x="12167" y="0"/>
                    <a:pt x="21838" y="9670"/>
                    <a:pt x="21838" y="21600"/>
                  </a:cubicBezTo>
                  <a:cubicBezTo>
                    <a:pt x="21838" y="33529"/>
                    <a:pt x="12167" y="43200"/>
                    <a:pt x="238" y="43200"/>
                  </a:cubicBezTo>
                  <a:cubicBezTo>
                    <a:pt x="158" y="43200"/>
                    <a:pt x="79" y="43199"/>
                    <a:pt x="-1" y="43198"/>
                  </a:cubicBezTo>
                </a:path>
                <a:path w="21838" h="43200" stroke="0" extrusionOk="0">
                  <a:moveTo>
                    <a:pt x="237" y="0"/>
                  </a:moveTo>
                  <a:cubicBezTo>
                    <a:pt x="12167" y="0"/>
                    <a:pt x="21838" y="9670"/>
                    <a:pt x="21838" y="21600"/>
                  </a:cubicBezTo>
                  <a:cubicBezTo>
                    <a:pt x="21838" y="33529"/>
                    <a:pt x="12167" y="43200"/>
                    <a:pt x="238" y="43200"/>
                  </a:cubicBezTo>
                  <a:cubicBezTo>
                    <a:pt x="158" y="43200"/>
                    <a:pt x="79" y="43199"/>
                    <a:pt x="-1" y="43198"/>
                  </a:cubicBezTo>
                  <a:lnTo>
                    <a:pt x="238" y="21600"/>
                  </a:lnTo>
                  <a:lnTo>
                    <a:pt x="237" y="0"/>
                  </a:lnTo>
                  <a:close/>
                </a:path>
              </a:pathLst>
            </a:custGeom>
            <a:noFill/>
            <a:ln w="38100">
              <a:solidFill>
                <a:srgbClr val="FF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17" name="Line 48"/>
            <p:cNvSpPr>
              <a:spLocks noChangeShapeType="1"/>
            </p:cNvSpPr>
            <p:nvPr/>
          </p:nvSpPr>
          <p:spPr bwMode="auto">
            <a:xfrm>
              <a:off x="3648" y="2063"/>
              <a:ext cx="388" cy="2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68081" name="Group 49"/>
          <p:cNvGrpSpPr>
            <a:grpSpLocks/>
          </p:cNvGrpSpPr>
          <p:nvPr/>
        </p:nvGrpSpPr>
        <p:grpSpPr bwMode="auto">
          <a:xfrm>
            <a:off x="2168525" y="4430713"/>
            <a:ext cx="2784475" cy="1147762"/>
            <a:chOff x="1366" y="2975"/>
            <a:chExt cx="1754" cy="723"/>
          </a:xfrm>
        </p:grpSpPr>
        <p:grpSp>
          <p:nvGrpSpPr>
            <p:cNvPr id="25704" name="Group 50"/>
            <p:cNvGrpSpPr>
              <a:grpSpLocks/>
            </p:cNvGrpSpPr>
            <p:nvPr/>
          </p:nvGrpSpPr>
          <p:grpSpPr bwMode="auto">
            <a:xfrm>
              <a:off x="1368" y="2975"/>
              <a:ext cx="1752" cy="722"/>
              <a:chOff x="1368" y="2975"/>
              <a:chExt cx="1752" cy="722"/>
            </a:xfrm>
          </p:grpSpPr>
          <p:sp>
            <p:nvSpPr>
              <p:cNvPr id="25709" name="Line 51"/>
              <p:cNvSpPr>
                <a:spLocks noChangeShapeType="1"/>
              </p:cNvSpPr>
              <p:nvPr/>
            </p:nvSpPr>
            <p:spPr bwMode="auto">
              <a:xfrm>
                <a:off x="1728" y="3696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710" name="Arc 52"/>
              <p:cNvSpPr>
                <a:spLocks/>
              </p:cNvSpPr>
              <p:nvPr/>
            </p:nvSpPr>
            <p:spPr bwMode="auto">
              <a:xfrm flipH="1">
                <a:off x="1368" y="2976"/>
                <a:ext cx="368" cy="721"/>
              </a:xfrm>
              <a:custGeom>
                <a:avLst/>
                <a:gdLst>
                  <a:gd name="T0" fmla="*/ 0 w 22019"/>
                  <a:gd name="T1" fmla="*/ 0 h 43200"/>
                  <a:gd name="T2" fmla="*/ 0 w 22019"/>
                  <a:gd name="T3" fmla="*/ 0 h 43200"/>
                  <a:gd name="T4" fmla="*/ 0 w 22019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019" h="43200" fill="none" extrusionOk="0">
                    <a:moveTo>
                      <a:pt x="-1" y="4"/>
                    </a:moveTo>
                    <a:cubicBezTo>
                      <a:pt x="139" y="1"/>
                      <a:pt x="279" y="-1"/>
                      <a:pt x="419" y="0"/>
                    </a:cubicBezTo>
                    <a:cubicBezTo>
                      <a:pt x="12348" y="0"/>
                      <a:pt x="22019" y="9670"/>
                      <a:pt x="22019" y="21600"/>
                    </a:cubicBezTo>
                    <a:cubicBezTo>
                      <a:pt x="22019" y="33529"/>
                      <a:pt x="12348" y="43200"/>
                      <a:pt x="419" y="43200"/>
                    </a:cubicBezTo>
                    <a:cubicBezTo>
                      <a:pt x="339" y="43200"/>
                      <a:pt x="260" y="43199"/>
                      <a:pt x="180" y="43198"/>
                    </a:cubicBezTo>
                  </a:path>
                  <a:path w="22019" h="43200" stroke="0" extrusionOk="0">
                    <a:moveTo>
                      <a:pt x="-1" y="4"/>
                    </a:moveTo>
                    <a:cubicBezTo>
                      <a:pt x="139" y="1"/>
                      <a:pt x="279" y="-1"/>
                      <a:pt x="419" y="0"/>
                    </a:cubicBezTo>
                    <a:cubicBezTo>
                      <a:pt x="12348" y="0"/>
                      <a:pt x="22019" y="9670"/>
                      <a:pt x="22019" y="21600"/>
                    </a:cubicBezTo>
                    <a:cubicBezTo>
                      <a:pt x="22019" y="33529"/>
                      <a:pt x="12348" y="43200"/>
                      <a:pt x="419" y="43200"/>
                    </a:cubicBezTo>
                    <a:cubicBezTo>
                      <a:pt x="339" y="43200"/>
                      <a:pt x="260" y="43199"/>
                      <a:pt x="180" y="43198"/>
                    </a:cubicBezTo>
                    <a:lnTo>
                      <a:pt x="419" y="21600"/>
                    </a:lnTo>
                    <a:lnTo>
                      <a:pt x="-1" y="4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711" name="Line 53"/>
              <p:cNvSpPr>
                <a:spLocks noChangeShapeType="1"/>
              </p:cNvSpPr>
              <p:nvPr/>
            </p:nvSpPr>
            <p:spPr bwMode="auto">
              <a:xfrm flipH="1">
                <a:off x="1728" y="2975"/>
                <a:ext cx="576" cy="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5705" name="Group 54"/>
            <p:cNvGrpSpPr>
              <a:grpSpLocks/>
            </p:cNvGrpSpPr>
            <p:nvPr/>
          </p:nvGrpSpPr>
          <p:grpSpPr bwMode="auto">
            <a:xfrm>
              <a:off x="1366" y="2976"/>
              <a:ext cx="1734" cy="722"/>
              <a:chOff x="1366" y="2976"/>
              <a:chExt cx="1734" cy="722"/>
            </a:xfrm>
          </p:grpSpPr>
          <p:sp>
            <p:nvSpPr>
              <p:cNvPr id="25706" name="Line 55"/>
              <p:cNvSpPr>
                <a:spLocks noChangeShapeType="1"/>
              </p:cNvSpPr>
              <p:nvPr/>
            </p:nvSpPr>
            <p:spPr bwMode="auto">
              <a:xfrm>
                <a:off x="1728" y="3696"/>
                <a:ext cx="1372" cy="1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707" name="Arc 56"/>
              <p:cNvSpPr>
                <a:spLocks/>
              </p:cNvSpPr>
              <p:nvPr/>
            </p:nvSpPr>
            <p:spPr bwMode="auto">
              <a:xfrm flipH="1">
                <a:off x="1366" y="2977"/>
                <a:ext cx="369" cy="721"/>
              </a:xfrm>
              <a:custGeom>
                <a:avLst/>
                <a:gdLst>
                  <a:gd name="T0" fmla="*/ 0 w 22078"/>
                  <a:gd name="T1" fmla="*/ 0 h 43200"/>
                  <a:gd name="T2" fmla="*/ 0 w 22078"/>
                  <a:gd name="T3" fmla="*/ 0 h 43200"/>
                  <a:gd name="T4" fmla="*/ 0 w 22078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078" h="43200" fill="none" extrusionOk="0">
                    <a:moveTo>
                      <a:pt x="179" y="2"/>
                    </a:moveTo>
                    <a:cubicBezTo>
                      <a:pt x="279" y="0"/>
                      <a:pt x="378" y="-1"/>
                      <a:pt x="478" y="0"/>
                    </a:cubicBezTo>
                    <a:cubicBezTo>
                      <a:pt x="12407" y="0"/>
                      <a:pt x="22078" y="9670"/>
                      <a:pt x="22078" y="21600"/>
                    </a:cubicBezTo>
                    <a:cubicBezTo>
                      <a:pt x="22078" y="33529"/>
                      <a:pt x="12407" y="43200"/>
                      <a:pt x="478" y="43200"/>
                    </a:cubicBezTo>
                    <a:cubicBezTo>
                      <a:pt x="318" y="43200"/>
                      <a:pt x="159" y="43198"/>
                      <a:pt x="-1" y="43194"/>
                    </a:cubicBezTo>
                  </a:path>
                  <a:path w="22078" h="43200" stroke="0" extrusionOk="0">
                    <a:moveTo>
                      <a:pt x="179" y="2"/>
                    </a:moveTo>
                    <a:cubicBezTo>
                      <a:pt x="279" y="0"/>
                      <a:pt x="378" y="-1"/>
                      <a:pt x="478" y="0"/>
                    </a:cubicBezTo>
                    <a:cubicBezTo>
                      <a:pt x="12407" y="0"/>
                      <a:pt x="22078" y="9670"/>
                      <a:pt x="22078" y="21600"/>
                    </a:cubicBezTo>
                    <a:cubicBezTo>
                      <a:pt x="22078" y="33529"/>
                      <a:pt x="12407" y="43200"/>
                      <a:pt x="478" y="43200"/>
                    </a:cubicBezTo>
                    <a:cubicBezTo>
                      <a:pt x="318" y="43200"/>
                      <a:pt x="159" y="43198"/>
                      <a:pt x="-1" y="43194"/>
                    </a:cubicBezTo>
                    <a:lnTo>
                      <a:pt x="478" y="21600"/>
                    </a:lnTo>
                    <a:lnTo>
                      <a:pt x="179" y="2"/>
                    </a:lnTo>
                    <a:close/>
                  </a:path>
                </a:pathLst>
              </a:custGeom>
              <a:noFill/>
              <a:ln w="38100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708" name="Line 57"/>
              <p:cNvSpPr>
                <a:spLocks noChangeShapeType="1"/>
              </p:cNvSpPr>
              <p:nvPr/>
            </p:nvSpPr>
            <p:spPr bwMode="auto">
              <a:xfrm flipH="1">
                <a:off x="1728" y="2976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68090" name="Group 58"/>
          <p:cNvGrpSpPr>
            <a:grpSpLocks/>
          </p:cNvGrpSpPr>
          <p:nvPr/>
        </p:nvGrpSpPr>
        <p:grpSpPr bwMode="auto">
          <a:xfrm>
            <a:off x="4038600" y="3746500"/>
            <a:ext cx="3200400" cy="0"/>
            <a:chOff x="2544" y="2544"/>
            <a:chExt cx="2016" cy="0"/>
          </a:xfrm>
        </p:grpSpPr>
        <p:sp>
          <p:nvSpPr>
            <p:cNvPr id="25702" name="Line 59"/>
            <p:cNvSpPr>
              <a:spLocks noChangeShapeType="1"/>
            </p:cNvSpPr>
            <p:nvPr/>
          </p:nvSpPr>
          <p:spPr bwMode="auto">
            <a:xfrm flipH="1">
              <a:off x="2544" y="2544"/>
              <a:ext cx="201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03" name="Line 60"/>
            <p:cNvSpPr>
              <a:spLocks noChangeShapeType="1"/>
            </p:cNvSpPr>
            <p:nvPr/>
          </p:nvSpPr>
          <p:spPr bwMode="auto">
            <a:xfrm flipH="1">
              <a:off x="2564" y="2544"/>
              <a:ext cx="1996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68093" name="Group 61"/>
          <p:cNvGrpSpPr>
            <a:grpSpLocks/>
          </p:cNvGrpSpPr>
          <p:nvPr/>
        </p:nvGrpSpPr>
        <p:grpSpPr bwMode="auto">
          <a:xfrm>
            <a:off x="1905000" y="5118100"/>
            <a:ext cx="2819400" cy="0"/>
            <a:chOff x="1200" y="3408"/>
            <a:chExt cx="1776" cy="0"/>
          </a:xfrm>
        </p:grpSpPr>
        <p:sp>
          <p:nvSpPr>
            <p:cNvPr id="25700" name="Line 62"/>
            <p:cNvSpPr>
              <a:spLocks noChangeShapeType="1"/>
            </p:cNvSpPr>
            <p:nvPr/>
          </p:nvSpPr>
          <p:spPr bwMode="auto">
            <a:xfrm>
              <a:off x="1200" y="3408"/>
              <a:ext cx="177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701" name="Line 63"/>
            <p:cNvSpPr>
              <a:spLocks noChangeShapeType="1"/>
            </p:cNvSpPr>
            <p:nvPr/>
          </p:nvSpPr>
          <p:spPr bwMode="auto">
            <a:xfrm>
              <a:off x="1200" y="3408"/>
              <a:ext cx="1756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68096" name="Group 64"/>
          <p:cNvGrpSpPr>
            <a:grpSpLocks/>
          </p:cNvGrpSpPr>
          <p:nvPr/>
        </p:nvGrpSpPr>
        <p:grpSpPr bwMode="auto">
          <a:xfrm>
            <a:off x="1905000" y="5803900"/>
            <a:ext cx="3124200" cy="0"/>
            <a:chOff x="1200" y="3840"/>
            <a:chExt cx="1968" cy="0"/>
          </a:xfrm>
        </p:grpSpPr>
        <p:sp>
          <p:nvSpPr>
            <p:cNvPr id="25698" name="Line 65"/>
            <p:cNvSpPr>
              <a:spLocks noChangeShapeType="1"/>
            </p:cNvSpPr>
            <p:nvPr/>
          </p:nvSpPr>
          <p:spPr bwMode="auto">
            <a:xfrm>
              <a:off x="1200" y="3840"/>
              <a:ext cx="1968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99" name="Line 66"/>
            <p:cNvSpPr>
              <a:spLocks noChangeShapeType="1"/>
            </p:cNvSpPr>
            <p:nvPr/>
          </p:nvSpPr>
          <p:spPr bwMode="auto">
            <a:xfrm>
              <a:off x="1200" y="3840"/>
              <a:ext cx="1948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68099" name="Group 67"/>
          <p:cNvGrpSpPr>
            <a:grpSpLocks/>
          </p:cNvGrpSpPr>
          <p:nvPr/>
        </p:nvGrpSpPr>
        <p:grpSpPr bwMode="auto">
          <a:xfrm>
            <a:off x="1905000" y="2679700"/>
            <a:ext cx="3003550" cy="381000"/>
            <a:chOff x="1200" y="1872"/>
            <a:chExt cx="1892" cy="240"/>
          </a:xfrm>
        </p:grpSpPr>
        <p:grpSp>
          <p:nvGrpSpPr>
            <p:cNvPr id="25692" name="Group 68"/>
            <p:cNvGrpSpPr>
              <a:grpSpLocks/>
            </p:cNvGrpSpPr>
            <p:nvPr/>
          </p:nvGrpSpPr>
          <p:grpSpPr bwMode="auto">
            <a:xfrm>
              <a:off x="1200" y="1872"/>
              <a:ext cx="1776" cy="0"/>
              <a:chOff x="1200" y="1872"/>
              <a:chExt cx="1776" cy="0"/>
            </a:xfrm>
          </p:grpSpPr>
          <p:sp>
            <p:nvSpPr>
              <p:cNvPr id="25696" name="Line 69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1776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97" name="Line 70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1756" cy="0"/>
              </a:xfrm>
              <a:prstGeom prst="line">
                <a:avLst/>
              </a:prstGeom>
              <a:noFill/>
              <a:ln w="38100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5693" name="Group 71"/>
            <p:cNvGrpSpPr>
              <a:grpSpLocks/>
            </p:cNvGrpSpPr>
            <p:nvPr/>
          </p:nvGrpSpPr>
          <p:grpSpPr bwMode="auto">
            <a:xfrm>
              <a:off x="1200" y="2112"/>
              <a:ext cx="1892" cy="0"/>
              <a:chOff x="1200" y="2160"/>
              <a:chExt cx="1892" cy="0"/>
            </a:xfrm>
          </p:grpSpPr>
          <p:sp>
            <p:nvSpPr>
              <p:cNvPr id="25694" name="Line 72"/>
              <p:cNvSpPr>
                <a:spLocks noChangeShapeType="1"/>
              </p:cNvSpPr>
              <p:nvPr/>
            </p:nvSpPr>
            <p:spPr bwMode="auto">
              <a:xfrm>
                <a:off x="1200" y="2160"/>
                <a:ext cx="1892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95" name="Line 73"/>
              <p:cNvSpPr>
                <a:spLocks noChangeShapeType="1"/>
              </p:cNvSpPr>
              <p:nvPr/>
            </p:nvSpPr>
            <p:spPr bwMode="auto">
              <a:xfrm>
                <a:off x="1200" y="2160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068106" name="AutoShape 74"/>
          <p:cNvSpPr>
            <a:spLocks noChangeArrowheads="1"/>
          </p:cNvSpPr>
          <p:nvPr/>
        </p:nvSpPr>
        <p:spPr bwMode="auto">
          <a:xfrm>
            <a:off x="609600" y="4889500"/>
            <a:ext cx="1219200" cy="1066800"/>
          </a:xfrm>
          <a:prstGeom prst="can">
            <a:avLst>
              <a:gd name="adj" fmla="val 28032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Helvetica" pitchFamily="34" charset="0"/>
              </a:rPr>
              <a:t>Accounts</a:t>
            </a:r>
          </a:p>
          <a:p>
            <a:pPr algn="ctr"/>
            <a:r>
              <a:rPr lang="en-US" sz="1600" dirty="0">
                <a:latin typeface="Helvetica" pitchFamily="34" charset="0"/>
              </a:rPr>
              <a:t>Payable</a:t>
            </a:r>
          </a:p>
        </p:txBody>
      </p:sp>
      <p:sp>
        <p:nvSpPr>
          <p:cNvPr id="1068107" name="AutoShape 75"/>
          <p:cNvSpPr>
            <a:spLocks noChangeArrowheads="1"/>
          </p:cNvSpPr>
          <p:nvPr/>
        </p:nvSpPr>
        <p:spPr bwMode="auto">
          <a:xfrm>
            <a:off x="609600" y="3517900"/>
            <a:ext cx="1219200" cy="1066800"/>
          </a:xfrm>
          <a:prstGeom prst="can">
            <a:avLst>
              <a:gd name="adj" fmla="val 28032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Helvetica" pitchFamily="34" charset="0"/>
              </a:rPr>
              <a:t>Receiving</a:t>
            </a:r>
          </a:p>
          <a:p>
            <a:pPr algn="ctr"/>
            <a:r>
              <a:rPr lang="en-US" sz="1600" dirty="0">
                <a:latin typeface="Helvetica" pitchFamily="34" charset="0"/>
              </a:rPr>
              <a:t>Dept.</a:t>
            </a:r>
          </a:p>
        </p:txBody>
      </p:sp>
      <p:grpSp>
        <p:nvGrpSpPr>
          <p:cNvPr id="1068108" name="Group 76"/>
          <p:cNvGrpSpPr>
            <a:grpSpLocks/>
          </p:cNvGrpSpPr>
          <p:nvPr/>
        </p:nvGrpSpPr>
        <p:grpSpPr bwMode="auto">
          <a:xfrm>
            <a:off x="1905000" y="3898900"/>
            <a:ext cx="1524000" cy="304800"/>
            <a:chOff x="1200" y="2640"/>
            <a:chExt cx="960" cy="192"/>
          </a:xfrm>
        </p:grpSpPr>
        <p:grpSp>
          <p:nvGrpSpPr>
            <p:cNvPr id="25686" name="Group 77"/>
            <p:cNvGrpSpPr>
              <a:grpSpLocks/>
            </p:cNvGrpSpPr>
            <p:nvPr/>
          </p:nvGrpSpPr>
          <p:grpSpPr bwMode="auto">
            <a:xfrm>
              <a:off x="1200" y="2832"/>
              <a:ext cx="960" cy="0"/>
              <a:chOff x="1200" y="2832"/>
              <a:chExt cx="960" cy="0"/>
            </a:xfrm>
          </p:grpSpPr>
          <p:sp>
            <p:nvSpPr>
              <p:cNvPr id="25690" name="Line 78"/>
              <p:cNvSpPr>
                <a:spLocks noChangeShapeType="1"/>
              </p:cNvSpPr>
              <p:nvPr/>
            </p:nvSpPr>
            <p:spPr bwMode="auto">
              <a:xfrm flipH="1">
                <a:off x="1200" y="2832"/>
                <a:ext cx="96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91" name="Line 79"/>
              <p:cNvSpPr>
                <a:spLocks noChangeShapeType="1"/>
              </p:cNvSpPr>
              <p:nvPr/>
            </p:nvSpPr>
            <p:spPr bwMode="auto">
              <a:xfrm flipH="1">
                <a:off x="1218" y="2832"/>
                <a:ext cx="942" cy="0"/>
              </a:xfrm>
              <a:prstGeom prst="line">
                <a:avLst/>
              </a:prstGeom>
              <a:noFill/>
              <a:ln w="38100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5687" name="Group 80"/>
            <p:cNvGrpSpPr>
              <a:grpSpLocks/>
            </p:cNvGrpSpPr>
            <p:nvPr/>
          </p:nvGrpSpPr>
          <p:grpSpPr bwMode="auto">
            <a:xfrm>
              <a:off x="1200" y="2640"/>
              <a:ext cx="816" cy="0"/>
              <a:chOff x="1200" y="2640"/>
              <a:chExt cx="816" cy="0"/>
            </a:xfrm>
          </p:grpSpPr>
          <p:sp>
            <p:nvSpPr>
              <p:cNvPr id="25688" name="Line 81"/>
              <p:cNvSpPr>
                <a:spLocks noChangeShapeType="1"/>
              </p:cNvSpPr>
              <p:nvPr/>
            </p:nvSpPr>
            <p:spPr bwMode="auto">
              <a:xfrm flipH="1">
                <a:off x="1200" y="2640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89" name="Line 82"/>
              <p:cNvSpPr>
                <a:spLocks noChangeShapeType="1"/>
              </p:cNvSpPr>
              <p:nvPr/>
            </p:nvSpPr>
            <p:spPr bwMode="auto">
              <a:xfrm flipH="1">
                <a:off x="1220" y="2640"/>
                <a:ext cx="796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68115" name="Group 83"/>
          <p:cNvGrpSpPr>
            <a:grpSpLocks/>
          </p:cNvGrpSpPr>
          <p:nvPr/>
        </p:nvGrpSpPr>
        <p:grpSpPr bwMode="auto">
          <a:xfrm>
            <a:off x="1905000" y="3060700"/>
            <a:ext cx="771525" cy="609600"/>
            <a:chOff x="1200" y="2112"/>
            <a:chExt cx="486" cy="384"/>
          </a:xfrm>
        </p:grpSpPr>
        <p:grpSp>
          <p:nvGrpSpPr>
            <p:cNvPr id="25680" name="Group 84"/>
            <p:cNvGrpSpPr>
              <a:grpSpLocks/>
            </p:cNvGrpSpPr>
            <p:nvPr/>
          </p:nvGrpSpPr>
          <p:grpSpPr bwMode="auto">
            <a:xfrm>
              <a:off x="1200" y="2112"/>
              <a:ext cx="486" cy="384"/>
              <a:chOff x="1200" y="2112"/>
              <a:chExt cx="486" cy="384"/>
            </a:xfrm>
          </p:grpSpPr>
          <p:sp>
            <p:nvSpPr>
              <p:cNvPr id="25684" name="Line 85"/>
              <p:cNvSpPr>
                <a:spLocks noChangeShapeType="1"/>
              </p:cNvSpPr>
              <p:nvPr/>
            </p:nvSpPr>
            <p:spPr bwMode="auto">
              <a:xfrm flipH="1">
                <a:off x="1200" y="2496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85" name="Arc 86"/>
              <p:cNvSpPr>
                <a:spLocks/>
              </p:cNvSpPr>
              <p:nvPr/>
            </p:nvSpPr>
            <p:spPr bwMode="auto">
              <a:xfrm>
                <a:off x="1488" y="2112"/>
                <a:ext cx="198" cy="384"/>
              </a:xfrm>
              <a:custGeom>
                <a:avLst/>
                <a:gdLst>
                  <a:gd name="T0" fmla="*/ 0 w 22227"/>
                  <a:gd name="T1" fmla="*/ 0 h 43200"/>
                  <a:gd name="T2" fmla="*/ 0 w 22227"/>
                  <a:gd name="T3" fmla="*/ 0 h 43200"/>
                  <a:gd name="T4" fmla="*/ 0 w 22227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227" h="43200" fill="none" extrusionOk="0">
                    <a:moveTo>
                      <a:pt x="626" y="0"/>
                    </a:moveTo>
                    <a:cubicBezTo>
                      <a:pt x="12556" y="0"/>
                      <a:pt x="22227" y="9670"/>
                      <a:pt x="22227" y="21600"/>
                    </a:cubicBezTo>
                    <a:cubicBezTo>
                      <a:pt x="22227" y="33529"/>
                      <a:pt x="12556" y="43200"/>
                      <a:pt x="627" y="43200"/>
                    </a:cubicBezTo>
                    <a:cubicBezTo>
                      <a:pt x="417" y="43200"/>
                      <a:pt x="208" y="43196"/>
                      <a:pt x="-1" y="43190"/>
                    </a:cubicBezTo>
                  </a:path>
                  <a:path w="22227" h="43200" stroke="0" extrusionOk="0">
                    <a:moveTo>
                      <a:pt x="626" y="0"/>
                    </a:moveTo>
                    <a:cubicBezTo>
                      <a:pt x="12556" y="0"/>
                      <a:pt x="22227" y="9670"/>
                      <a:pt x="22227" y="21600"/>
                    </a:cubicBezTo>
                    <a:cubicBezTo>
                      <a:pt x="22227" y="33529"/>
                      <a:pt x="12556" y="43200"/>
                      <a:pt x="627" y="43200"/>
                    </a:cubicBezTo>
                    <a:cubicBezTo>
                      <a:pt x="417" y="43200"/>
                      <a:pt x="208" y="43196"/>
                      <a:pt x="-1" y="43190"/>
                    </a:cubicBezTo>
                    <a:lnTo>
                      <a:pt x="627" y="21600"/>
                    </a:lnTo>
                    <a:lnTo>
                      <a:pt x="626" y="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5681" name="Group 87"/>
            <p:cNvGrpSpPr>
              <a:grpSpLocks/>
            </p:cNvGrpSpPr>
            <p:nvPr/>
          </p:nvGrpSpPr>
          <p:grpSpPr bwMode="auto">
            <a:xfrm>
              <a:off x="1220" y="2112"/>
              <a:ext cx="466" cy="384"/>
              <a:chOff x="1220" y="2112"/>
              <a:chExt cx="466" cy="384"/>
            </a:xfrm>
          </p:grpSpPr>
          <p:sp>
            <p:nvSpPr>
              <p:cNvPr id="25682" name="Line 88"/>
              <p:cNvSpPr>
                <a:spLocks noChangeShapeType="1"/>
              </p:cNvSpPr>
              <p:nvPr/>
            </p:nvSpPr>
            <p:spPr bwMode="auto">
              <a:xfrm flipH="1">
                <a:off x="1220" y="2496"/>
                <a:ext cx="268" cy="0"/>
              </a:xfrm>
              <a:prstGeom prst="line">
                <a:avLst/>
              </a:prstGeom>
              <a:noFill/>
              <a:ln w="38100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83" name="Arc 89"/>
              <p:cNvSpPr>
                <a:spLocks/>
              </p:cNvSpPr>
              <p:nvPr/>
            </p:nvSpPr>
            <p:spPr bwMode="auto">
              <a:xfrm>
                <a:off x="1488" y="2112"/>
                <a:ext cx="198" cy="384"/>
              </a:xfrm>
              <a:custGeom>
                <a:avLst/>
                <a:gdLst>
                  <a:gd name="T0" fmla="*/ 0 w 22227"/>
                  <a:gd name="T1" fmla="*/ 0 h 43200"/>
                  <a:gd name="T2" fmla="*/ 0 w 22227"/>
                  <a:gd name="T3" fmla="*/ 0 h 43200"/>
                  <a:gd name="T4" fmla="*/ 0 w 22227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227" h="43200" fill="none" extrusionOk="0">
                    <a:moveTo>
                      <a:pt x="626" y="0"/>
                    </a:moveTo>
                    <a:cubicBezTo>
                      <a:pt x="12556" y="0"/>
                      <a:pt x="22227" y="9670"/>
                      <a:pt x="22227" y="21600"/>
                    </a:cubicBezTo>
                    <a:cubicBezTo>
                      <a:pt x="22227" y="33529"/>
                      <a:pt x="12556" y="43200"/>
                      <a:pt x="627" y="43200"/>
                    </a:cubicBezTo>
                    <a:cubicBezTo>
                      <a:pt x="417" y="43200"/>
                      <a:pt x="208" y="43196"/>
                      <a:pt x="-1" y="43190"/>
                    </a:cubicBezTo>
                  </a:path>
                  <a:path w="22227" h="43200" stroke="0" extrusionOk="0">
                    <a:moveTo>
                      <a:pt x="626" y="0"/>
                    </a:moveTo>
                    <a:cubicBezTo>
                      <a:pt x="12556" y="0"/>
                      <a:pt x="22227" y="9670"/>
                      <a:pt x="22227" y="21600"/>
                    </a:cubicBezTo>
                    <a:cubicBezTo>
                      <a:pt x="22227" y="33529"/>
                      <a:pt x="12556" y="43200"/>
                      <a:pt x="627" y="43200"/>
                    </a:cubicBezTo>
                    <a:cubicBezTo>
                      <a:pt x="417" y="43200"/>
                      <a:pt x="208" y="43196"/>
                      <a:pt x="-1" y="43190"/>
                    </a:cubicBezTo>
                    <a:lnTo>
                      <a:pt x="627" y="21600"/>
                    </a:lnTo>
                    <a:lnTo>
                      <a:pt x="626" y="0"/>
                    </a:lnTo>
                    <a:close/>
                  </a:path>
                </a:pathLst>
              </a:custGeom>
              <a:noFill/>
              <a:ln w="38100">
                <a:solidFill>
                  <a:srgbClr val="FF99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68122" name="Group 90"/>
          <p:cNvGrpSpPr>
            <a:grpSpLocks/>
          </p:cNvGrpSpPr>
          <p:nvPr/>
        </p:nvGrpSpPr>
        <p:grpSpPr bwMode="auto">
          <a:xfrm>
            <a:off x="4419600" y="4432300"/>
            <a:ext cx="2819400" cy="609600"/>
            <a:chOff x="2784" y="2976"/>
            <a:chExt cx="1776" cy="384"/>
          </a:xfrm>
        </p:grpSpPr>
        <p:grpSp>
          <p:nvGrpSpPr>
            <p:cNvPr id="25672" name="Group 91"/>
            <p:cNvGrpSpPr>
              <a:grpSpLocks/>
            </p:cNvGrpSpPr>
            <p:nvPr/>
          </p:nvGrpSpPr>
          <p:grpSpPr bwMode="auto">
            <a:xfrm flipH="1">
              <a:off x="4074" y="2976"/>
              <a:ext cx="486" cy="384"/>
              <a:chOff x="1200" y="2112"/>
              <a:chExt cx="486" cy="384"/>
            </a:xfrm>
          </p:grpSpPr>
          <p:sp>
            <p:nvSpPr>
              <p:cNvPr id="25678" name="Line 92"/>
              <p:cNvSpPr>
                <a:spLocks noChangeShapeType="1"/>
              </p:cNvSpPr>
              <p:nvPr/>
            </p:nvSpPr>
            <p:spPr bwMode="auto">
              <a:xfrm flipH="1">
                <a:off x="1200" y="2496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79" name="Arc 93"/>
              <p:cNvSpPr>
                <a:spLocks/>
              </p:cNvSpPr>
              <p:nvPr/>
            </p:nvSpPr>
            <p:spPr bwMode="auto">
              <a:xfrm>
                <a:off x="1488" y="2112"/>
                <a:ext cx="198" cy="384"/>
              </a:xfrm>
              <a:custGeom>
                <a:avLst/>
                <a:gdLst>
                  <a:gd name="T0" fmla="*/ 0 w 22227"/>
                  <a:gd name="T1" fmla="*/ 0 h 43200"/>
                  <a:gd name="T2" fmla="*/ 0 w 22227"/>
                  <a:gd name="T3" fmla="*/ 0 h 43200"/>
                  <a:gd name="T4" fmla="*/ 0 w 22227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227" h="43200" fill="none" extrusionOk="0">
                    <a:moveTo>
                      <a:pt x="626" y="0"/>
                    </a:moveTo>
                    <a:cubicBezTo>
                      <a:pt x="12556" y="0"/>
                      <a:pt x="22227" y="9670"/>
                      <a:pt x="22227" y="21600"/>
                    </a:cubicBezTo>
                    <a:cubicBezTo>
                      <a:pt x="22227" y="33529"/>
                      <a:pt x="12556" y="43200"/>
                      <a:pt x="627" y="43200"/>
                    </a:cubicBezTo>
                    <a:cubicBezTo>
                      <a:pt x="417" y="43200"/>
                      <a:pt x="208" y="43196"/>
                      <a:pt x="-1" y="43190"/>
                    </a:cubicBezTo>
                  </a:path>
                  <a:path w="22227" h="43200" stroke="0" extrusionOk="0">
                    <a:moveTo>
                      <a:pt x="626" y="0"/>
                    </a:moveTo>
                    <a:cubicBezTo>
                      <a:pt x="12556" y="0"/>
                      <a:pt x="22227" y="9670"/>
                      <a:pt x="22227" y="21600"/>
                    </a:cubicBezTo>
                    <a:cubicBezTo>
                      <a:pt x="22227" y="33529"/>
                      <a:pt x="12556" y="43200"/>
                      <a:pt x="627" y="43200"/>
                    </a:cubicBezTo>
                    <a:cubicBezTo>
                      <a:pt x="417" y="43200"/>
                      <a:pt x="208" y="43196"/>
                      <a:pt x="-1" y="43190"/>
                    </a:cubicBezTo>
                    <a:lnTo>
                      <a:pt x="627" y="21600"/>
                    </a:lnTo>
                    <a:lnTo>
                      <a:pt x="626" y="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5673" name="Line 94"/>
            <p:cNvSpPr>
              <a:spLocks noChangeShapeType="1"/>
            </p:cNvSpPr>
            <p:nvPr/>
          </p:nvSpPr>
          <p:spPr bwMode="auto">
            <a:xfrm flipH="1">
              <a:off x="2784" y="2976"/>
              <a:ext cx="177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74" name="Line 95"/>
            <p:cNvSpPr>
              <a:spLocks noChangeShapeType="1"/>
            </p:cNvSpPr>
            <p:nvPr/>
          </p:nvSpPr>
          <p:spPr bwMode="auto">
            <a:xfrm flipH="1">
              <a:off x="2804" y="2976"/>
              <a:ext cx="1756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5675" name="Group 96"/>
            <p:cNvGrpSpPr>
              <a:grpSpLocks/>
            </p:cNvGrpSpPr>
            <p:nvPr/>
          </p:nvGrpSpPr>
          <p:grpSpPr bwMode="auto">
            <a:xfrm flipH="1">
              <a:off x="4074" y="2976"/>
              <a:ext cx="466" cy="384"/>
              <a:chOff x="1220" y="2112"/>
              <a:chExt cx="466" cy="384"/>
            </a:xfrm>
          </p:grpSpPr>
          <p:sp>
            <p:nvSpPr>
              <p:cNvPr id="25676" name="Line 97"/>
              <p:cNvSpPr>
                <a:spLocks noChangeShapeType="1"/>
              </p:cNvSpPr>
              <p:nvPr/>
            </p:nvSpPr>
            <p:spPr bwMode="auto">
              <a:xfrm flipH="1">
                <a:off x="1220" y="2496"/>
                <a:ext cx="268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77" name="Arc 98"/>
              <p:cNvSpPr>
                <a:spLocks/>
              </p:cNvSpPr>
              <p:nvPr/>
            </p:nvSpPr>
            <p:spPr bwMode="auto">
              <a:xfrm>
                <a:off x="1488" y="2112"/>
                <a:ext cx="198" cy="384"/>
              </a:xfrm>
              <a:custGeom>
                <a:avLst/>
                <a:gdLst>
                  <a:gd name="T0" fmla="*/ 0 w 22227"/>
                  <a:gd name="T1" fmla="*/ 0 h 43200"/>
                  <a:gd name="T2" fmla="*/ 0 w 22227"/>
                  <a:gd name="T3" fmla="*/ 0 h 43200"/>
                  <a:gd name="T4" fmla="*/ 0 w 22227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227" h="43200" fill="none" extrusionOk="0">
                    <a:moveTo>
                      <a:pt x="626" y="0"/>
                    </a:moveTo>
                    <a:cubicBezTo>
                      <a:pt x="12556" y="0"/>
                      <a:pt x="22227" y="9670"/>
                      <a:pt x="22227" y="21600"/>
                    </a:cubicBezTo>
                    <a:cubicBezTo>
                      <a:pt x="22227" y="33529"/>
                      <a:pt x="12556" y="43200"/>
                      <a:pt x="627" y="43200"/>
                    </a:cubicBezTo>
                    <a:cubicBezTo>
                      <a:pt x="417" y="43200"/>
                      <a:pt x="208" y="43196"/>
                      <a:pt x="-1" y="43190"/>
                    </a:cubicBezTo>
                  </a:path>
                  <a:path w="22227" h="43200" stroke="0" extrusionOk="0">
                    <a:moveTo>
                      <a:pt x="626" y="0"/>
                    </a:moveTo>
                    <a:cubicBezTo>
                      <a:pt x="12556" y="0"/>
                      <a:pt x="22227" y="9670"/>
                      <a:pt x="22227" y="21600"/>
                    </a:cubicBezTo>
                    <a:cubicBezTo>
                      <a:pt x="22227" y="33529"/>
                      <a:pt x="12556" y="43200"/>
                      <a:pt x="627" y="43200"/>
                    </a:cubicBezTo>
                    <a:cubicBezTo>
                      <a:pt x="417" y="43200"/>
                      <a:pt x="208" y="43196"/>
                      <a:pt x="-1" y="43190"/>
                    </a:cubicBezTo>
                    <a:lnTo>
                      <a:pt x="627" y="21600"/>
                    </a:lnTo>
                    <a:lnTo>
                      <a:pt x="626" y="0"/>
                    </a:lnTo>
                    <a:close/>
                  </a:path>
                </a:pathLst>
              </a:custGeom>
              <a:noFill/>
              <a:ln w="38100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068131" name="AutoShape 99"/>
          <p:cNvSpPr>
            <a:spLocks noChangeArrowheads="1"/>
          </p:cNvSpPr>
          <p:nvPr/>
        </p:nvSpPr>
        <p:spPr bwMode="auto">
          <a:xfrm>
            <a:off x="7315200" y="2146300"/>
            <a:ext cx="1219200" cy="1066800"/>
          </a:xfrm>
          <a:prstGeom prst="can">
            <a:avLst>
              <a:gd name="adj" fmla="val 28032"/>
            </a:avLst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Helvetica" pitchFamily="34" charset="0"/>
              </a:rPr>
              <a:t>Sales</a:t>
            </a:r>
          </a:p>
          <a:p>
            <a:pPr algn="ctr"/>
            <a:r>
              <a:rPr lang="en-US" sz="1600" dirty="0">
                <a:latin typeface="Helvetica" pitchFamily="34" charset="0"/>
              </a:rPr>
              <a:t>Dept.</a:t>
            </a:r>
          </a:p>
        </p:txBody>
      </p:sp>
      <p:sp>
        <p:nvSpPr>
          <p:cNvPr id="1068132" name="AutoShape 100"/>
          <p:cNvSpPr>
            <a:spLocks noChangeArrowheads="1"/>
          </p:cNvSpPr>
          <p:nvPr/>
        </p:nvSpPr>
        <p:spPr bwMode="auto">
          <a:xfrm>
            <a:off x="7315200" y="4889500"/>
            <a:ext cx="1219200" cy="1066800"/>
          </a:xfrm>
          <a:prstGeom prst="can">
            <a:avLst>
              <a:gd name="adj" fmla="val 28032"/>
            </a:avLst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Helvetica" pitchFamily="34" charset="0"/>
              </a:rPr>
              <a:t>Accounts</a:t>
            </a:r>
          </a:p>
          <a:p>
            <a:pPr algn="ctr"/>
            <a:r>
              <a:rPr lang="en-US" sz="1600" dirty="0">
                <a:latin typeface="Helvetica" pitchFamily="34" charset="0"/>
              </a:rPr>
              <a:t>Receivable</a:t>
            </a:r>
          </a:p>
        </p:txBody>
      </p:sp>
      <p:sp>
        <p:nvSpPr>
          <p:cNvPr id="1068133" name="AutoShape 101"/>
          <p:cNvSpPr>
            <a:spLocks noChangeArrowheads="1"/>
          </p:cNvSpPr>
          <p:nvPr/>
        </p:nvSpPr>
        <p:spPr bwMode="auto">
          <a:xfrm>
            <a:off x="7315200" y="3517900"/>
            <a:ext cx="1219200" cy="1066800"/>
          </a:xfrm>
          <a:prstGeom prst="can">
            <a:avLst>
              <a:gd name="adj" fmla="val 28032"/>
            </a:avLst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 dirty="0">
                <a:latin typeface="Helvetica" pitchFamily="34" charset="0"/>
              </a:rPr>
              <a:t/>
            </a:r>
            <a:br>
              <a:rPr lang="en-US" sz="800" dirty="0">
                <a:latin typeface="Helvetica" pitchFamily="34" charset="0"/>
              </a:rPr>
            </a:br>
            <a:r>
              <a:rPr lang="en-US" sz="1600" dirty="0">
                <a:latin typeface="Helvetica" pitchFamily="34" charset="0"/>
              </a:rPr>
              <a:t>Shipping</a:t>
            </a:r>
            <a:br>
              <a:rPr lang="en-US" sz="1600" dirty="0">
                <a:latin typeface="Helvetica" pitchFamily="34" charset="0"/>
              </a:rPr>
            </a:br>
            <a:r>
              <a:rPr lang="en-US" sz="1600" dirty="0">
                <a:latin typeface="Helvetica" pitchFamily="34" charset="0"/>
              </a:rPr>
              <a:t>&amp; Invoicing</a:t>
            </a:r>
          </a:p>
          <a:p>
            <a:pPr algn="ctr"/>
            <a:r>
              <a:rPr lang="en-US" sz="1600" dirty="0">
                <a:latin typeface="Helvetica" pitchFamily="34" charset="0"/>
              </a:rPr>
              <a:t>Dept.</a:t>
            </a:r>
          </a:p>
        </p:txBody>
      </p:sp>
      <p:grpSp>
        <p:nvGrpSpPr>
          <p:cNvPr id="1068134" name="Group 102"/>
          <p:cNvGrpSpPr>
            <a:grpSpLocks/>
          </p:cNvGrpSpPr>
          <p:nvPr/>
        </p:nvGrpSpPr>
        <p:grpSpPr bwMode="auto">
          <a:xfrm>
            <a:off x="5562600" y="5270500"/>
            <a:ext cx="1676400" cy="228600"/>
            <a:chOff x="3504" y="3504"/>
            <a:chExt cx="1056" cy="144"/>
          </a:xfrm>
        </p:grpSpPr>
        <p:grpSp>
          <p:nvGrpSpPr>
            <p:cNvPr id="25666" name="Group 103"/>
            <p:cNvGrpSpPr>
              <a:grpSpLocks/>
            </p:cNvGrpSpPr>
            <p:nvPr/>
          </p:nvGrpSpPr>
          <p:grpSpPr bwMode="auto">
            <a:xfrm>
              <a:off x="3504" y="3504"/>
              <a:ext cx="1056" cy="0"/>
              <a:chOff x="3504" y="3504"/>
              <a:chExt cx="1056" cy="0"/>
            </a:xfrm>
          </p:grpSpPr>
          <p:sp>
            <p:nvSpPr>
              <p:cNvPr id="25670" name="Line 104"/>
              <p:cNvSpPr>
                <a:spLocks noChangeShapeType="1"/>
              </p:cNvSpPr>
              <p:nvPr/>
            </p:nvSpPr>
            <p:spPr bwMode="auto">
              <a:xfrm>
                <a:off x="3504" y="3504"/>
                <a:ext cx="1056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71" name="Line 105"/>
              <p:cNvSpPr>
                <a:spLocks noChangeShapeType="1"/>
              </p:cNvSpPr>
              <p:nvPr/>
            </p:nvSpPr>
            <p:spPr bwMode="auto">
              <a:xfrm>
                <a:off x="3504" y="3504"/>
                <a:ext cx="1036" cy="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5667" name="Group 106"/>
            <p:cNvGrpSpPr>
              <a:grpSpLocks/>
            </p:cNvGrpSpPr>
            <p:nvPr/>
          </p:nvGrpSpPr>
          <p:grpSpPr bwMode="auto">
            <a:xfrm>
              <a:off x="3600" y="3648"/>
              <a:ext cx="960" cy="0"/>
              <a:chOff x="3600" y="3648"/>
              <a:chExt cx="960" cy="0"/>
            </a:xfrm>
          </p:grpSpPr>
          <p:sp>
            <p:nvSpPr>
              <p:cNvPr id="25668" name="Line 107"/>
              <p:cNvSpPr>
                <a:spLocks noChangeShapeType="1"/>
              </p:cNvSpPr>
              <p:nvPr/>
            </p:nvSpPr>
            <p:spPr bwMode="auto">
              <a:xfrm>
                <a:off x="3600" y="3648"/>
                <a:ext cx="96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69" name="Line 108"/>
              <p:cNvSpPr>
                <a:spLocks noChangeShapeType="1"/>
              </p:cNvSpPr>
              <p:nvPr/>
            </p:nvSpPr>
            <p:spPr bwMode="auto">
              <a:xfrm>
                <a:off x="3600" y="3648"/>
                <a:ext cx="938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68141" name="Group 109"/>
          <p:cNvGrpSpPr>
            <a:grpSpLocks/>
          </p:cNvGrpSpPr>
          <p:nvPr/>
        </p:nvGrpSpPr>
        <p:grpSpPr bwMode="auto">
          <a:xfrm>
            <a:off x="5562600" y="2603500"/>
            <a:ext cx="1676400" cy="0"/>
            <a:chOff x="3504" y="1824"/>
            <a:chExt cx="1056" cy="0"/>
          </a:xfrm>
        </p:grpSpPr>
        <p:sp>
          <p:nvSpPr>
            <p:cNvPr id="25664" name="Line 110"/>
            <p:cNvSpPr>
              <a:spLocks noChangeShapeType="1"/>
            </p:cNvSpPr>
            <p:nvPr/>
          </p:nvSpPr>
          <p:spPr bwMode="auto">
            <a:xfrm>
              <a:off x="3504" y="1824"/>
              <a:ext cx="105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65" name="Line 111"/>
            <p:cNvSpPr>
              <a:spLocks noChangeShapeType="1"/>
            </p:cNvSpPr>
            <p:nvPr/>
          </p:nvSpPr>
          <p:spPr bwMode="auto">
            <a:xfrm>
              <a:off x="3504" y="1824"/>
              <a:ext cx="1036" cy="0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68144" name="Group 112"/>
          <p:cNvGrpSpPr>
            <a:grpSpLocks/>
          </p:cNvGrpSpPr>
          <p:nvPr/>
        </p:nvGrpSpPr>
        <p:grpSpPr bwMode="auto">
          <a:xfrm>
            <a:off x="5181600" y="5803900"/>
            <a:ext cx="1522413" cy="457200"/>
            <a:chOff x="3264" y="3840"/>
            <a:chExt cx="959" cy="288"/>
          </a:xfrm>
        </p:grpSpPr>
        <p:grpSp>
          <p:nvGrpSpPr>
            <p:cNvPr id="25656" name="Group 113"/>
            <p:cNvGrpSpPr>
              <a:grpSpLocks/>
            </p:cNvGrpSpPr>
            <p:nvPr/>
          </p:nvGrpSpPr>
          <p:grpSpPr bwMode="auto">
            <a:xfrm>
              <a:off x="3264" y="3840"/>
              <a:ext cx="959" cy="288"/>
              <a:chOff x="3264" y="3840"/>
              <a:chExt cx="959" cy="288"/>
            </a:xfrm>
          </p:grpSpPr>
          <p:sp>
            <p:nvSpPr>
              <p:cNvPr id="25661" name="Arc 114"/>
              <p:cNvSpPr>
                <a:spLocks/>
              </p:cNvSpPr>
              <p:nvPr/>
            </p:nvSpPr>
            <p:spPr bwMode="auto">
              <a:xfrm>
                <a:off x="4072" y="3840"/>
                <a:ext cx="151" cy="288"/>
              </a:xfrm>
              <a:custGeom>
                <a:avLst/>
                <a:gdLst>
                  <a:gd name="T0" fmla="*/ 0 w 22723"/>
                  <a:gd name="T1" fmla="*/ 0 h 43200"/>
                  <a:gd name="T2" fmla="*/ 0 w 22723"/>
                  <a:gd name="T3" fmla="*/ 0 h 43200"/>
                  <a:gd name="T4" fmla="*/ 0 w 22723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23" h="43200" fill="none" extrusionOk="0">
                    <a:moveTo>
                      <a:pt x="1122" y="0"/>
                    </a:moveTo>
                    <a:cubicBezTo>
                      <a:pt x="13052" y="0"/>
                      <a:pt x="22723" y="9670"/>
                      <a:pt x="22723" y="21600"/>
                    </a:cubicBezTo>
                    <a:cubicBezTo>
                      <a:pt x="22723" y="33529"/>
                      <a:pt x="13052" y="43200"/>
                      <a:pt x="1123" y="43200"/>
                    </a:cubicBezTo>
                    <a:cubicBezTo>
                      <a:pt x="748" y="43200"/>
                      <a:pt x="373" y="43190"/>
                      <a:pt x="-1" y="43170"/>
                    </a:cubicBezTo>
                  </a:path>
                  <a:path w="22723" h="43200" stroke="0" extrusionOk="0">
                    <a:moveTo>
                      <a:pt x="1122" y="0"/>
                    </a:moveTo>
                    <a:cubicBezTo>
                      <a:pt x="13052" y="0"/>
                      <a:pt x="22723" y="9670"/>
                      <a:pt x="22723" y="21600"/>
                    </a:cubicBezTo>
                    <a:cubicBezTo>
                      <a:pt x="22723" y="33529"/>
                      <a:pt x="13052" y="43200"/>
                      <a:pt x="1123" y="43200"/>
                    </a:cubicBezTo>
                    <a:cubicBezTo>
                      <a:pt x="748" y="43200"/>
                      <a:pt x="373" y="43190"/>
                      <a:pt x="-1" y="43170"/>
                    </a:cubicBezTo>
                    <a:lnTo>
                      <a:pt x="1123" y="21600"/>
                    </a:lnTo>
                    <a:lnTo>
                      <a:pt x="1122" y="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62" name="Line 115"/>
              <p:cNvSpPr>
                <a:spLocks noChangeShapeType="1"/>
              </p:cNvSpPr>
              <p:nvPr/>
            </p:nvSpPr>
            <p:spPr bwMode="auto">
              <a:xfrm flipH="1">
                <a:off x="3264" y="4128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63" name="Line 116"/>
              <p:cNvSpPr>
                <a:spLocks noChangeShapeType="1"/>
              </p:cNvSpPr>
              <p:nvPr/>
            </p:nvSpPr>
            <p:spPr bwMode="auto">
              <a:xfrm>
                <a:off x="3744" y="3840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5657" name="Group 117"/>
            <p:cNvGrpSpPr>
              <a:grpSpLocks/>
            </p:cNvGrpSpPr>
            <p:nvPr/>
          </p:nvGrpSpPr>
          <p:grpSpPr bwMode="auto">
            <a:xfrm>
              <a:off x="3284" y="3840"/>
              <a:ext cx="939" cy="288"/>
              <a:chOff x="3284" y="3840"/>
              <a:chExt cx="939" cy="288"/>
            </a:xfrm>
          </p:grpSpPr>
          <p:sp>
            <p:nvSpPr>
              <p:cNvPr id="25658" name="Line 118"/>
              <p:cNvSpPr>
                <a:spLocks noChangeShapeType="1"/>
              </p:cNvSpPr>
              <p:nvPr/>
            </p:nvSpPr>
            <p:spPr bwMode="auto">
              <a:xfrm flipH="1">
                <a:off x="3284" y="4128"/>
                <a:ext cx="796" cy="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59" name="Arc 119"/>
              <p:cNvSpPr>
                <a:spLocks/>
              </p:cNvSpPr>
              <p:nvPr/>
            </p:nvSpPr>
            <p:spPr bwMode="auto">
              <a:xfrm>
                <a:off x="4072" y="3840"/>
                <a:ext cx="151" cy="288"/>
              </a:xfrm>
              <a:custGeom>
                <a:avLst/>
                <a:gdLst>
                  <a:gd name="T0" fmla="*/ 0 w 22723"/>
                  <a:gd name="T1" fmla="*/ 0 h 43200"/>
                  <a:gd name="T2" fmla="*/ 0 w 22723"/>
                  <a:gd name="T3" fmla="*/ 0 h 43200"/>
                  <a:gd name="T4" fmla="*/ 0 w 22723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23" h="43200" fill="none" extrusionOk="0">
                    <a:moveTo>
                      <a:pt x="1122" y="0"/>
                    </a:moveTo>
                    <a:cubicBezTo>
                      <a:pt x="13052" y="0"/>
                      <a:pt x="22723" y="9670"/>
                      <a:pt x="22723" y="21600"/>
                    </a:cubicBezTo>
                    <a:cubicBezTo>
                      <a:pt x="22723" y="33529"/>
                      <a:pt x="13052" y="43200"/>
                      <a:pt x="1123" y="43200"/>
                    </a:cubicBezTo>
                    <a:cubicBezTo>
                      <a:pt x="748" y="43200"/>
                      <a:pt x="373" y="43190"/>
                      <a:pt x="-1" y="43170"/>
                    </a:cubicBezTo>
                  </a:path>
                  <a:path w="22723" h="43200" stroke="0" extrusionOk="0">
                    <a:moveTo>
                      <a:pt x="1122" y="0"/>
                    </a:moveTo>
                    <a:cubicBezTo>
                      <a:pt x="13052" y="0"/>
                      <a:pt x="22723" y="9670"/>
                      <a:pt x="22723" y="21600"/>
                    </a:cubicBezTo>
                    <a:cubicBezTo>
                      <a:pt x="22723" y="33529"/>
                      <a:pt x="13052" y="43200"/>
                      <a:pt x="1123" y="43200"/>
                    </a:cubicBezTo>
                    <a:cubicBezTo>
                      <a:pt x="748" y="43200"/>
                      <a:pt x="373" y="43190"/>
                      <a:pt x="-1" y="43170"/>
                    </a:cubicBezTo>
                    <a:lnTo>
                      <a:pt x="1123" y="21600"/>
                    </a:lnTo>
                    <a:lnTo>
                      <a:pt x="1122" y="0"/>
                    </a:lnTo>
                    <a:close/>
                  </a:path>
                </a:pathLst>
              </a:cu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660" name="Line 120"/>
              <p:cNvSpPr>
                <a:spLocks noChangeShapeType="1"/>
              </p:cNvSpPr>
              <p:nvPr/>
            </p:nvSpPr>
            <p:spPr bwMode="auto">
              <a:xfrm>
                <a:off x="3744" y="384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5628" name="Text Box 121"/>
          <p:cNvSpPr txBox="1">
            <a:spLocks noChangeArrowheads="1"/>
          </p:cNvSpPr>
          <p:nvPr/>
        </p:nvSpPr>
        <p:spPr bwMode="auto">
          <a:xfrm>
            <a:off x="1114425" y="1460500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dirty="0">
                <a:latin typeface="Helvetica" pitchFamily="34" charset="0"/>
              </a:rPr>
              <a:t>Buyer</a:t>
            </a:r>
            <a:endParaRPr lang="en-US" sz="2400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5629" name="Text Box 122"/>
          <p:cNvSpPr txBox="1">
            <a:spLocks noChangeArrowheads="1"/>
          </p:cNvSpPr>
          <p:nvPr/>
        </p:nvSpPr>
        <p:spPr bwMode="auto">
          <a:xfrm>
            <a:off x="6997700" y="1460500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dirty="0">
                <a:latin typeface="Helvetica" pitchFamily="34" charset="0"/>
              </a:rPr>
              <a:t>Seller</a:t>
            </a:r>
          </a:p>
        </p:txBody>
      </p:sp>
      <p:grpSp>
        <p:nvGrpSpPr>
          <p:cNvPr id="1068155" name="Group 123"/>
          <p:cNvGrpSpPr>
            <a:grpSpLocks/>
          </p:cNvGrpSpPr>
          <p:nvPr/>
        </p:nvGrpSpPr>
        <p:grpSpPr bwMode="auto">
          <a:xfrm>
            <a:off x="533400" y="1917700"/>
            <a:ext cx="8077200" cy="4114800"/>
            <a:chOff x="336" y="1392"/>
            <a:chExt cx="5088" cy="2592"/>
          </a:xfrm>
        </p:grpSpPr>
        <p:sp>
          <p:nvSpPr>
            <p:cNvPr id="25652" name="Line 124"/>
            <p:cNvSpPr>
              <a:spLocks noChangeShapeType="1"/>
            </p:cNvSpPr>
            <p:nvPr/>
          </p:nvSpPr>
          <p:spPr bwMode="auto">
            <a:xfrm>
              <a:off x="336" y="2256"/>
              <a:ext cx="5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53" name="Line 125"/>
            <p:cNvSpPr>
              <a:spLocks noChangeShapeType="1"/>
            </p:cNvSpPr>
            <p:nvPr/>
          </p:nvSpPr>
          <p:spPr bwMode="auto">
            <a:xfrm>
              <a:off x="336" y="3120"/>
              <a:ext cx="5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54" name="Line 126"/>
            <p:cNvSpPr>
              <a:spLocks noChangeShapeType="1"/>
            </p:cNvSpPr>
            <p:nvPr/>
          </p:nvSpPr>
          <p:spPr bwMode="auto">
            <a:xfrm>
              <a:off x="336" y="3984"/>
              <a:ext cx="5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55" name="Line 127"/>
            <p:cNvSpPr>
              <a:spLocks noChangeShapeType="1"/>
            </p:cNvSpPr>
            <p:nvPr/>
          </p:nvSpPr>
          <p:spPr bwMode="auto">
            <a:xfrm>
              <a:off x="336" y="1392"/>
              <a:ext cx="5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5631" name="Rectangle 128"/>
          <p:cNvSpPr>
            <a:spLocks noChangeArrowheads="1"/>
          </p:cNvSpPr>
          <p:nvPr/>
        </p:nvSpPr>
        <p:spPr bwMode="auto">
          <a:xfrm>
            <a:off x="6324600" y="1460500"/>
            <a:ext cx="2362200" cy="4953000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1800" b="0" dirty="0">
              <a:latin typeface="Helvetica" pitchFamily="34" charset="0"/>
            </a:endParaRPr>
          </a:p>
        </p:txBody>
      </p:sp>
      <p:sp>
        <p:nvSpPr>
          <p:cNvPr id="25632" name="Rectangle 129"/>
          <p:cNvSpPr>
            <a:spLocks noChangeArrowheads="1"/>
          </p:cNvSpPr>
          <p:nvPr/>
        </p:nvSpPr>
        <p:spPr bwMode="auto">
          <a:xfrm>
            <a:off x="457200" y="1460500"/>
            <a:ext cx="2362200" cy="4953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400" b="0" dirty="0">
              <a:solidFill>
                <a:schemeClr val="tx2"/>
              </a:solidFill>
              <a:latin typeface="Times" pitchFamily="18" charset="0"/>
            </a:endParaRPr>
          </a:p>
        </p:txBody>
      </p:sp>
      <p:grpSp>
        <p:nvGrpSpPr>
          <p:cNvPr id="1068162" name="Group 130"/>
          <p:cNvGrpSpPr>
            <a:grpSpLocks/>
          </p:cNvGrpSpPr>
          <p:nvPr/>
        </p:nvGrpSpPr>
        <p:grpSpPr bwMode="auto">
          <a:xfrm>
            <a:off x="1600200" y="3213100"/>
            <a:ext cx="0" cy="457200"/>
            <a:chOff x="1008" y="2208"/>
            <a:chExt cx="0" cy="288"/>
          </a:xfrm>
        </p:grpSpPr>
        <p:sp>
          <p:nvSpPr>
            <p:cNvPr id="25650" name="Line 131"/>
            <p:cNvSpPr>
              <a:spLocks noChangeShapeType="1"/>
            </p:cNvSpPr>
            <p:nvPr/>
          </p:nvSpPr>
          <p:spPr bwMode="auto">
            <a:xfrm flipV="1">
              <a:off x="1008" y="2208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51" name="Line 132"/>
            <p:cNvSpPr>
              <a:spLocks noChangeShapeType="1"/>
            </p:cNvSpPr>
            <p:nvPr/>
          </p:nvSpPr>
          <p:spPr bwMode="auto">
            <a:xfrm flipV="1">
              <a:off x="1008" y="2228"/>
              <a:ext cx="0" cy="268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68165" name="Group 133"/>
          <p:cNvGrpSpPr>
            <a:grpSpLocks/>
          </p:cNvGrpSpPr>
          <p:nvPr/>
        </p:nvGrpSpPr>
        <p:grpSpPr bwMode="auto">
          <a:xfrm>
            <a:off x="7543800" y="4584700"/>
            <a:ext cx="0" cy="457200"/>
            <a:chOff x="4752" y="3072"/>
            <a:chExt cx="0" cy="288"/>
          </a:xfrm>
        </p:grpSpPr>
        <p:sp>
          <p:nvSpPr>
            <p:cNvPr id="25648" name="Line 134"/>
            <p:cNvSpPr>
              <a:spLocks noChangeShapeType="1"/>
            </p:cNvSpPr>
            <p:nvPr/>
          </p:nvSpPr>
          <p:spPr bwMode="auto">
            <a:xfrm flipV="1">
              <a:off x="4752" y="3072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49" name="Line 135"/>
            <p:cNvSpPr>
              <a:spLocks noChangeShapeType="1"/>
            </p:cNvSpPr>
            <p:nvPr/>
          </p:nvSpPr>
          <p:spPr bwMode="auto">
            <a:xfrm flipV="1">
              <a:off x="4752" y="3092"/>
              <a:ext cx="0" cy="268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68168" name="Group 136"/>
          <p:cNvGrpSpPr>
            <a:grpSpLocks/>
          </p:cNvGrpSpPr>
          <p:nvPr/>
        </p:nvGrpSpPr>
        <p:grpSpPr bwMode="auto">
          <a:xfrm>
            <a:off x="7543800" y="3213100"/>
            <a:ext cx="0" cy="457200"/>
            <a:chOff x="4752" y="2208"/>
            <a:chExt cx="0" cy="288"/>
          </a:xfrm>
        </p:grpSpPr>
        <p:sp>
          <p:nvSpPr>
            <p:cNvPr id="25646" name="Line 137"/>
            <p:cNvSpPr>
              <a:spLocks noChangeShapeType="1"/>
            </p:cNvSpPr>
            <p:nvPr/>
          </p:nvSpPr>
          <p:spPr bwMode="auto">
            <a:xfrm>
              <a:off x="4752" y="2208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47" name="Line 138"/>
            <p:cNvSpPr>
              <a:spLocks noChangeShapeType="1"/>
            </p:cNvSpPr>
            <p:nvPr/>
          </p:nvSpPr>
          <p:spPr bwMode="auto">
            <a:xfrm>
              <a:off x="4752" y="2208"/>
              <a:ext cx="0" cy="268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68171" name="Group 139"/>
          <p:cNvGrpSpPr>
            <a:grpSpLocks/>
          </p:cNvGrpSpPr>
          <p:nvPr/>
        </p:nvGrpSpPr>
        <p:grpSpPr bwMode="auto">
          <a:xfrm>
            <a:off x="8229600" y="3213100"/>
            <a:ext cx="0" cy="457200"/>
            <a:chOff x="5184" y="2208"/>
            <a:chExt cx="0" cy="288"/>
          </a:xfrm>
        </p:grpSpPr>
        <p:sp>
          <p:nvSpPr>
            <p:cNvPr id="25644" name="Line 140"/>
            <p:cNvSpPr>
              <a:spLocks noChangeShapeType="1"/>
            </p:cNvSpPr>
            <p:nvPr/>
          </p:nvSpPr>
          <p:spPr bwMode="auto">
            <a:xfrm>
              <a:off x="5184" y="2208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45" name="Line 141"/>
            <p:cNvSpPr>
              <a:spLocks noChangeShapeType="1"/>
            </p:cNvSpPr>
            <p:nvPr/>
          </p:nvSpPr>
          <p:spPr bwMode="auto">
            <a:xfrm>
              <a:off x="5184" y="2208"/>
              <a:ext cx="0" cy="268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68174" name="Group 142"/>
          <p:cNvGrpSpPr>
            <a:grpSpLocks/>
          </p:cNvGrpSpPr>
          <p:nvPr/>
        </p:nvGrpSpPr>
        <p:grpSpPr bwMode="auto">
          <a:xfrm>
            <a:off x="914400" y="4584700"/>
            <a:ext cx="0" cy="457200"/>
            <a:chOff x="672" y="3072"/>
            <a:chExt cx="0" cy="288"/>
          </a:xfrm>
        </p:grpSpPr>
        <p:sp>
          <p:nvSpPr>
            <p:cNvPr id="25642" name="Line 143"/>
            <p:cNvSpPr>
              <a:spLocks noChangeShapeType="1"/>
            </p:cNvSpPr>
            <p:nvPr/>
          </p:nvSpPr>
          <p:spPr bwMode="auto">
            <a:xfrm>
              <a:off x="672" y="3072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43" name="Line 144"/>
            <p:cNvSpPr>
              <a:spLocks noChangeShapeType="1"/>
            </p:cNvSpPr>
            <p:nvPr/>
          </p:nvSpPr>
          <p:spPr bwMode="auto">
            <a:xfrm>
              <a:off x="672" y="3072"/>
              <a:ext cx="0" cy="268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68177" name="Group 145"/>
          <p:cNvGrpSpPr>
            <a:grpSpLocks/>
          </p:cNvGrpSpPr>
          <p:nvPr/>
        </p:nvGrpSpPr>
        <p:grpSpPr bwMode="auto">
          <a:xfrm>
            <a:off x="1600200" y="4584700"/>
            <a:ext cx="0" cy="457200"/>
            <a:chOff x="1008" y="3072"/>
            <a:chExt cx="0" cy="288"/>
          </a:xfrm>
        </p:grpSpPr>
        <p:sp>
          <p:nvSpPr>
            <p:cNvPr id="25640" name="Line 146"/>
            <p:cNvSpPr>
              <a:spLocks noChangeShapeType="1"/>
            </p:cNvSpPr>
            <p:nvPr/>
          </p:nvSpPr>
          <p:spPr bwMode="auto">
            <a:xfrm>
              <a:off x="1008" y="3072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41" name="Line 147"/>
            <p:cNvSpPr>
              <a:spLocks noChangeShapeType="1"/>
            </p:cNvSpPr>
            <p:nvPr/>
          </p:nvSpPr>
          <p:spPr bwMode="auto">
            <a:xfrm>
              <a:off x="1008" y="3072"/>
              <a:ext cx="0" cy="268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5639" name="Text Box 148"/>
          <p:cNvSpPr txBox="1">
            <a:spLocks noChangeArrowheads="1"/>
          </p:cNvSpPr>
          <p:nvPr/>
        </p:nvSpPr>
        <p:spPr bwMode="auto">
          <a:xfrm>
            <a:off x="3644900" y="6545263"/>
            <a:ext cx="2138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/>
              <a:t>SOURCE: COMMERCENET</a:t>
            </a:r>
          </a:p>
        </p:txBody>
      </p:sp>
    </p:spTree>
    <p:extLst>
      <p:ext uri="{BB962C8B-B14F-4D97-AF65-F5344CB8AC3E}">
        <p14:creationId xmlns:p14="http://schemas.microsoft.com/office/powerpoint/2010/main" val="36128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6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6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6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6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6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6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6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6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6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6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6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6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06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6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6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6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6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6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6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6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6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06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3" grpId="0" animBg="1" autoUpdateAnimBg="0"/>
      <p:bldP spid="1068106" grpId="0" animBg="1" autoUpdateAnimBg="0"/>
      <p:bldP spid="1068107" grpId="0" animBg="1" autoUpdateAnimBg="0"/>
      <p:bldP spid="1068131" grpId="0" animBg="1" autoUpdateAnimBg="0"/>
      <p:bldP spid="1068132" grpId="0" animBg="1" autoUpdateAnimBg="0"/>
      <p:bldP spid="106813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/>
              <a:t>INSTANT PAYMENTS AT WAL-MART                                 JUNE 8, 2018                                 COPYRIGHT © 2018 MICHAEL I. SHAMOS</a:t>
            </a:r>
            <a:endParaRPr lang="en-US" b="0" dirty="0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9058" y="5854316"/>
            <a:ext cx="2993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n-lt"/>
              </a:rPr>
              <a:t>SOURCE: HONEYWELL (THROUGH </a:t>
            </a:r>
            <a:r>
              <a:rPr lang="en-US" sz="1000" b="1" dirty="0" smtClean="0">
                <a:latin typeface="+mn-lt"/>
                <a:hlinkClick r:id="rId3"/>
              </a:rPr>
              <a:t>CTMFILE</a:t>
            </a:r>
            <a:r>
              <a:rPr lang="en-US" sz="1000" b="1" dirty="0" smtClean="0">
                <a:latin typeface="+mn-lt"/>
              </a:rPr>
              <a:t>)</a:t>
            </a:r>
            <a:endParaRPr lang="en-US" sz="1000" b="1" dirty="0"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29" y="0"/>
            <a:ext cx="8030528" cy="1143000"/>
          </a:xfrm>
          <a:noFill/>
          <a:ln/>
        </p:spPr>
        <p:txBody>
          <a:bodyPr/>
          <a:lstStyle/>
          <a:p>
            <a:r>
              <a:rPr lang="en-US" dirty="0" smtClean="0"/>
              <a:t>Automated Accounts Payable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73" y="986915"/>
            <a:ext cx="6858000" cy="4629403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 bwMode="auto">
          <a:xfrm>
            <a:off x="1286989" y="1292453"/>
            <a:ext cx="260059" cy="401832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219" y="2944660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HONEYWELL</a:t>
            </a:r>
          </a:p>
          <a:p>
            <a:pPr algn="ctr"/>
            <a:r>
              <a:rPr lang="en-US" sz="1200" dirty="0" smtClean="0">
                <a:latin typeface="+mn-lt"/>
              </a:rPr>
              <a:t>BUSINESS</a:t>
            </a:r>
          </a:p>
          <a:p>
            <a:pPr algn="ctr"/>
            <a:r>
              <a:rPr lang="en-US" sz="1200" dirty="0" smtClean="0">
                <a:latin typeface="+mn-lt"/>
              </a:rPr>
              <a:t>UNITS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740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  <p:grpSp>
        <p:nvGrpSpPr>
          <p:cNvPr id="377858" name="Group 2"/>
          <p:cNvGrpSpPr>
            <a:grpSpLocks/>
          </p:cNvGrpSpPr>
          <p:nvPr/>
        </p:nvGrpSpPr>
        <p:grpSpPr bwMode="auto">
          <a:xfrm>
            <a:off x="2719388" y="1536700"/>
            <a:ext cx="3546475" cy="2746375"/>
            <a:chOff x="1713" y="1232"/>
            <a:chExt cx="2234" cy="1730"/>
          </a:xfrm>
        </p:grpSpPr>
        <p:sp>
          <p:nvSpPr>
            <p:cNvPr id="377859" name="Text Box 3"/>
            <p:cNvSpPr txBox="1">
              <a:spLocks noChangeArrowheads="1"/>
            </p:cNvSpPr>
            <p:nvPr/>
          </p:nvSpPr>
          <p:spPr bwMode="auto">
            <a:xfrm>
              <a:off x="1713" y="1232"/>
              <a:ext cx="1093" cy="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5000" b="1">
                  <a:latin typeface="Tahoma" pitchFamily="34" charset="0"/>
                </a:rPr>
                <a:t>Q</a:t>
              </a:r>
            </a:p>
          </p:txBody>
        </p:sp>
        <p:sp>
          <p:nvSpPr>
            <p:cNvPr id="377860" name="Text Box 4"/>
            <p:cNvSpPr txBox="1">
              <a:spLocks noChangeArrowheads="1"/>
            </p:cNvSpPr>
            <p:nvPr/>
          </p:nvSpPr>
          <p:spPr bwMode="auto">
            <a:xfrm>
              <a:off x="2854" y="1464"/>
              <a:ext cx="1093" cy="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5000" b="1">
                  <a:latin typeface="Tahoma" pitchFamily="34" charset="0"/>
                </a:rPr>
                <a:t>A</a:t>
              </a:r>
            </a:p>
          </p:txBody>
        </p:sp>
        <p:sp>
          <p:nvSpPr>
            <p:cNvPr id="377861" name="Text Box 5"/>
            <p:cNvSpPr txBox="1">
              <a:spLocks noChangeArrowheads="1"/>
            </p:cNvSpPr>
            <p:nvPr/>
          </p:nvSpPr>
          <p:spPr bwMode="auto">
            <a:xfrm>
              <a:off x="2400" y="1864"/>
              <a:ext cx="1093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0" b="1">
                  <a:latin typeface="Tahoma" pitchFamily="34" charset="0"/>
                </a:rPr>
                <a:t>&amp;</a:t>
              </a:r>
              <a:endParaRPr lang="en-US" sz="15000" b="1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  <p:sp>
        <p:nvSpPr>
          <p:cNvPr id="804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722313" y="193675"/>
            <a:ext cx="7772400" cy="72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/>
              <a:t>Central Banks</a:t>
            </a:r>
          </a:p>
        </p:txBody>
      </p:sp>
      <p:sp>
        <p:nvSpPr>
          <p:cNvPr id="804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42988"/>
            <a:ext cx="7899400" cy="463708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pPr>
              <a:spcBef>
                <a:spcPts val="400"/>
              </a:spcBef>
            </a:pPr>
            <a:r>
              <a:rPr lang="en-US" sz="2400" dirty="0" smtClean="0"/>
              <a:t>The </a:t>
            </a:r>
            <a:r>
              <a:rPr lang="en-US" sz="2400" dirty="0" smtClean="0"/>
              <a:t>U.S</a:t>
            </a:r>
            <a:r>
              <a:rPr lang="en-US" sz="2400" dirty="0"/>
              <a:t>. central bank is the Federal Reserve </a:t>
            </a:r>
            <a:r>
              <a:rPr lang="en-US" sz="2400" dirty="0" smtClean="0"/>
              <a:t>Bank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PRC: People’s Bank of China (PBOC)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India: Reserve Bank of India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Commercial </a:t>
            </a:r>
            <a:r>
              <a:rPr lang="en-US" sz="2400" dirty="0"/>
              <a:t>banks hold very little cash (just enough for tellers and ATMs</a:t>
            </a:r>
            <a:r>
              <a:rPr lang="en-US" sz="2400" dirty="0" smtClean="0"/>
              <a:t>)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Commercial banks have accounts at the central bank</a:t>
            </a:r>
            <a:endParaRPr lang="en-US" sz="2400" dirty="0"/>
          </a:p>
          <a:p>
            <a:pPr>
              <a:spcBef>
                <a:spcPts val="400"/>
              </a:spcBef>
            </a:pPr>
            <a:r>
              <a:rPr lang="en-US" sz="2400" dirty="0"/>
              <a:t>Most </a:t>
            </a:r>
            <a:r>
              <a:rPr lang="en-US" sz="2400" dirty="0" smtClean="0"/>
              <a:t>bank money </a:t>
            </a:r>
            <a:r>
              <a:rPr lang="en-US" sz="2400" dirty="0"/>
              <a:t>is not </a:t>
            </a:r>
            <a:r>
              <a:rPr lang="en-US" sz="2400" dirty="0" smtClean="0"/>
              <a:t>in </a:t>
            </a:r>
            <a:r>
              <a:rPr lang="en-US" sz="2400" dirty="0"/>
              <a:t>cash, but is a ledger entry (account) </a:t>
            </a:r>
            <a:r>
              <a:rPr lang="en-US" sz="2400" dirty="0" smtClean="0"/>
              <a:t>in a database at </a:t>
            </a:r>
            <a:r>
              <a:rPr lang="en-US" sz="2400" dirty="0"/>
              <a:t>the central </a:t>
            </a:r>
            <a:r>
              <a:rPr lang="en-US" sz="2400" dirty="0" smtClean="0"/>
              <a:t>bank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For example, there is about $1.5 trillion in U.S. cash in the world, but U.S. banks hold almost $14 trillion in their accounts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2599" y="-3174"/>
            <a:ext cx="8056563" cy="1143000"/>
          </a:xfrm>
          <a:noFill/>
          <a:ln/>
        </p:spPr>
        <p:txBody>
          <a:bodyPr/>
          <a:lstStyle/>
          <a:p>
            <a:r>
              <a:rPr lang="en-US" sz="3200" dirty="0"/>
              <a:t>How </a:t>
            </a:r>
            <a:r>
              <a:rPr lang="en-US" sz="3200" dirty="0" smtClean="0"/>
              <a:t>Banks </a:t>
            </a:r>
            <a:r>
              <a:rPr lang="en-US" sz="3200" dirty="0"/>
              <a:t>Pay Each Other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144588"/>
            <a:ext cx="7772400" cy="4343400"/>
          </a:xfrm>
          <a:noFill/>
          <a:ln/>
        </p:spPr>
        <p:txBody>
          <a:bodyPr/>
          <a:lstStyle/>
          <a:p>
            <a:r>
              <a:rPr lang="en-US" sz="2400" dirty="0" smtClean="0"/>
              <a:t>They keep most of their money in the central bank</a:t>
            </a:r>
          </a:p>
          <a:p>
            <a:r>
              <a:rPr lang="en-US" sz="2400" dirty="0" smtClean="0"/>
              <a:t>They </a:t>
            </a:r>
            <a:r>
              <a:rPr lang="en-US" sz="2400" dirty="0"/>
              <a:t>give instructions to the central bank to “move money” by </a:t>
            </a:r>
            <a:r>
              <a:rPr lang="en-US" sz="2400" dirty="0" smtClean="0"/>
              <a:t>updating </a:t>
            </a:r>
            <a:r>
              <a:rPr lang="en-US" sz="2400" dirty="0"/>
              <a:t>their accounts in the central bank</a:t>
            </a:r>
          </a:p>
          <a:p>
            <a:r>
              <a:rPr lang="en-US" sz="2400" dirty="0"/>
              <a:t>If Citibank wants to move USD 1 million to </a:t>
            </a:r>
            <a:r>
              <a:rPr lang="en-US" sz="2400" dirty="0" err="1"/>
              <a:t>PNCBank</a:t>
            </a:r>
            <a:r>
              <a:rPr lang="en-US" sz="2400" dirty="0"/>
              <a:t>, it sends an order to the central </a:t>
            </a:r>
            <a:r>
              <a:rPr lang="en-US" sz="2400" dirty="0" smtClean="0"/>
              <a:t>bank:</a:t>
            </a:r>
            <a:endParaRPr lang="en-US" sz="2400" dirty="0"/>
          </a:p>
          <a:p>
            <a:pPr lvl="1"/>
            <a:endParaRPr lang="en-US" sz="2000" dirty="0"/>
          </a:p>
        </p:txBody>
      </p:sp>
      <p:grpSp>
        <p:nvGrpSpPr>
          <p:cNvPr id="806916" name="Group 4"/>
          <p:cNvGrpSpPr>
            <a:grpSpLocks/>
          </p:cNvGrpSpPr>
          <p:nvPr/>
        </p:nvGrpSpPr>
        <p:grpSpPr bwMode="auto">
          <a:xfrm>
            <a:off x="1851463" y="3461407"/>
            <a:ext cx="2466975" cy="2538413"/>
            <a:chOff x="2061" y="501"/>
            <a:chExt cx="1554" cy="1599"/>
          </a:xfrm>
        </p:grpSpPr>
        <p:sp>
          <p:nvSpPr>
            <p:cNvPr id="806917" name="Text Box 5"/>
            <p:cNvSpPr txBox="1">
              <a:spLocks noChangeArrowheads="1"/>
            </p:cNvSpPr>
            <p:nvPr/>
          </p:nvSpPr>
          <p:spPr bwMode="auto">
            <a:xfrm>
              <a:off x="2067" y="501"/>
              <a:ext cx="1536" cy="1599"/>
            </a:xfrm>
            <a:prstGeom prst="rect">
              <a:avLst/>
            </a:prstGeom>
            <a:solidFill>
              <a:srgbClr val="FFE5E8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r>
                <a:rPr lang="en-US" sz="1400" b="1">
                  <a:latin typeface="Arial" charset="0"/>
                </a:rPr>
                <a:t>ACCOUNTS AT</a:t>
              </a:r>
            </a:p>
            <a:p>
              <a:r>
                <a:rPr lang="en-US" sz="1400" b="1">
                  <a:latin typeface="Arial" charset="0"/>
                </a:rPr>
                <a:t>THE CENTRAL BANK</a:t>
              </a:r>
            </a:p>
            <a:p>
              <a:endParaRPr lang="en-US" sz="1400" b="1">
                <a:latin typeface="Arial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PNCBANK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BANK A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. . .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BANK Z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CITIBANK</a:t>
              </a:r>
            </a:p>
            <a:p>
              <a:pPr algn="l">
                <a:lnSpc>
                  <a:spcPct val="120000"/>
                </a:lnSpc>
              </a:pPr>
              <a:endParaRPr lang="en-US" sz="1400" b="1">
                <a:latin typeface="Arial" charset="0"/>
              </a:endParaRPr>
            </a:p>
            <a:p>
              <a:pPr algn="l">
                <a:lnSpc>
                  <a:spcPct val="120000"/>
                </a:lnSpc>
              </a:pPr>
              <a:endParaRPr lang="en-US" sz="1400" b="1">
                <a:latin typeface="Arial" charset="0"/>
              </a:endParaRPr>
            </a:p>
          </p:txBody>
        </p:sp>
        <p:sp>
          <p:nvSpPr>
            <p:cNvPr id="806918" name="Line 6"/>
            <p:cNvSpPr>
              <a:spLocks noChangeShapeType="1"/>
            </p:cNvSpPr>
            <p:nvPr/>
          </p:nvSpPr>
          <p:spPr bwMode="auto">
            <a:xfrm>
              <a:off x="2066" y="1440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06919" name="Line 7"/>
            <p:cNvSpPr>
              <a:spLocks noChangeShapeType="1"/>
            </p:cNvSpPr>
            <p:nvPr/>
          </p:nvSpPr>
          <p:spPr bwMode="auto">
            <a:xfrm>
              <a:off x="2075" y="1264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06920" name="Line 8"/>
            <p:cNvSpPr>
              <a:spLocks noChangeShapeType="1"/>
            </p:cNvSpPr>
            <p:nvPr/>
          </p:nvSpPr>
          <p:spPr bwMode="auto">
            <a:xfrm>
              <a:off x="2061" y="1096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06921" name="Line 9"/>
            <p:cNvSpPr>
              <a:spLocks noChangeShapeType="1"/>
            </p:cNvSpPr>
            <p:nvPr/>
          </p:nvSpPr>
          <p:spPr bwMode="auto">
            <a:xfrm>
              <a:off x="2061" y="1597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06922" name="Line 10"/>
            <p:cNvSpPr>
              <a:spLocks noChangeShapeType="1"/>
            </p:cNvSpPr>
            <p:nvPr/>
          </p:nvSpPr>
          <p:spPr bwMode="auto">
            <a:xfrm>
              <a:off x="2064" y="1762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06923" name="Line 11"/>
            <p:cNvSpPr>
              <a:spLocks noChangeShapeType="1"/>
            </p:cNvSpPr>
            <p:nvPr/>
          </p:nvSpPr>
          <p:spPr bwMode="auto">
            <a:xfrm>
              <a:off x="2079" y="943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06925" name="Rectangle 13"/>
          <p:cNvSpPr>
            <a:spLocks noChangeArrowheads="1"/>
          </p:cNvSpPr>
          <p:nvPr/>
        </p:nvSpPr>
        <p:spPr bwMode="auto">
          <a:xfrm>
            <a:off x="3154801" y="5204482"/>
            <a:ext cx="1154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2,107,071,775</a:t>
            </a:r>
          </a:p>
        </p:txBody>
      </p:sp>
      <p:sp>
        <p:nvSpPr>
          <p:cNvPr id="806927" name="Rectangle 15"/>
          <p:cNvSpPr>
            <a:spLocks noChangeArrowheads="1"/>
          </p:cNvSpPr>
          <p:nvPr/>
        </p:nvSpPr>
        <p:spPr bwMode="auto">
          <a:xfrm>
            <a:off x="3167501" y="4153557"/>
            <a:ext cx="1154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1,134,299,321</a:t>
            </a:r>
          </a:p>
        </p:txBody>
      </p:sp>
      <p:sp>
        <p:nvSpPr>
          <p:cNvPr id="806928" name="AutoShape 16"/>
          <p:cNvSpPr>
            <a:spLocks noChangeArrowheads="1"/>
          </p:cNvSpPr>
          <p:nvPr/>
        </p:nvSpPr>
        <p:spPr bwMode="auto">
          <a:xfrm flipH="1" flipV="1">
            <a:off x="1383151" y="4077357"/>
            <a:ext cx="458787" cy="1308100"/>
          </a:xfrm>
          <a:prstGeom prst="curvedLeftArrow">
            <a:avLst>
              <a:gd name="adj1" fmla="val 25793"/>
              <a:gd name="adj2" fmla="val 82817"/>
              <a:gd name="adj3" fmla="val 3333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806929" name="Text Box 17"/>
          <p:cNvSpPr txBox="1">
            <a:spLocks noChangeArrowheads="1"/>
          </p:cNvSpPr>
          <p:nvPr/>
        </p:nvSpPr>
        <p:spPr bwMode="auto">
          <a:xfrm>
            <a:off x="322701" y="4480582"/>
            <a:ext cx="9715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rgbClr val="333399"/>
                </a:solidFill>
                <a:latin typeface="Arial" charset="0"/>
              </a:rPr>
              <a:t> USD</a:t>
            </a:r>
          </a:p>
          <a:p>
            <a:r>
              <a:rPr lang="en-US" sz="1400" b="1">
                <a:solidFill>
                  <a:srgbClr val="333399"/>
                </a:solidFill>
                <a:latin typeface="Arial" charset="0"/>
              </a:rPr>
              <a:t>1,000,000</a:t>
            </a:r>
          </a:p>
        </p:txBody>
      </p:sp>
      <p:grpSp>
        <p:nvGrpSpPr>
          <p:cNvPr id="806940" name="Group 28"/>
          <p:cNvGrpSpPr>
            <a:grpSpLocks/>
          </p:cNvGrpSpPr>
          <p:nvPr/>
        </p:nvGrpSpPr>
        <p:grpSpPr bwMode="auto">
          <a:xfrm>
            <a:off x="5340788" y="3453470"/>
            <a:ext cx="2470150" cy="2538412"/>
            <a:chOff x="3404" y="1947"/>
            <a:chExt cx="1556" cy="1599"/>
          </a:xfrm>
        </p:grpSpPr>
        <p:grpSp>
          <p:nvGrpSpPr>
            <p:cNvPr id="806930" name="Group 18"/>
            <p:cNvGrpSpPr>
              <a:grpSpLocks/>
            </p:cNvGrpSpPr>
            <p:nvPr/>
          </p:nvGrpSpPr>
          <p:grpSpPr bwMode="auto">
            <a:xfrm>
              <a:off x="3404" y="1947"/>
              <a:ext cx="1554" cy="1599"/>
              <a:chOff x="2061" y="501"/>
              <a:chExt cx="1554" cy="1599"/>
            </a:xfrm>
          </p:grpSpPr>
          <p:sp>
            <p:nvSpPr>
              <p:cNvPr id="806931" name="Text Box 19"/>
              <p:cNvSpPr txBox="1">
                <a:spLocks noChangeArrowheads="1"/>
              </p:cNvSpPr>
              <p:nvPr/>
            </p:nvSpPr>
            <p:spPr bwMode="auto">
              <a:xfrm>
                <a:off x="2067" y="501"/>
                <a:ext cx="1536" cy="1599"/>
              </a:xfrm>
              <a:prstGeom prst="rect">
                <a:avLst/>
              </a:prstGeom>
              <a:solidFill>
                <a:srgbClr val="FFE5E8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lang="en-US" sz="1400" b="1">
                    <a:latin typeface="Arial" charset="0"/>
                  </a:rPr>
                  <a:t>ACCOUNTS AT</a:t>
                </a:r>
              </a:p>
              <a:p>
                <a:r>
                  <a:rPr lang="en-US" sz="1400" b="1">
                    <a:latin typeface="Arial" charset="0"/>
                  </a:rPr>
                  <a:t>THE CENTRAL BANK</a:t>
                </a:r>
              </a:p>
              <a:p>
                <a:endParaRPr lang="en-US" sz="1400" b="1">
                  <a:latin typeface="Arial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PNCBANK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BANK A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. . .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BANK Z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CITIBANK</a:t>
                </a:r>
              </a:p>
              <a:p>
                <a:pPr algn="l">
                  <a:lnSpc>
                    <a:spcPct val="120000"/>
                  </a:lnSpc>
                </a:pPr>
                <a:endParaRPr lang="en-US" sz="1400" b="1">
                  <a:latin typeface="Arial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806932" name="Line 20"/>
              <p:cNvSpPr>
                <a:spLocks noChangeShapeType="1"/>
              </p:cNvSpPr>
              <p:nvPr/>
            </p:nvSpPr>
            <p:spPr bwMode="auto">
              <a:xfrm>
                <a:off x="2066" y="1440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33" name="Line 21"/>
              <p:cNvSpPr>
                <a:spLocks noChangeShapeType="1"/>
              </p:cNvSpPr>
              <p:nvPr/>
            </p:nvSpPr>
            <p:spPr bwMode="auto">
              <a:xfrm>
                <a:off x="2075" y="1264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34" name="Line 22"/>
              <p:cNvSpPr>
                <a:spLocks noChangeShapeType="1"/>
              </p:cNvSpPr>
              <p:nvPr/>
            </p:nvSpPr>
            <p:spPr bwMode="auto">
              <a:xfrm>
                <a:off x="2061" y="1096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35" name="Line 23"/>
              <p:cNvSpPr>
                <a:spLocks noChangeShapeType="1"/>
              </p:cNvSpPr>
              <p:nvPr/>
            </p:nvSpPr>
            <p:spPr bwMode="auto">
              <a:xfrm>
                <a:off x="2061" y="1597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36" name="Line 24"/>
              <p:cNvSpPr>
                <a:spLocks noChangeShapeType="1"/>
              </p:cNvSpPr>
              <p:nvPr/>
            </p:nvSpPr>
            <p:spPr bwMode="auto">
              <a:xfrm>
                <a:off x="2064" y="1762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37" name="Line 25"/>
              <p:cNvSpPr>
                <a:spLocks noChangeShapeType="1"/>
              </p:cNvSpPr>
              <p:nvPr/>
            </p:nvSpPr>
            <p:spPr bwMode="auto">
              <a:xfrm>
                <a:off x="2079" y="943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06938" name="Rectangle 26"/>
            <p:cNvSpPr>
              <a:spLocks noChangeArrowheads="1"/>
            </p:cNvSpPr>
            <p:nvPr/>
          </p:nvSpPr>
          <p:spPr bwMode="auto">
            <a:xfrm>
              <a:off x="4225" y="3045"/>
              <a:ext cx="7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/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2,106,071,775</a:t>
              </a:r>
            </a:p>
          </p:txBody>
        </p:sp>
        <p:sp>
          <p:nvSpPr>
            <p:cNvPr id="806939" name="Rectangle 27"/>
            <p:cNvSpPr>
              <a:spLocks noChangeArrowheads="1"/>
            </p:cNvSpPr>
            <p:nvPr/>
          </p:nvSpPr>
          <p:spPr bwMode="auto">
            <a:xfrm>
              <a:off x="4233" y="2383"/>
              <a:ext cx="7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/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1,135,299,321</a:t>
              </a:r>
            </a:p>
          </p:txBody>
        </p:sp>
      </p:grpSp>
      <p:sp>
        <p:nvSpPr>
          <p:cNvPr id="806941" name="Text Box 29"/>
          <p:cNvSpPr txBox="1">
            <a:spLocks noChangeArrowheads="1"/>
          </p:cNvSpPr>
          <p:nvPr/>
        </p:nvSpPr>
        <p:spPr bwMode="auto">
          <a:xfrm>
            <a:off x="1992751" y="6112532"/>
            <a:ext cx="218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BEFORE TRANSFER</a:t>
            </a:r>
          </a:p>
        </p:txBody>
      </p:sp>
      <p:sp>
        <p:nvSpPr>
          <p:cNvPr id="806942" name="Text Box 30"/>
          <p:cNvSpPr txBox="1">
            <a:spLocks noChangeArrowheads="1"/>
          </p:cNvSpPr>
          <p:nvPr/>
        </p:nvSpPr>
        <p:spPr bwMode="auto">
          <a:xfrm>
            <a:off x="5578913" y="6115707"/>
            <a:ext cx="2017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AFTER TRANSFER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6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6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6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6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8" grpId="0" animBg="1"/>
      <p:bldP spid="806929" grpId="0"/>
      <p:bldP spid="8069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0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392113" y="177800"/>
            <a:ext cx="8394700" cy="72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/>
              <a:t>Fedwire: How Banks Pay Each Other</a:t>
            </a:r>
          </a:p>
        </p:txBody>
      </p:sp>
      <p:sp>
        <p:nvSpPr>
          <p:cNvPr id="728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56126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r>
              <a:rPr lang="en-US" sz="2400" dirty="0" smtClean="0"/>
              <a:t>Central banks maintain “real-time gross settlement systems (RTGS) to execute payment instructions quickly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Federal Reserve </a:t>
            </a:r>
            <a:r>
              <a:rPr lang="en-US" sz="2400" dirty="0" smtClean="0"/>
              <a:t>RTGS is </a:t>
            </a:r>
            <a:r>
              <a:rPr lang="en-US" sz="2400" dirty="0"/>
              <a:t>called </a:t>
            </a:r>
            <a:r>
              <a:rPr lang="en-US" sz="2400" dirty="0" err="1" smtClean="0"/>
              <a:t>Fedwire</a:t>
            </a:r>
            <a:endParaRPr lang="en-US" sz="2400" dirty="0"/>
          </a:p>
          <a:p>
            <a:r>
              <a:rPr lang="en-US" sz="2400" dirty="0"/>
              <a:t>“Real-time” means less than 1 minute</a:t>
            </a:r>
          </a:p>
          <a:p>
            <a:r>
              <a:rPr lang="en-US" sz="2400" dirty="0"/>
              <a:t>“Gross settlement” means that each order is processed as it is received.  No batching</a:t>
            </a:r>
          </a:p>
          <a:p>
            <a:r>
              <a:rPr lang="en-US" sz="2400" dirty="0"/>
              <a:t>These payments are called “wire transfers”</a:t>
            </a:r>
          </a:p>
          <a:p>
            <a:r>
              <a:rPr lang="en-US" sz="2400" dirty="0" smtClean="0"/>
              <a:t>RTGS payments are expensive: </a:t>
            </a:r>
            <a:r>
              <a:rPr lang="en-US" sz="2400" dirty="0"/>
              <a:t>up to USD 50 per </a:t>
            </a:r>
            <a:r>
              <a:rPr lang="en-US" sz="2400" dirty="0" smtClean="0"/>
              <a:t>payment</a:t>
            </a:r>
          </a:p>
          <a:p>
            <a:r>
              <a:rPr lang="en-US" sz="2400" dirty="0" smtClean="0"/>
              <a:t>Used </a:t>
            </a:r>
            <a:r>
              <a:rPr lang="en-US" sz="2400" dirty="0"/>
              <a:t>mainly for large amounts (</a:t>
            </a:r>
            <a:r>
              <a:rPr lang="en-US" sz="2400" dirty="0" smtClean="0"/>
              <a:t>average on </a:t>
            </a:r>
            <a:r>
              <a:rPr lang="en-US" sz="2400" dirty="0" err="1" smtClean="0"/>
              <a:t>FedWire</a:t>
            </a:r>
            <a:r>
              <a:rPr lang="en-US" sz="2400" dirty="0" smtClean="0"/>
              <a:t>: USD 3.5M)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INSTANT PAYMENTS AT WAL-MART                                 JUNE 8, 2018                                 COPYRIGHT © 2018 MICHAEL I. SHAMOS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658" name="Group 2"/>
          <p:cNvGrpSpPr>
            <a:grpSpLocks/>
          </p:cNvGrpSpPr>
          <p:nvPr/>
        </p:nvGrpSpPr>
        <p:grpSpPr bwMode="auto">
          <a:xfrm>
            <a:off x="3914775" y="3584575"/>
            <a:ext cx="1827213" cy="1973263"/>
            <a:chOff x="2374" y="2232"/>
            <a:chExt cx="1151" cy="1243"/>
          </a:xfrm>
        </p:grpSpPr>
        <p:sp>
          <p:nvSpPr>
            <p:cNvPr id="582659" name="Text Box 3"/>
            <p:cNvSpPr txBox="1">
              <a:spLocks noChangeArrowheads="1"/>
            </p:cNvSpPr>
            <p:nvPr/>
          </p:nvSpPr>
          <p:spPr bwMode="auto">
            <a:xfrm>
              <a:off x="2374" y="2232"/>
              <a:ext cx="1146" cy="1243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INTERDISTRICT</a:t>
              </a:r>
            </a:p>
            <a:p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SETTLEMENT FUND</a:t>
              </a:r>
            </a:p>
            <a:p>
              <a:endParaRPr lang="en-US" sz="1200" b="1" dirty="0">
                <a:solidFill>
                  <a:srgbClr val="000000"/>
                </a:solidFill>
                <a:latin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ATLANTA FED</a:t>
              </a: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BOSTON FED</a:t>
              </a: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CLEVELAND FED</a:t>
              </a: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. . .</a:t>
              </a:r>
            </a:p>
            <a:p>
              <a:pPr>
                <a:lnSpc>
                  <a:spcPct val="120000"/>
                </a:lnSpc>
              </a:pPr>
              <a:endParaRPr lang="en-US" sz="1200" b="1" dirty="0">
                <a:solidFill>
                  <a:srgbClr val="000000"/>
                </a:solidFill>
                <a:latin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SAN FRANCISCO FED</a:t>
              </a:r>
            </a:p>
          </p:txBody>
        </p:sp>
        <p:sp>
          <p:nvSpPr>
            <p:cNvPr id="582660" name="Line 4"/>
            <p:cNvSpPr>
              <a:spLocks noChangeShapeType="1"/>
            </p:cNvSpPr>
            <p:nvPr/>
          </p:nvSpPr>
          <p:spPr bwMode="auto">
            <a:xfrm>
              <a:off x="2374" y="2581"/>
              <a:ext cx="11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61" name="Line 5"/>
            <p:cNvSpPr>
              <a:spLocks noChangeShapeType="1"/>
            </p:cNvSpPr>
            <p:nvPr/>
          </p:nvSpPr>
          <p:spPr bwMode="auto">
            <a:xfrm>
              <a:off x="2377" y="2766"/>
              <a:ext cx="11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62" name="Line 6"/>
            <p:cNvSpPr>
              <a:spLocks noChangeShapeType="1"/>
            </p:cNvSpPr>
            <p:nvPr/>
          </p:nvSpPr>
          <p:spPr bwMode="auto">
            <a:xfrm>
              <a:off x="2374" y="2895"/>
              <a:ext cx="11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63" name="Line 7"/>
            <p:cNvSpPr>
              <a:spLocks noChangeShapeType="1"/>
            </p:cNvSpPr>
            <p:nvPr/>
          </p:nvSpPr>
          <p:spPr bwMode="auto">
            <a:xfrm>
              <a:off x="2374" y="3059"/>
              <a:ext cx="11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64" name="Line 8"/>
            <p:cNvSpPr>
              <a:spLocks noChangeShapeType="1"/>
            </p:cNvSpPr>
            <p:nvPr/>
          </p:nvSpPr>
          <p:spPr bwMode="auto">
            <a:xfrm>
              <a:off x="2374" y="3277"/>
              <a:ext cx="11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2665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66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67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2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/>
              <a:t>How Fedwire Works</a:t>
            </a:r>
          </a:p>
        </p:txBody>
      </p:sp>
      <p:sp>
        <p:nvSpPr>
          <p:cNvPr id="582668" name="Text Box 12"/>
          <p:cNvSpPr txBox="1">
            <a:spLocks noChangeArrowheads="1"/>
          </p:cNvSpPr>
          <p:nvPr/>
        </p:nvSpPr>
        <p:spPr bwMode="auto">
          <a:xfrm>
            <a:off x="7224713" y="1330325"/>
            <a:ext cx="1295400" cy="47625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PNC BANK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(PITTSBURGH)</a:t>
            </a:r>
          </a:p>
        </p:txBody>
      </p:sp>
      <p:sp>
        <p:nvSpPr>
          <p:cNvPr id="582669" name="Text Box 13"/>
          <p:cNvSpPr txBox="1">
            <a:spLocks noChangeArrowheads="1"/>
          </p:cNvSpPr>
          <p:nvPr/>
        </p:nvSpPr>
        <p:spPr bwMode="auto">
          <a:xfrm>
            <a:off x="685800" y="1304925"/>
            <a:ext cx="1530350" cy="47625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EVERGEEN BANK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(SEATTLE)</a:t>
            </a:r>
          </a:p>
        </p:txBody>
      </p:sp>
      <p:sp>
        <p:nvSpPr>
          <p:cNvPr id="582670" name="Text Box 14"/>
          <p:cNvSpPr txBox="1">
            <a:spLocks noChangeArrowheads="1"/>
          </p:cNvSpPr>
          <p:nvPr/>
        </p:nvSpPr>
        <p:spPr bwMode="auto">
          <a:xfrm>
            <a:off x="496888" y="2508250"/>
            <a:ext cx="1903412" cy="47625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SAN FRANCISCO FED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(SEATTLE BRANCH)</a:t>
            </a:r>
          </a:p>
        </p:txBody>
      </p:sp>
      <p:sp>
        <p:nvSpPr>
          <p:cNvPr id="582671" name="Text Box 15"/>
          <p:cNvSpPr txBox="1">
            <a:spLocks noChangeArrowheads="1"/>
          </p:cNvSpPr>
          <p:nvPr/>
        </p:nvSpPr>
        <p:spPr bwMode="auto">
          <a:xfrm>
            <a:off x="6684963" y="2511425"/>
            <a:ext cx="2100262" cy="47625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CLEVELAND FED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(PITTSBURGH BRANCH)</a:t>
            </a:r>
          </a:p>
        </p:txBody>
      </p:sp>
      <p:grpSp>
        <p:nvGrpSpPr>
          <p:cNvPr id="582672" name="Group 16"/>
          <p:cNvGrpSpPr>
            <a:grpSpLocks/>
          </p:cNvGrpSpPr>
          <p:nvPr/>
        </p:nvGrpSpPr>
        <p:grpSpPr bwMode="auto">
          <a:xfrm>
            <a:off x="7086600" y="4162425"/>
            <a:ext cx="1524000" cy="1352550"/>
            <a:chOff x="4464" y="2686"/>
            <a:chExt cx="960" cy="852"/>
          </a:xfrm>
        </p:grpSpPr>
        <p:sp>
          <p:nvSpPr>
            <p:cNvPr id="582673" name="Text Box 17"/>
            <p:cNvSpPr txBox="1">
              <a:spLocks noChangeArrowheads="1"/>
            </p:cNvSpPr>
            <p:nvPr/>
          </p:nvSpPr>
          <p:spPr bwMode="auto">
            <a:xfrm>
              <a:off x="4464" y="2686"/>
              <a:ext cx="960" cy="85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CLEVELAND FED</a:t>
              </a:r>
            </a:p>
            <a:p>
              <a:endParaRPr lang="en-US" sz="1200" b="1" dirty="0">
                <a:solidFill>
                  <a:srgbClr val="000000"/>
                </a:solidFill>
                <a:latin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DOLLAR BANK</a:t>
              </a: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MELLON BANK</a:t>
              </a: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. . .  </a:t>
              </a: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PNC BANK</a:t>
              </a:r>
            </a:p>
          </p:txBody>
        </p:sp>
        <p:sp>
          <p:nvSpPr>
            <p:cNvPr id="582674" name="Line 18"/>
            <p:cNvSpPr>
              <a:spLocks noChangeShapeType="1"/>
            </p:cNvSpPr>
            <p:nvPr/>
          </p:nvSpPr>
          <p:spPr bwMode="auto">
            <a:xfrm>
              <a:off x="4464" y="2934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75" name="Line 19"/>
            <p:cNvSpPr>
              <a:spLocks noChangeShapeType="1"/>
            </p:cNvSpPr>
            <p:nvPr/>
          </p:nvSpPr>
          <p:spPr bwMode="auto">
            <a:xfrm>
              <a:off x="4464" y="3096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76" name="Line 20"/>
            <p:cNvSpPr>
              <a:spLocks noChangeShapeType="1"/>
            </p:cNvSpPr>
            <p:nvPr/>
          </p:nvSpPr>
          <p:spPr bwMode="auto">
            <a:xfrm>
              <a:off x="4464" y="3262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77" name="Line 21"/>
            <p:cNvSpPr>
              <a:spLocks noChangeShapeType="1"/>
            </p:cNvSpPr>
            <p:nvPr/>
          </p:nvSpPr>
          <p:spPr bwMode="auto">
            <a:xfrm>
              <a:off x="4464" y="3378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82678" name="Group 22"/>
          <p:cNvGrpSpPr>
            <a:grpSpLocks/>
          </p:cNvGrpSpPr>
          <p:nvPr/>
        </p:nvGrpSpPr>
        <p:grpSpPr bwMode="auto">
          <a:xfrm>
            <a:off x="493713" y="4156075"/>
            <a:ext cx="1906587" cy="1352550"/>
            <a:chOff x="311" y="2714"/>
            <a:chExt cx="1201" cy="852"/>
          </a:xfrm>
        </p:grpSpPr>
        <p:sp>
          <p:nvSpPr>
            <p:cNvPr id="582679" name="Text Box 23"/>
            <p:cNvSpPr txBox="1">
              <a:spLocks noChangeArrowheads="1"/>
            </p:cNvSpPr>
            <p:nvPr/>
          </p:nvSpPr>
          <p:spPr bwMode="auto">
            <a:xfrm>
              <a:off x="311" y="2714"/>
              <a:ext cx="1201" cy="852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SAN FRANCISCO FED</a:t>
              </a:r>
            </a:p>
            <a:p>
              <a:endParaRPr lang="en-US" sz="1200" b="1" dirty="0">
                <a:solidFill>
                  <a:srgbClr val="000000"/>
                </a:solidFill>
                <a:latin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EVERGREEN BANK</a:t>
              </a: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. . .</a:t>
              </a:r>
            </a:p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WELLS FARGO</a:t>
              </a:r>
              <a:b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</a:rPr>
                <a:t>WESTERN BANK</a:t>
              </a:r>
            </a:p>
          </p:txBody>
        </p:sp>
        <p:sp>
          <p:nvSpPr>
            <p:cNvPr id="582680" name="Line 24"/>
            <p:cNvSpPr>
              <a:spLocks noChangeShapeType="1"/>
            </p:cNvSpPr>
            <p:nvPr/>
          </p:nvSpPr>
          <p:spPr bwMode="auto">
            <a:xfrm>
              <a:off x="311" y="2931"/>
              <a:ext cx="120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81" name="Line 25"/>
            <p:cNvSpPr>
              <a:spLocks noChangeShapeType="1"/>
            </p:cNvSpPr>
            <p:nvPr/>
          </p:nvSpPr>
          <p:spPr bwMode="auto">
            <a:xfrm>
              <a:off x="311" y="3155"/>
              <a:ext cx="12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82" name="Line 26"/>
            <p:cNvSpPr>
              <a:spLocks noChangeShapeType="1"/>
            </p:cNvSpPr>
            <p:nvPr/>
          </p:nvSpPr>
          <p:spPr bwMode="auto">
            <a:xfrm>
              <a:off x="311" y="3272"/>
              <a:ext cx="12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83" name="Line 27"/>
            <p:cNvSpPr>
              <a:spLocks noChangeShapeType="1"/>
            </p:cNvSpPr>
            <p:nvPr/>
          </p:nvSpPr>
          <p:spPr bwMode="auto">
            <a:xfrm>
              <a:off x="313" y="3411"/>
              <a:ext cx="11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2684" name="Text Box 28"/>
          <p:cNvSpPr txBox="1">
            <a:spLocks noChangeArrowheads="1"/>
          </p:cNvSpPr>
          <p:nvPr/>
        </p:nvSpPr>
        <p:spPr bwMode="auto">
          <a:xfrm>
            <a:off x="3633788" y="1295400"/>
            <a:ext cx="223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PNC WANTS TO TRANSFER</a:t>
            </a:r>
          </a:p>
          <a:p>
            <a:pPr algn="r"/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$1M TO EVERGREEN BANK</a:t>
            </a:r>
          </a:p>
        </p:txBody>
      </p:sp>
      <p:sp>
        <p:nvSpPr>
          <p:cNvPr id="582685" name="Line 29"/>
          <p:cNvSpPr>
            <a:spLocks noChangeShapeType="1"/>
          </p:cNvSpPr>
          <p:nvPr/>
        </p:nvSpPr>
        <p:spPr bwMode="auto">
          <a:xfrm flipH="1">
            <a:off x="5867400" y="1528763"/>
            <a:ext cx="13573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86" name="Line 30"/>
          <p:cNvSpPr>
            <a:spLocks noChangeShapeType="1"/>
          </p:cNvSpPr>
          <p:nvPr/>
        </p:nvSpPr>
        <p:spPr bwMode="auto">
          <a:xfrm flipH="1">
            <a:off x="2216150" y="1524000"/>
            <a:ext cx="12557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2687" name="Group 31"/>
          <p:cNvGrpSpPr>
            <a:grpSpLocks/>
          </p:cNvGrpSpPr>
          <p:nvPr/>
        </p:nvGrpSpPr>
        <p:grpSpPr bwMode="auto">
          <a:xfrm>
            <a:off x="5765800" y="1806575"/>
            <a:ext cx="2319338" cy="679450"/>
            <a:chOff x="3632" y="1138"/>
            <a:chExt cx="1461" cy="428"/>
          </a:xfrm>
        </p:grpSpPr>
        <p:sp>
          <p:nvSpPr>
            <p:cNvPr id="582688" name="Text Box 32"/>
            <p:cNvSpPr txBox="1">
              <a:spLocks noChangeArrowheads="1"/>
            </p:cNvSpPr>
            <p:nvPr/>
          </p:nvSpPr>
          <p:spPr bwMode="auto">
            <a:xfrm>
              <a:off x="3632" y="1154"/>
              <a:ext cx="146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1.  PNC SENDS TRANSFER ORDER</a:t>
              </a:r>
            </a:p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     TO PITTSBURGH BRANCH OF</a:t>
              </a:r>
            </a:p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     CLEVELAND FED</a:t>
              </a:r>
            </a:p>
          </p:txBody>
        </p:sp>
        <p:sp>
          <p:nvSpPr>
            <p:cNvPr id="582689" name="Line 33"/>
            <p:cNvSpPr>
              <a:spLocks noChangeShapeType="1"/>
            </p:cNvSpPr>
            <p:nvPr/>
          </p:nvSpPr>
          <p:spPr bwMode="auto">
            <a:xfrm>
              <a:off x="5088" y="1138"/>
              <a:ext cx="0" cy="42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82690" name="Group 34"/>
          <p:cNvGrpSpPr>
            <a:grpSpLocks/>
          </p:cNvGrpSpPr>
          <p:nvPr/>
        </p:nvGrpSpPr>
        <p:grpSpPr bwMode="auto">
          <a:xfrm>
            <a:off x="5834063" y="2987675"/>
            <a:ext cx="2243137" cy="1174750"/>
            <a:chOff x="3675" y="1882"/>
            <a:chExt cx="1413" cy="740"/>
          </a:xfrm>
        </p:grpSpPr>
        <p:sp>
          <p:nvSpPr>
            <p:cNvPr id="582691" name="Text Box 35"/>
            <p:cNvSpPr txBox="1">
              <a:spLocks noChangeArrowheads="1"/>
            </p:cNvSpPr>
            <p:nvPr/>
          </p:nvSpPr>
          <p:spPr bwMode="auto">
            <a:xfrm>
              <a:off x="3675" y="1968"/>
              <a:ext cx="14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2.  PITTSBURGH BRANCH SENDS</a:t>
              </a:r>
            </a:p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     ORDER TO CLEVELAND FED</a:t>
              </a:r>
            </a:p>
          </p:txBody>
        </p:sp>
        <p:sp>
          <p:nvSpPr>
            <p:cNvPr id="582692" name="Line 36"/>
            <p:cNvSpPr>
              <a:spLocks noChangeShapeType="1"/>
            </p:cNvSpPr>
            <p:nvPr/>
          </p:nvSpPr>
          <p:spPr bwMode="auto">
            <a:xfrm>
              <a:off x="5088" y="1882"/>
              <a:ext cx="0" cy="7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82693" name="Group 37"/>
          <p:cNvGrpSpPr>
            <a:grpSpLocks/>
          </p:cNvGrpSpPr>
          <p:nvPr/>
        </p:nvGrpSpPr>
        <p:grpSpPr bwMode="auto">
          <a:xfrm>
            <a:off x="6697663" y="5407025"/>
            <a:ext cx="2243137" cy="581025"/>
            <a:chOff x="4219" y="3406"/>
            <a:chExt cx="1413" cy="366"/>
          </a:xfrm>
        </p:grpSpPr>
        <p:sp>
          <p:nvSpPr>
            <p:cNvPr id="582694" name="Text Box 38"/>
            <p:cNvSpPr txBox="1">
              <a:spLocks noChangeArrowheads="1"/>
            </p:cNvSpPr>
            <p:nvPr/>
          </p:nvSpPr>
          <p:spPr bwMode="auto">
            <a:xfrm>
              <a:off x="4219" y="3522"/>
              <a:ext cx="14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3.  CLEVELAND FED SUBTRACTS</a:t>
              </a:r>
            </a:p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     $1M FROM PNC ACCOUNT</a:t>
              </a:r>
            </a:p>
          </p:txBody>
        </p:sp>
        <p:sp>
          <p:nvSpPr>
            <p:cNvPr id="582695" name="Line 39"/>
            <p:cNvSpPr>
              <a:spLocks noChangeShapeType="1"/>
            </p:cNvSpPr>
            <p:nvPr/>
          </p:nvSpPr>
          <p:spPr bwMode="auto">
            <a:xfrm flipV="1">
              <a:off x="4464" y="3406"/>
              <a:ext cx="183" cy="13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82696" name="Group 40"/>
          <p:cNvGrpSpPr>
            <a:grpSpLocks/>
          </p:cNvGrpSpPr>
          <p:nvPr/>
        </p:nvGrpSpPr>
        <p:grpSpPr bwMode="auto">
          <a:xfrm>
            <a:off x="5734050" y="3830638"/>
            <a:ext cx="1352550" cy="969962"/>
            <a:chOff x="3612" y="2413"/>
            <a:chExt cx="852" cy="611"/>
          </a:xfrm>
        </p:grpSpPr>
        <p:sp>
          <p:nvSpPr>
            <p:cNvPr id="582697" name="Text Box 41"/>
            <p:cNvSpPr txBox="1">
              <a:spLocks noChangeArrowheads="1"/>
            </p:cNvSpPr>
            <p:nvPr/>
          </p:nvSpPr>
          <p:spPr bwMode="auto">
            <a:xfrm>
              <a:off x="3645" y="2678"/>
              <a:ext cx="79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4. CLEVELAND</a:t>
              </a:r>
            </a:p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    SENDS ORDER</a:t>
              </a:r>
            </a:p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    TO ISF</a:t>
              </a:r>
            </a:p>
          </p:txBody>
        </p:sp>
        <p:sp>
          <p:nvSpPr>
            <p:cNvPr id="582698" name="Line 42"/>
            <p:cNvSpPr>
              <a:spLocks noChangeShapeType="1"/>
            </p:cNvSpPr>
            <p:nvPr/>
          </p:nvSpPr>
          <p:spPr bwMode="auto">
            <a:xfrm flipH="1" flipV="1">
              <a:off x="3612" y="2413"/>
              <a:ext cx="852" cy="34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2699" name="Text Box 43"/>
          <p:cNvSpPr txBox="1">
            <a:spLocks noChangeArrowheads="1"/>
          </p:cNvSpPr>
          <p:nvPr/>
        </p:nvSpPr>
        <p:spPr bwMode="auto">
          <a:xfrm>
            <a:off x="3687763" y="56165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000" b="1" dirty="0">
                <a:solidFill>
                  <a:srgbClr val="CC0099"/>
                </a:solidFill>
                <a:latin typeface="Arial" pitchFamily="34" charset="0"/>
              </a:rPr>
              <a:t>5.  ISF SUBTRACTS $1M FROM</a:t>
            </a:r>
          </a:p>
          <a:p>
            <a:pPr algn="l"/>
            <a:r>
              <a:rPr lang="en-US" sz="1000" b="1" dirty="0">
                <a:solidFill>
                  <a:srgbClr val="CC0099"/>
                </a:solidFill>
                <a:latin typeface="Arial" pitchFamily="34" charset="0"/>
              </a:rPr>
              <a:t>     CLEVELAND, ADDS $1M TO SF</a:t>
            </a:r>
          </a:p>
        </p:txBody>
      </p:sp>
      <p:sp>
        <p:nvSpPr>
          <p:cNvPr id="582700" name="AutoShape 44"/>
          <p:cNvSpPr>
            <a:spLocks noChangeArrowheads="1"/>
          </p:cNvSpPr>
          <p:nvPr/>
        </p:nvSpPr>
        <p:spPr bwMode="auto">
          <a:xfrm>
            <a:off x="3633788" y="4659313"/>
            <a:ext cx="280987" cy="898525"/>
          </a:xfrm>
          <a:prstGeom prst="curvedRightArrow">
            <a:avLst>
              <a:gd name="adj1" fmla="val 63955"/>
              <a:gd name="adj2" fmla="val 127910"/>
              <a:gd name="adj3" fmla="val 3333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2701" name="Group 45"/>
          <p:cNvGrpSpPr>
            <a:grpSpLocks/>
          </p:cNvGrpSpPr>
          <p:nvPr/>
        </p:nvGrpSpPr>
        <p:grpSpPr bwMode="auto">
          <a:xfrm>
            <a:off x="2400300" y="3892550"/>
            <a:ext cx="1514475" cy="704850"/>
            <a:chOff x="1512" y="2452"/>
            <a:chExt cx="954" cy="444"/>
          </a:xfrm>
        </p:grpSpPr>
        <p:sp>
          <p:nvSpPr>
            <p:cNvPr id="582702" name="Text Box 46"/>
            <p:cNvSpPr txBox="1">
              <a:spLocks noChangeArrowheads="1"/>
            </p:cNvSpPr>
            <p:nvPr/>
          </p:nvSpPr>
          <p:spPr bwMode="auto">
            <a:xfrm>
              <a:off x="1632" y="2646"/>
              <a:ext cx="7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6.  ISF NOTIFIES</a:t>
              </a:r>
            </a:p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     SF FED</a:t>
              </a:r>
            </a:p>
          </p:txBody>
        </p:sp>
        <p:sp>
          <p:nvSpPr>
            <p:cNvPr id="582703" name="Line 47"/>
            <p:cNvSpPr>
              <a:spLocks noChangeShapeType="1"/>
            </p:cNvSpPr>
            <p:nvPr/>
          </p:nvSpPr>
          <p:spPr bwMode="auto">
            <a:xfrm flipH="1">
              <a:off x="1512" y="2452"/>
              <a:ext cx="954" cy="24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82704" name="Group 48"/>
          <p:cNvGrpSpPr>
            <a:grpSpLocks/>
          </p:cNvGrpSpPr>
          <p:nvPr/>
        </p:nvGrpSpPr>
        <p:grpSpPr bwMode="auto">
          <a:xfrm>
            <a:off x="1592263" y="4673600"/>
            <a:ext cx="1733550" cy="1314450"/>
            <a:chOff x="1003" y="2944"/>
            <a:chExt cx="1092" cy="828"/>
          </a:xfrm>
        </p:grpSpPr>
        <p:sp>
          <p:nvSpPr>
            <p:cNvPr id="582705" name="Text Box 49"/>
            <p:cNvSpPr txBox="1">
              <a:spLocks noChangeArrowheads="1"/>
            </p:cNvSpPr>
            <p:nvPr/>
          </p:nvSpPr>
          <p:spPr bwMode="auto">
            <a:xfrm>
              <a:off x="1003" y="3522"/>
              <a:ext cx="10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7.  SF FED ADDS $1M TO</a:t>
              </a:r>
            </a:p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     EVERGEEN ACCOUNT</a:t>
              </a:r>
            </a:p>
          </p:txBody>
        </p:sp>
        <p:sp>
          <p:nvSpPr>
            <p:cNvPr id="582706" name="Line 50"/>
            <p:cNvSpPr>
              <a:spLocks noChangeShapeType="1"/>
            </p:cNvSpPr>
            <p:nvPr/>
          </p:nvSpPr>
          <p:spPr bwMode="auto">
            <a:xfrm>
              <a:off x="1396" y="2944"/>
              <a:ext cx="371" cy="57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82707" name="Group 51"/>
          <p:cNvGrpSpPr>
            <a:grpSpLocks/>
          </p:cNvGrpSpPr>
          <p:nvPr/>
        </p:nvGrpSpPr>
        <p:grpSpPr bwMode="auto">
          <a:xfrm>
            <a:off x="1055688" y="2974975"/>
            <a:ext cx="1535112" cy="1150938"/>
            <a:chOff x="665" y="1874"/>
            <a:chExt cx="967" cy="725"/>
          </a:xfrm>
        </p:grpSpPr>
        <p:sp>
          <p:nvSpPr>
            <p:cNvPr id="582708" name="Line 52"/>
            <p:cNvSpPr>
              <a:spLocks noChangeShapeType="1"/>
            </p:cNvSpPr>
            <p:nvPr/>
          </p:nvSpPr>
          <p:spPr bwMode="auto">
            <a:xfrm>
              <a:off x="665" y="1874"/>
              <a:ext cx="0" cy="72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709" name="Text Box 53"/>
            <p:cNvSpPr txBox="1">
              <a:spLocks noChangeArrowheads="1"/>
            </p:cNvSpPr>
            <p:nvPr/>
          </p:nvSpPr>
          <p:spPr bwMode="auto">
            <a:xfrm>
              <a:off x="672" y="1968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8.  SF FED NOTIFIES</a:t>
              </a:r>
            </a:p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     SEATTLE BRANCH</a:t>
              </a:r>
            </a:p>
          </p:txBody>
        </p:sp>
      </p:grpSp>
      <p:grpSp>
        <p:nvGrpSpPr>
          <p:cNvPr id="582710" name="Group 54"/>
          <p:cNvGrpSpPr>
            <a:grpSpLocks/>
          </p:cNvGrpSpPr>
          <p:nvPr/>
        </p:nvGrpSpPr>
        <p:grpSpPr bwMode="auto">
          <a:xfrm>
            <a:off x="1052513" y="1781175"/>
            <a:ext cx="2157412" cy="727075"/>
            <a:chOff x="663" y="1122"/>
            <a:chExt cx="1359" cy="458"/>
          </a:xfrm>
        </p:grpSpPr>
        <p:sp>
          <p:nvSpPr>
            <p:cNvPr id="582711" name="Line 55"/>
            <p:cNvSpPr>
              <a:spLocks noChangeShapeType="1"/>
            </p:cNvSpPr>
            <p:nvPr/>
          </p:nvSpPr>
          <p:spPr bwMode="auto">
            <a:xfrm flipH="1">
              <a:off x="663" y="1122"/>
              <a:ext cx="2" cy="45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712" name="Text Box 56"/>
            <p:cNvSpPr txBox="1">
              <a:spLocks noChangeArrowheads="1"/>
            </p:cNvSpPr>
            <p:nvPr/>
          </p:nvSpPr>
          <p:spPr bwMode="auto">
            <a:xfrm>
              <a:off x="672" y="1154"/>
              <a:ext cx="135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9.  SEATTLE BRANCH NOTIFIES</a:t>
              </a:r>
            </a:p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     EVERGREEN.  PAYMENT IS</a:t>
              </a:r>
            </a:p>
            <a:p>
              <a:pPr algn="l"/>
              <a:r>
                <a:rPr lang="en-US" sz="1000" b="1" dirty="0">
                  <a:solidFill>
                    <a:srgbClr val="CC0099"/>
                  </a:solidFill>
                  <a:latin typeface="Arial" pitchFamily="34" charset="0"/>
                </a:rPr>
                <a:t>     NOW IRREVOCABLE.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000" dirty="0" smtClean="0">
                <a:solidFill>
                  <a:srgbClr val="000000"/>
                </a:solidFill>
                <a:latin typeface="+mj-lt"/>
              </a:rPr>
              <a:t>INSTANT PAYMENTS AT WAL-MART                                 JUNE 8, 2018                                 COPYRIGHT © 2018 MICHAEL I. SHAMOS</a:t>
            </a:r>
            <a:endParaRPr lang="en-US" sz="1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4411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2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2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2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2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99" grpId="0" autoUpdateAnimBg="0"/>
      <p:bldP spid="5827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  <p:sp>
        <p:nvSpPr>
          <p:cNvPr id="808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392113" y="177800"/>
            <a:ext cx="8394700" cy="72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/>
              <a:t>Net Settlement</a:t>
            </a:r>
          </a:p>
        </p:txBody>
      </p:sp>
      <p:sp>
        <p:nvSpPr>
          <p:cNvPr id="808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4236" y="1011382"/>
            <a:ext cx="756126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r>
              <a:rPr lang="en-US" sz="2400" dirty="0"/>
              <a:t>Most </a:t>
            </a:r>
            <a:r>
              <a:rPr lang="en-US" sz="2400" dirty="0" smtClean="0"/>
              <a:t>consumer (small) payments, such as ATM and credit card transactions </a:t>
            </a:r>
            <a:r>
              <a:rPr lang="en-US" sz="2400" dirty="0"/>
              <a:t>are not made in </a:t>
            </a:r>
            <a:r>
              <a:rPr lang="en-US" sz="2400" dirty="0" smtClean="0"/>
              <a:t>real-time with RTGS</a:t>
            </a:r>
            <a:endParaRPr lang="en-US" sz="2400" dirty="0"/>
          </a:p>
          <a:p>
            <a:r>
              <a:rPr lang="en-US" sz="2400" dirty="0"/>
              <a:t>The data is sent to a </a:t>
            </a:r>
            <a:r>
              <a:rPr lang="en-US" sz="2400" u="sng" dirty="0"/>
              <a:t>clearing house</a:t>
            </a:r>
          </a:p>
          <a:p>
            <a:r>
              <a:rPr lang="en-US" sz="2400" dirty="0"/>
              <a:t>Clearing house keeps track of the net amounts owed or owing from bank to bank</a:t>
            </a:r>
          </a:p>
          <a:p>
            <a:r>
              <a:rPr lang="en-US" sz="2400" dirty="0"/>
              <a:t>Each transaction causes these amounts to be adjusted</a:t>
            </a:r>
          </a:p>
          <a:p>
            <a:r>
              <a:rPr lang="en-US" sz="2400" dirty="0"/>
              <a:t>After a clearing period (e.g. 1 day), each bank is told the total </a:t>
            </a:r>
            <a:r>
              <a:rPr lang="en-US" sz="2400" dirty="0" smtClean="0"/>
              <a:t>amount </a:t>
            </a:r>
            <a:r>
              <a:rPr lang="en-US" sz="2400" dirty="0"/>
              <a:t>it must pay or will receive</a:t>
            </a:r>
          </a:p>
          <a:p>
            <a:r>
              <a:rPr lang="en-US" sz="2400" dirty="0"/>
              <a:t>Banks then use </a:t>
            </a:r>
            <a:r>
              <a:rPr lang="en-US" sz="2400" dirty="0" smtClean="0"/>
              <a:t>RTGS (in the U.S., </a:t>
            </a:r>
            <a:r>
              <a:rPr lang="en-US" sz="2400" dirty="0" err="1" smtClean="0"/>
              <a:t>Fedwire</a:t>
            </a:r>
            <a:r>
              <a:rPr lang="en-US" sz="2400" dirty="0" smtClean="0"/>
              <a:t>) </a:t>
            </a:r>
            <a:r>
              <a:rPr lang="en-US" sz="2400" dirty="0"/>
              <a:t>to settle their </a:t>
            </a:r>
            <a:r>
              <a:rPr lang="en-US" sz="2400" dirty="0" smtClean="0"/>
              <a:t>TOTAL debts with ONE payment each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INSTANT PAYMENTS AT WAL-MART                                 JUNE 8, 2018                                 COPYRIGHT © 2018 MICHAEL I. SHAMOS</a:t>
            </a:r>
            <a:endParaRPr lang="en-US"/>
          </a:p>
        </p:txBody>
      </p:sp>
      <p:sp>
        <p:nvSpPr>
          <p:cNvPr id="811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113" y="177800"/>
            <a:ext cx="8394700" cy="72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/>
              <a:t>Net Settlement</a:t>
            </a:r>
          </a:p>
        </p:txBody>
      </p:sp>
      <p:sp>
        <p:nvSpPr>
          <p:cNvPr id="811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74738"/>
            <a:ext cx="756126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r>
              <a:rPr lang="en-US" sz="2400" dirty="0" smtClean="0"/>
              <a:t>Many payments are small and do not have to be made in real-time.  The cost of RTGS is not justified</a:t>
            </a:r>
          </a:p>
          <a:p>
            <a:r>
              <a:rPr lang="en-US" sz="2400" dirty="0" smtClean="0"/>
              <a:t>Payments can be batch and settlement made for the whole batch later</a:t>
            </a:r>
          </a:p>
          <a:p>
            <a:r>
              <a:rPr lang="en-US" sz="2400" dirty="0" smtClean="0"/>
              <a:t>Net </a:t>
            </a:r>
            <a:r>
              <a:rPr lang="en-US" sz="2400" dirty="0"/>
              <a:t>settlement </a:t>
            </a:r>
            <a:r>
              <a:rPr lang="en-US" sz="2400" dirty="0" smtClean="0"/>
              <a:t>through an automated clearing house (ACH) is </a:t>
            </a:r>
            <a:r>
              <a:rPr lang="en-US" sz="2400" dirty="0"/>
              <a:t>used for:</a:t>
            </a:r>
          </a:p>
          <a:p>
            <a:pPr lvl="1"/>
            <a:r>
              <a:rPr lang="en-US" dirty="0" smtClean="0"/>
              <a:t>credit/debit </a:t>
            </a:r>
            <a:r>
              <a:rPr lang="en-US" dirty="0"/>
              <a:t>cards</a:t>
            </a:r>
          </a:p>
          <a:p>
            <a:pPr lvl="1"/>
            <a:r>
              <a:rPr lang="en-US" dirty="0" smtClean="0"/>
              <a:t>checks</a:t>
            </a:r>
            <a:endParaRPr lang="en-US" dirty="0"/>
          </a:p>
          <a:p>
            <a:pPr lvl="1"/>
            <a:r>
              <a:rPr lang="en-US" dirty="0"/>
              <a:t>ATM </a:t>
            </a:r>
            <a:r>
              <a:rPr lang="en-US" dirty="0" smtClean="0"/>
              <a:t>withdrawals, credit </a:t>
            </a:r>
            <a:r>
              <a:rPr lang="en-US" dirty="0"/>
              <a:t>transfers</a:t>
            </a:r>
          </a:p>
          <a:p>
            <a:r>
              <a:rPr lang="en-US" sz="2400" dirty="0" smtClean="0"/>
              <a:t>BUT: there is no upper limit on ACH payments</a:t>
            </a:r>
          </a:p>
          <a:p>
            <a:r>
              <a:rPr lang="en-US" sz="2400" dirty="0" smtClean="0"/>
              <a:t>Cost is low: about USD 0.10 per payment, 500 times cheaper than RTGS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wstempl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99"/>
      </a:hlink>
      <a:folHlink>
        <a:srgbClr val="B2B2B2"/>
      </a:folHlink>
    </a:clrScheme>
    <a:fontScheme name="mwstemp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49" charset="0"/>
          </a:defRPr>
        </a:defPPr>
      </a:lstStyle>
    </a:lnDef>
  </a:objectDefaults>
  <a:extraClrSchemeLst>
    <a:extraClrScheme>
      <a:clrScheme name="mwstemp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stemp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_ci_ppt_20020308_v4">
  <a:themeElements>
    <a:clrScheme name="">
      <a:dk1>
        <a:srgbClr val="4ED8F4"/>
      </a:dk1>
      <a:lt1>
        <a:srgbClr val="FFFFFF"/>
      </a:lt1>
      <a:dk2>
        <a:srgbClr val="0056BE"/>
      </a:dk2>
      <a:lt2>
        <a:srgbClr val="FFFFFF"/>
      </a:lt2>
      <a:accent1>
        <a:srgbClr val="FF6600"/>
      </a:accent1>
      <a:accent2>
        <a:srgbClr val="003399"/>
      </a:accent2>
      <a:accent3>
        <a:srgbClr val="AAB4DB"/>
      </a:accent3>
      <a:accent4>
        <a:srgbClr val="DADADA"/>
      </a:accent4>
      <a:accent5>
        <a:srgbClr val="FFB8AA"/>
      </a:accent5>
      <a:accent6>
        <a:srgbClr val="002D8A"/>
      </a:accent6>
      <a:hlink>
        <a:srgbClr val="011A69"/>
      </a:hlink>
      <a:folHlink>
        <a:srgbClr val="0CC5F0"/>
      </a:folHlink>
    </a:clrScheme>
    <a:fontScheme name="new_ci_ppt_20020308_v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49" charset="0"/>
          </a:defRPr>
        </a:defPPr>
      </a:lstStyle>
    </a:lnDef>
  </a:objectDefaults>
  <a:extraClrSchemeLst>
    <a:extraClrScheme>
      <a:clrScheme name="new_ci_ppt_20020308_v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i_ppt_20020308_v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i_ppt_20020308_v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i_ppt_20020308_v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i_ppt_20020308_v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i_ppt_20020308_v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i_ppt_20020308_v4 8">
        <a:dk1>
          <a:srgbClr val="A2C1FE"/>
        </a:dk1>
        <a:lt1>
          <a:srgbClr val="FFFFFF"/>
        </a:lt1>
        <a:dk2>
          <a:srgbClr val="0028A3"/>
        </a:dk2>
        <a:lt2>
          <a:srgbClr val="FFB730"/>
        </a:lt2>
        <a:accent1>
          <a:srgbClr val="3399FF"/>
        </a:accent1>
        <a:accent2>
          <a:srgbClr val="063DE8"/>
        </a:accent2>
        <a:accent3>
          <a:srgbClr val="AAACCE"/>
        </a:accent3>
        <a:accent4>
          <a:srgbClr val="DADADA"/>
        </a:accent4>
        <a:accent5>
          <a:srgbClr val="ADCAFF"/>
        </a:accent5>
        <a:accent6>
          <a:srgbClr val="0536D2"/>
        </a:accent6>
        <a:hlink>
          <a:srgbClr val="FC0128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9">
        <a:dk1>
          <a:srgbClr val="A2C1FE"/>
        </a:dk1>
        <a:lt1>
          <a:srgbClr val="FFFFFF"/>
        </a:lt1>
        <a:dk2>
          <a:srgbClr val="0028A3"/>
        </a:dk2>
        <a:lt2>
          <a:srgbClr val="FFB730"/>
        </a:lt2>
        <a:accent1>
          <a:srgbClr val="3399FF"/>
        </a:accent1>
        <a:accent2>
          <a:srgbClr val="063DE8"/>
        </a:accent2>
        <a:accent3>
          <a:srgbClr val="AAACCE"/>
        </a:accent3>
        <a:accent4>
          <a:srgbClr val="DADADA"/>
        </a:accent4>
        <a:accent5>
          <a:srgbClr val="ADCAFF"/>
        </a:accent5>
        <a:accent6>
          <a:srgbClr val="0536D2"/>
        </a:accent6>
        <a:hlink>
          <a:srgbClr val="FC0128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0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A9223"/>
        </a:accent1>
        <a:accent2>
          <a:srgbClr val="A2C1FE"/>
        </a:accent2>
        <a:accent3>
          <a:srgbClr val="AAB5DD"/>
        </a:accent3>
        <a:accent4>
          <a:srgbClr val="DADADA"/>
        </a:accent4>
        <a:accent5>
          <a:srgbClr val="FCC7AC"/>
        </a:accent5>
        <a:accent6>
          <a:srgbClr val="92AFE6"/>
        </a:accent6>
        <a:hlink>
          <a:srgbClr val="C8F3FC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1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F6600"/>
        </a:accent1>
        <a:accent2>
          <a:srgbClr val="A2C1FE"/>
        </a:accent2>
        <a:accent3>
          <a:srgbClr val="AAB5DD"/>
        </a:accent3>
        <a:accent4>
          <a:srgbClr val="DADADA"/>
        </a:accent4>
        <a:accent5>
          <a:srgbClr val="FFB8AA"/>
        </a:accent5>
        <a:accent6>
          <a:srgbClr val="92AFE6"/>
        </a:accent6>
        <a:hlink>
          <a:srgbClr val="C8F3F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2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F6600"/>
        </a:accent1>
        <a:accent2>
          <a:srgbClr val="A2C1FE"/>
        </a:accent2>
        <a:accent3>
          <a:srgbClr val="AAB5DD"/>
        </a:accent3>
        <a:accent4>
          <a:srgbClr val="DADADA"/>
        </a:accent4>
        <a:accent5>
          <a:srgbClr val="FFB8AA"/>
        </a:accent5>
        <a:accent6>
          <a:srgbClr val="92AFE6"/>
        </a:accent6>
        <a:hlink>
          <a:srgbClr val="C8F3FC"/>
        </a:hlink>
        <a:folHlink>
          <a:srgbClr val="4ED8F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3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F6600"/>
        </a:accent1>
        <a:accent2>
          <a:srgbClr val="A2C1FE"/>
        </a:accent2>
        <a:accent3>
          <a:srgbClr val="AAB5DD"/>
        </a:accent3>
        <a:accent4>
          <a:srgbClr val="DADADA"/>
        </a:accent4>
        <a:accent5>
          <a:srgbClr val="FFB8AA"/>
        </a:accent5>
        <a:accent6>
          <a:srgbClr val="92AFE6"/>
        </a:accent6>
        <a:hlink>
          <a:srgbClr val="C8F3FC"/>
        </a:hlink>
        <a:folHlink>
          <a:srgbClr val="0FCAE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4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F6600"/>
        </a:accent1>
        <a:accent2>
          <a:srgbClr val="0048A0"/>
        </a:accent2>
        <a:accent3>
          <a:srgbClr val="AAB5DD"/>
        </a:accent3>
        <a:accent4>
          <a:srgbClr val="DADADA"/>
        </a:accent4>
        <a:accent5>
          <a:srgbClr val="FFB8AA"/>
        </a:accent5>
        <a:accent6>
          <a:srgbClr val="004091"/>
        </a:accent6>
        <a:hlink>
          <a:srgbClr val="C8F3FC"/>
        </a:hlink>
        <a:folHlink>
          <a:srgbClr val="0FCAE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5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F6600"/>
        </a:accent1>
        <a:accent2>
          <a:srgbClr val="0048A0"/>
        </a:accent2>
        <a:accent3>
          <a:srgbClr val="AAB5DD"/>
        </a:accent3>
        <a:accent4>
          <a:srgbClr val="DADADA"/>
        </a:accent4>
        <a:accent5>
          <a:srgbClr val="FFB8AA"/>
        </a:accent5>
        <a:accent6>
          <a:srgbClr val="004091"/>
        </a:accent6>
        <a:hlink>
          <a:srgbClr val="C8F3FC"/>
        </a:hlink>
        <a:folHlink>
          <a:srgbClr val="04C0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6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F6600"/>
        </a:accent1>
        <a:accent2>
          <a:srgbClr val="0048A0"/>
        </a:accent2>
        <a:accent3>
          <a:srgbClr val="AAB5DD"/>
        </a:accent3>
        <a:accent4>
          <a:srgbClr val="DADADA"/>
        </a:accent4>
        <a:accent5>
          <a:srgbClr val="FFB8AA"/>
        </a:accent5>
        <a:accent6>
          <a:srgbClr val="004091"/>
        </a:accent6>
        <a:hlink>
          <a:srgbClr val="C8F3FC"/>
        </a:hlink>
        <a:folHlink>
          <a:srgbClr val="04AFE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wstempl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99"/>
      </a:hlink>
      <a:folHlink>
        <a:srgbClr val="B2B2B2"/>
      </a:folHlink>
    </a:clrScheme>
    <a:fontScheme name="mwstemp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wstemp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stemp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wstempl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99"/>
      </a:hlink>
      <a:folHlink>
        <a:srgbClr val="B2B2B2"/>
      </a:folHlink>
    </a:clrScheme>
    <a:fontScheme name="mwstemp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wstemp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stemp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4ED8F4"/>
    </a:dk1>
    <a:lt1>
      <a:srgbClr val="FFFFFF"/>
    </a:lt1>
    <a:dk2>
      <a:srgbClr val="0056BE"/>
    </a:dk2>
    <a:lt2>
      <a:srgbClr val="FFFFFF"/>
    </a:lt2>
    <a:accent1>
      <a:srgbClr val="FF6600"/>
    </a:accent1>
    <a:accent2>
      <a:srgbClr val="003399"/>
    </a:accent2>
    <a:accent3>
      <a:srgbClr val="AAB4DB"/>
    </a:accent3>
    <a:accent4>
      <a:srgbClr val="DADADA"/>
    </a:accent4>
    <a:accent5>
      <a:srgbClr val="FFB8AA"/>
    </a:accent5>
    <a:accent6>
      <a:srgbClr val="002D8A"/>
    </a:accent6>
    <a:hlink>
      <a:srgbClr val="011A69"/>
    </a:hlink>
    <a:folHlink>
      <a:srgbClr val="0CC5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2325</Words>
  <Application>Microsoft Office PowerPoint</Application>
  <PresentationFormat>On-screen Show (4:3)</PresentationFormat>
  <Paragraphs>588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Arial</vt:lpstr>
      <vt:lpstr>Courier</vt:lpstr>
      <vt:lpstr>Helvetica</vt:lpstr>
      <vt:lpstr>N Helvetica Narrow</vt:lpstr>
      <vt:lpstr>Tahoma</vt:lpstr>
      <vt:lpstr>Times</vt:lpstr>
      <vt:lpstr>Times New Roman</vt:lpstr>
      <vt:lpstr>Webdings</vt:lpstr>
      <vt:lpstr>Zapf Dingbats</vt:lpstr>
      <vt:lpstr>mwstempl</vt:lpstr>
      <vt:lpstr>new_ci_ppt_20020308_v4</vt:lpstr>
      <vt:lpstr>2_mwstempl</vt:lpstr>
      <vt:lpstr>1_mwstempl</vt:lpstr>
      <vt:lpstr>Clip</vt:lpstr>
      <vt:lpstr>Bitmap Image</vt:lpstr>
      <vt:lpstr> Task 16  Instant Payments at Wal-Mart </vt:lpstr>
      <vt:lpstr>Outline</vt:lpstr>
      <vt:lpstr>The Fundamental Payment Problem  </vt:lpstr>
      <vt:lpstr>Central Banks</vt:lpstr>
      <vt:lpstr>How Banks Pay Each Other</vt:lpstr>
      <vt:lpstr>Fedwire: How Banks Pay Each Other</vt:lpstr>
      <vt:lpstr>How Fedwire Works</vt:lpstr>
      <vt:lpstr>Net Settlement</vt:lpstr>
      <vt:lpstr>Net Settlement</vt:lpstr>
      <vt:lpstr>Payment Orders</vt:lpstr>
      <vt:lpstr>Clearing Payment Orders</vt:lpstr>
      <vt:lpstr>Settling Payment Orders</vt:lpstr>
      <vt:lpstr>Gross Settlement</vt:lpstr>
      <vt:lpstr>Gross Settlement</vt:lpstr>
      <vt:lpstr>Net Settlement</vt:lpstr>
      <vt:lpstr>Net Settlement, Part 1</vt:lpstr>
      <vt:lpstr>Net Settlement, Part 1</vt:lpstr>
      <vt:lpstr>Net Settlement, Part 2</vt:lpstr>
      <vt:lpstr>Financial Messaging</vt:lpstr>
      <vt:lpstr>S.W.I.F.T.</vt:lpstr>
      <vt:lpstr>A SWIFT Message</vt:lpstr>
      <vt:lpstr>SWIFT E-payments Plus System</vt:lpstr>
      <vt:lpstr>SWIFT Message Types</vt:lpstr>
      <vt:lpstr>ISO 20022 Financial Messaging</vt:lpstr>
      <vt:lpstr>PowerPoint Presentation</vt:lpstr>
      <vt:lpstr>ISO 20022 Message Format</vt:lpstr>
      <vt:lpstr>Mapping SWIFT to ISO 20022</vt:lpstr>
      <vt:lpstr>Instant Payments</vt:lpstr>
      <vt:lpstr>Instant Payment</vt:lpstr>
      <vt:lpstr>Instant Payments</vt:lpstr>
      <vt:lpstr>Instant Payments</vt:lpstr>
      <vt:lpstr>Instant Payment Worldwide</vt:lpstr>
      <vt:lpstr>ERP Integration</vt:lpstr>
      <vt:lpstr>Integrating Payments with Upstream Processes</vt:lpstr>
      <vt:lpstr>Automated Accounts Payable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Scan-Based Trading</dc:title>
  <dc:creator>Michael I. Shamos</dc:creator>
  <cp:lastModifiedBy>Michael Shamos</cp:lastModifiedBy>
  <cp:revision>8818244</cp:revision>
  <cp:lastPrinted>1999-04-26T23:26:57Z</cp:lastPrinted>
  <dcterms:created xsi:type="dcterms:W3CDTF">1997-12-01T20:54:13Z</dcterms:created>
  <dcterms:modified xsi:type="dcterms:W3CDTF">2018-06-07T21:41:14Z</dcterms:modified>
</cp:coreProperties>
</file>